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0" r:id="rId5"/>
    <p:sldId id="278" r:id="rId6"/>
    <p:sldId id="273" r:id="rId7"/>
    <p:sldId id="281" r:id="rId8"/>
    <p:sldId id="279" r:id="rId9"/>
    <p:sldId id="291" r:id="rId10"/>
    <p:sldId id="283" r:id="rId11"/>
    <p:sldId id="282" r:id="rId12"/>
    <p:sldId id="284" r:id="rId13"/>
    <p:sldId id="288" r:id="rId14"/>
    <p:sldId id="292" r:id="rId15"/>
    <p:sldId id="274" r:id="rId16"/>
    <p:sldId id="289" r:id="rId17"/>
    <p:sldId id="276" r:id="rId18"/>
    <p:sldId id="285" r:id="rId19"/>
    <p:sldId id="290" r:id="rId20"/>
    <p:sldId id="286" r:id="rId21"/>
    <p:sldId id="294" r:id="rId22"/>
    <p:sldId id="295" r:id="rId23"/>
    <p:sldId id="296" r:id="rId24"/>
    <p:sldId id="293" r:id="rId2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41091-27FB-5C7D-FF05-7EE4E6F72AE9}" name="Welch, Katie" initials="WK" userId="Welch, Kati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bert, Dayton" initials="LD" lastIdx="4" clrIdx="0">
    <p:extLst>
      <p:ext uri="{19B8F6BF-5375-455C-9EA6-DF929625EA0E}">
        <p15:presenceInfo xmlns:p15="http://schemas.microsoft.com/office/powerpoint/2012/main" userId="S-1-5-21-321074259-2410434457-2231178854-627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05" autoAdjust="0"/>
  </p:normalViewPr>
  <p:slideViewPr>
    <p:cSldViewPr snapToGrid="0">
      <p:cViewPr varScale="1">
        <p:scale>
          <a:sx n="63" d="100"/>
          <a:sy n="63" d="100"/>
        </p:scale>
        <p:origin x="62" y="235"/>
      </p:cViewPr>
      <p:guideLst/>
    </p:cSldViewPr>
  </p:slideViewPr>
  <p:outlineViewPr>
    <p:cViewPr>
      <p:scale>
        <a:sx n="33" d="100"/>
        <a:sy n="33" d="100"/>
      </p:scale>
      <p:origin x="0" y="-24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welc\Downloads\Top%2015%20Output%20Industrie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katwelc_okstate_edu/Documents/Drought/Drough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katwelc_okstate_edu/Documents/Drought/Drough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katwelc_okstate_edu/Documents/Drought/Drough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Top 5 Output Industries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'Top 15 Output Industries'!$C$1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15 Output Industries'!$B$2:$B$6</c:f>
              <c:strCache>
                <c:ptCount val="5"/>
                <c:pt idx="0">
                  <c:v> Cotton Farming</c:v>
                </c:pt>
                <c:pt idx="1">
                  <c:v> Beef Cattle Ranching and Farming</c:v>
                </c:pt>
                <c:pt idx="2">
                  <c:v> Grain Farming</c:v>
                </c:pt>
                <c:pt idx="3">
                  <c:v> Financial, Insurance, and Real Estate</c:v>
                </c:pt>
                <c:pt idx="4">
                  <c:v> Dairy Cattle and Milk Production</c:v>
                </c:pt>
              </c:strCache>
            </c:strRef>
          </c:cat>
          <c:val>
            <c:numRef>
              <c:f>'Top 15 Output Industries'!$C$2:$C$6</c:f>
              <c:numCache>
                <c:formatCode>"$"#,##0.00_);[Red]\("$"#,##0.00\)</c:formatCode>
                <c:ptCount val="5"/>
                <c:pt idx="0">
                  <c:v>199317010.75999999</c:v>
                </c:pt>
                <c:pt idx="1">
                  <c:v>88074761.549999997</c:v>
                </c:pt>
                <c:pt idx="2">
                  <c:v>59749125.43</c:v>
                </c:pt>
                <c:pt idx="3">
                  <c:v>0</c:v>
                </c:pt>
                <c:pt idx="4">
                  <c:v>25333320.440000001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C-4ABB-8F73-90D7AC1BF025}"/>
            </c:ext>
          </c:extLst>
        </c:ser>
        <c:ser>
          <c:idx val="1"/>
          <c:order val="1"/>
          <c:tx>
            <c:strRef>
              <c:f>'Top 15 Output Industries'!$D$1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15 Output Industries'!$B$2:$B$6</c:f>
              <c:strCache>
                <c:ptCount val="5"/>
                <c:pt idx="0">
                  <c:v> Cotton Farming</c:v>
                </c:pt>
                <c:pt idx="1">
                  <c:v> Beef Cattle Ranching and Farming</c:v>
                </c:pt>
                <c:pt idx="2">
                  <c:v> Grain Farming</c:v>
                </c:pt>
                <c:pt idx="3">
                  <c:v> Financial, Insurance, and Real Estate</c:v>
                </c:pt>
                <c:pt idx="4">
                  <c:v> Dairy Cattle and Milk Production</c:v>
                </c:pt>
              </c:strCache>
            </c:strRef>
          </c:cat>
          <c:val>
            <c:numRef>
              <c:f>'Top 15 Output Industries'!$D$2:$D$6</c:f>
              <c:numCache>
                <c:formatCode>"$"#,##0.00_);[Red]\("$"#,##0.00\)</c:formatCode>
                <c:ptCount val="5"/>
                <c:pt idx="0">
                  <c:v>171852.93</c:v>
                </c:pt>
                <c:pt idx="1">
                  <c:v>2752499</c:v>
                </c:pt>
                <c:pt idx="2">
                  <c:v>2257533.23</c:v>
                </c:pt>
                <c:pt idx="3">
                  <c:v>28999524.02</c:v>
                </c:pt>
                <c:pt idx="4">
                  <c:v>433.79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C-4ABB-8F73-90D7AC1BF025}"/>
            </c:ext>
          </c:extLst>
        </c:ser>
        <c:ser>
          <c:idx val="2"/>
          <c:order val="2"/>
          <c:tx>
            <c:strRef>
              <c:f>'Top 15 Output Industries'!$E$1</c:f>
              <c:strCache>
                <c:ptCount val="1"/>
                <c:pt idx="0">
                  <c:v>Induced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'Top 15 Output Industries'!$B$2:$B$6</c:f>
              <c:strCache>
                <c:ptCount val="5"/>
                <c:pt idx="0">
                  <c:v> Cotton Farming</c:v>
                </c:pt>
                <c:pt idx="1">
                  <c:v> Beef Cattle Ranching and Farming</c:v>
                </c:pt>
                <c:pt idx="2">
                  <c:v> Grain Farming</c:v>
                </c:pt>
                <c:pt idx="3">
                  <c:v> Financial, Insurance, and Real Estate</c:v>
                </c:pt>
                <c:pt idx="4">
                  <c:v> Dairy Cattle and Milk Production</c:v>
                </c:pt>
              </c:strCache>
            </c:strRef>
          </c:cat>
          <c:val>
            <c:numRef>
              <c:f>'Top 15 Output Industries'!$E$2:$E$6</c:f>
              <c:numCache>
                <c:formatCode>"$"#,##0.00_);[Red]\("$"#,##0.00\)</c:formatCode>
                <c:ptCount val="5"/>
                <c:pt idx="0">
                  <c:v>4374.6899999999996</c:v>
                </c:pt>
                <c:pt idx="1">
                  <c:v>4398.92</c:v>
                </c:pt>
                <c:pt idx="2">
                  <c:v>3653.75</c:v>
                </c:pt>
                <c:pt idx="3">
                  <c:v>11308622.369999999</c:v>
                </c:pt>
                <c:pt idx="4">
                  <c:v>445.51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0C-4ABB-8F73-90D7AC1BF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52965327"/>
        <c:axId val="675580415"/>
      </c:barChart>
      <c:catAx>
        <c:axId val="1452965327"/>
        <c:scaling>
          <c:orientation val="minMax"/>
        </c:scaling>
        <c:delete val="0"/>
        <c:axPos val="b"/>
        <c:numFmt formatCode="#,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80415"/>
        <c:crosses val="autoZero"/>
        <c:auto val="1"/>
        <c:lblAlgn val="ctr"/>
        <c:lblOffset val="100"/>
        <c:noMultiLvlLbl val="0"/>
      </c:catAx>
      <c:valAx>
        <c:axId val="67558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96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Economic Output with and without</a:t>
            </a:r>
          </a:p>
          <a:p>
            <a:pPr>
              <a:defRPr sz="2000"/>
            </a:pPr>
            <a:r>
              <a:rPr lang="en-US" sz="2000"/>
              <a:t> Indemnity Payments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Impacts_New!$E$26</c:f>
              <c:strCache>
                <c:ptCount val="1"/>
                <c:pt idx="0">
                  <c:v>Output ($)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Impacts_New!$A$27:$A$48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xVal>
          <c:yVal>
            <c:numRef>
              <c:f>Impacts_New!$E$27:$E$48</c:f>
              <c:numCache>
                <c:formatCode>General</c:formatCode>
                <c:ptCount val="22"/>
                <c:pt idx="0">
                  <c:v>-25153965.199999999</c:v>
                </c:pt>
                <c:pt idx="1">
                  <c:v>-11729342.699999999</c:v>
                </c:pt>
                <c:pt idx="2">
                  <c:v>11476283.26</c:v>
                </c:pt>
                <c:pt idx="3">
                  <c:v>26266302.969999999</c:v>
                </c:pt>
                <c:pt idx="4">
                  <c:v>60752229.18</c:v>
                </c:pt>
                <c:pt idx="5">
                  <c:v>40997471.939999998</c:v>
                </c:pt>
                <c:pt idx="6">
                  <c:v>-104187742.06</c:v>
                </c:pt>
                <c:pt idx="7">
                  <c:v>84563982.719999999</c:v>
                </c:pt>
                <c:pt idx="8">
                  <c:v>65489485.549999997</c:v>
                </c:pt>
                <c:pt idx="9">
                  <c:v>-80215056.239999995</c:v>
                </c:pt>
                <c:pt idx="10">
                  <c:v>16374673.779999999</c:v>
                </c:pt>
                <c:pt idx="11">
                  <c:v>-332886737.67000002</c:v>
                </c:pt>
                <c:pt idx="12">
                  <c:v>-117760835.92</c:v>
                </c:pt>
                <c:pt idx="13">
                  <c:v>-157939884.19</c:v>
                </c:pt>
                <c:pt idx="14">
                  <c:v>-53710777.299999997</c:v>
                </c:pt>
                <c:pt idx="15">
                  <c:v>82549570.459999993</c:v>
                </c:pt>
                <c:pt idx="16">
                  <c:v>146049884.13999999</c:v>
                </c:pt>
                <c:pt idx="17">
                  <c:v>111050444.94</c:v>
                </c:pt>
                <c:pt idx="18">
                  <c:v>-209399603.74000001</c:v>
                </c:pt>
                <c:pt idx="19">
                  <c:v>-84038555.890000001</c:v>
                </c:pt>
                <c:pt idx="20">
                  <c:v>-46446199.5</c:v>
                </c:pt>
                <c:pt idx="21">
                  <c:v>-1054592.6399999999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12-4EB5-8B00-63BA4DC26830}"/>
            </c:ext>
          </c:extLst>
        </c:ser>
        <c:ser>
          <c:idx val="1"/>
          <c:order val="1"/>
          <c:tx>
            <c:strRef>
              <c:f>Impacts_New!$I$26</c:f>
              <c:strCache>
                <c:ptCount val="1"/>
                <c:pt idx="0">
                  <c:v>Output with Indemnity ($)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Impacts_New!$A$27:$A$48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xVal>
          <c:yVal>
            <c:numRef>
              <c:f>Impacts_New!$I$27:$I$48</c:f>
              <c:numCache>
                <c:formatCode>General</c:formatCode>
                <c:ptCount val="22"/>
                <c:pt idx="0">
                  <c:v>-13511753.16</c:v>
                </c:pt>
                <c:pt idx="1">
                  <c:v>-829058.71</c:v>
                </c:pt>
                <c:pt idx="2">
                  <c:v>19896205.859999999</c:v>
                </c:pt>
                <c:pt idx="3">
                  <c:v>30975806.93</c:v>
                </c:pt>
                <c:pt idx="4">
                  <c:v>65649606.880000003</c:v>
                </c:pt>
                <c:pt idx="5">
                  <c:v>42057305.399999999</c:v>
                </c:pt>
                <c:pt idx="6">
                  <c:v>-62003455.850000001</c:v>
                </c:pt>
                <c:pt idx="7">
                  <c:v>84606320.189999998</c:v>
                </c:pt>
                <c:pt idx="8">
                  <c:v>70585240.569999993</c:v>
                </c:pt>
                <c:pt idx="9">
                  <c:v>-7547657.25</c:v>
                </c:pt>
                <c:pt idx="10">
                  <c:v>17544517.760000002</c:v>
                </c:pt>
                <c:pt idx="11">
                  <c:v>-239275142.68000001</c:v>
                </c:pt>
                <c:pt idx="12">
                  <c:v>-11147643.82</c:v>
                </c:pt>
                <c:pt idx="13">
                  <c:v>-69222694.060000002</c:v>
                </c:pt>
                <c:pt idx="14">
                  <c:v>10268637.83</c:v>
                </c:pt>
                <c:pt idx="15">
                  <c:v>88805364.849999994</c:v>
                </c:pt>
                <c:pt idx="16">
                  <c:v>147291322.28999999</c:v>
                </c:pt>
                <c:pt idx="17">
                  <c:v>115143871.40000001</c:v>
                </c:pt>
                <c:pt idx="18">
                  <c:v>-122550302.78</c:v>
                </c:pt>
                <c:pt idx="19">
                  <c:v>-48756603.109999999</c:v>
                </c:pt>
                <c:pt idx="20">
                  <c:v>-31539997.760000002</c:v>
                </c:pt>
                <c:pt idx="21">
                  <c:v>5543180.9699999997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12-4EB5-8B00-63BA4DC26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167903"/>
        <c:axId val="462911503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Impacts_New!$J$26</c15:sqref>
                        </c15:formulaRef>
                      </c:ext>
                    </c:extLst>
                    <c:strCache>
                      <c:ptCount val="1"/>
                      <c:pt idx="0">
                        <c:v>Soil Water (cubic m)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Impacts_New!$A$27:$A$48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Impacts_New!$J$27:$J$48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-58786976.878116898</c:v>
                      </c:pt>
                      <c:pt idx="1">
                        <c:v>-33259875.099367999</c:v>
                      </c:pt>
                      <c:pt idx="2">
                        <c:v>14017404.910202499</c:v>
                      </c:pt>
                      <c:pt idx="3">
                        <c:v>-102528180.889502</c:v>
                      </c:pt>
                      <c:pt idx="4">
                        <c:v>-9366315.0746335108</c:v>
                      </c:pt>
                      <c:pt idx="5">
                        <c:v>-54739215.440983802</c:v>
                      </c:pt>
                      <c:pt idx="6">
                        <c:v>-147656290.79090601</c:v>
                      </c:pt>
                      <c:pt idx="7">
                        <c:v>106083041.415497</c:v>
                      </c:pt>
                      <c:pt idx="8">
                        <c:v>-9868017.5391798504</c:v>
                      </c:pt>
                      <c:pt idx="9">
                        <c:v>-53014600.483946599</c:v>
                      </c:pt>
                      <c:pt idx="10">
                        <c:v>55421767.324488498</c:v>
                      </c:pt>
                      <c:pt idx="11">
                        <c:v>-110031501.831274</c:v>
                      </c:pt>
                      <c:pt idx="12">
                        <c:v>-132700807.578632</c:v>
                      </c:pt>
                      <c:pt idx="13">
                        <c:v>-81537205.729994699</c:v>
                      </c:pt>
                      <c:pt idx="14">
                        <c:v>-81031979.314700693</c:v>
                      </c:pt>
                      <c:pt idx="15">
                        <c:v>82099941.701682895</c:v>
                      </c:pt>
                      <c:pt idx="16">
                        <c:v>108364791.199163</c:v>
                      </c:pt>
                      <c:pt idx="17">
                        <c:v>135252897.25315499</c:v>
                      </c:pt>
                      <c:pt idx="18">
                        <c:v>20263441.036754798</c:v>
                      </c:pt>
                      <c:pt idx="19">
                        <c:v>66552376.804533496</c:v>
                      </c:pt>
                      <c:pt idx="20">
                        <c:v>83568102.665316701</c:v>
                      </c:pt>
                      <c:pt idx="21">
                        <c:v>105480087.08991399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FB12-4EB5-8B00-63BA4DC26830}"/>
                  </c:ext>
                </c:extLst>
              </c15:ser>
            </c15:filteredScatterSeries>
          </c:ext>
        </c:extLst>
      </c:scatterChart>
      <c:valAx>
        <c:axId val="1169167903"/>
        <c:scaling>
          <c:orientation val="minMax"/>
          <c:max val="2021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11503"/>
        <c:crosses val="autoZero"/>
        <c:crossBetween val="midCat"/>
      </c:valAx>
      <c:valAx>
        <c:axId val="46291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167903"/>
        <c:crosses val="autoZero"/>
        <c:crossBetween val="midCat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$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7202084773762E-2"/>
          <c:y val="3.8997640600870735E-2"/>
          <c:w val="0.94295732929204645"/>
          <c:h val="0.92200471879825852"/>
        </c:manualLayout>
      </c:layout>
      <c:scatterChart>
        <c:scatterStyle val="lineMarker"/>
        <c:varyColors val="0"/>
        <c:ser>
          <c:idx val="0"/>
          <c:order val="0"/>
          <c:tx>
            <c:strRef>
              <c:f>Impacts_New!$E$26</c:f>
              <c:strCache>
                <c:ptCount val="1"/>
                <c:pt idx="0">
                  <c:v>Output ($)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Impacts_New!$A$27:$A$48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xVal>
          <c:yVal>
            <c:numRef>
              <c:f>Impacts_New!$E$27:$E$48</c:f>
              <c:numCache>
                <c:formatCode>General</c:formatCode>
                <c:ptCount val="22"/>
                <c:pt idx="0">
                  <c:v>-25153965.199999999</c:v>
                </c:pt>
                <c:pt idx="1">
                  <c:v>-11729342.699999999</c:v>
                </c:pt>
                <c:pt idx="2">
                  <c:v>11476283.26</c:v>
                </c:pt>
                <c:pt idx="3">
                  <c:v>26266302.969999999</c:v>
                </c:pt>
                <c:pt idx="4">
                  <c:v>60752229.18</c:v>
                </c:pt>
                <c:pt idx="5">
                  <c:v>40997471.939999998</c:v>
                </c:pt>
                <c:pt idx="6">
                  <c:v>-104187742.06</c:v>
                </c:pt>
                <c:pt idx="7">
                  <c:v>84563982.719999999</c:v>
                </c:pt>
                <c:pt idx="8">
                  <c:v>65489485.549999997</c:v>
                </c:pt>
                <c:pt idx="9">
                  <c:v>-80215056.239999995</c:v>
                </c:pt>
                <c:pt idx="10">
                  <c:v>16374673.779999999</c:v>
                </c:pt>
                <c:pt idx="11">
                  <c:v>-332886737.67000002</c:v>
                </c:pt>
                <c:pt idx="12">
                  <c:v>-117760835.92</c:v>
                </c:pt>
                <c:pt idx="13">
                  <c:v>-157939884.19</c:v>
                </c:pt>
                <c:pt idx="14">
                  <c:v>-53710777.299999997</c:v>
                </c:pt>
                <c:pt idx="15">
                  <c:v>82549570.459999993</c:v>
                </c:pt>
                <c:pt idx="16">
                  <c:v>146049884.13999999</c:v>
                </c:pt>
                <c:pt idx="17">
                  <c:v>111050444.94</c:v>
                </c:pt>
                <c:pt idx="18">
                  <c:v>-209399603.74000001</c:v>
                </c:pt>
                <c:pt idx="19">
                  <c:v>-84038555.890000001</c:v>
                </c:pt>
                <c:pt idx="20">
                  <c:v>-46446199.5</c:v>
                </c:pt>
                <c:pt idx="21">
                  <c:v>-1054592.6399999999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74-4D65-BAFE-1CDD119B6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167903"/>
        <c:axId val="462911503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Impacts_New!$J$26</c15:sqref>
                        </c15:formulaRef>
                      </c:ext>
                    </c:extLst>
                    <c:strCache>
                      <c:ptCount val="1"/>
                      <c:pt idx="0">
                        <c:v>Soil Water (cubic m)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Impacts_New!$A$27:$A$48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Impacts_New!$J$27:$J$48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-58786976.878116898</c:v>
                      </c:pt>
                      <c:pt idx="1">
                        <c:v>-33259875.099367999</c:v>
                      </c:pt>
                      <c:pt idx="2">
                        <c:v>14017404.910202499</c:v>
                      </c:pt>
                      <c:pt idx="3">
                        <c:v>-102528180.889502</c:v>
                      </c:pt>
                      <c:pt idx="4">
                        <c:v>-9366315.0746335108</c:v>
                      </c:pt>
                      <c:pt idx="5">
                        <c:v>-54739215.440983802</c:v>
                      </c:pt>
                      <c:pt idx="6">
                        <c:v>-147656290.79090601</c:v>
                      </c:pt>
                      <c:pt idx="7">
                        <c:v>106083041.415497</c:v>
                      </c:pt>
                      <c:pt idx="8">
                        <c:v>-9868017.5391798504</c:v>
                      </c:pt>
                      <c:pt idx="9">
                        <c:v>-53014600.483946599</c:v>
                      </c:pt>
                      <c:pt idx="10">
                        <c:v>55421767.324488498</c:v>
                      </c:pt>
                      <c:pt idx="11">
                        <c:v>-110031501.831274</c:v>
                      </c:pt>
                      <c:pt idx="12">
                        <c:v>-132700807.578632</c:v>
                      </c:pt>
                      <c:pt idx="13">
                        <c:v>-81537205.729994699</c:v>
                      </c:pt>
                      <c:pt idx="14">
                        <c:v>-81031979.314700693</c:v>
                      </c:pt>
                      <c:pt idx="15">
                        <c:v>82099941.701682895</c:v>
                      </c:pt>
                      <c:pt idx="16">
                        <c:v>108364791.199163</c:v>
                      </c:pt>
                      <c:pt idx="17">
                        <c:v>135252897.25315499</c:v>
                      </c:pt>
                      <c:pt idx="18">
                        <c:v>20263441.036754798</c:v>
                      </c:pt>
                      <c:pt idx="19">
                        <c:v>66552376.804533496</c:v>
                      </c:pt>
                      <c:pt idx="20">
                        <c:v>83568102.665316701</c:v>
                      </c:pt>
                      <c:pt idx="21">
                        <c:v>105480087.08991399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074-4D65-BAFE-1CDD119B6F43}"/>
                  </c:ext>
                </c:extLst>
              </c15:ser>
            </c15:filteredScatterSeries>
          </c:ext>
        </c:extLst>
      </c:scatterChart>
      <c:valAx>
        <c:axId val="1169167903"/>
        <c:scaling>
          <c:orientation val="minMax"/>
          <c:max val="2021"/>
          <c:min val="200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462911503"/>
        <c:crosses val="autoZero"/>
        <c:crossBetween val="midCat"/>
        <c:majorUnit val="1"/>
      </c:valAx>
      <c:valAx>
        <c:axId val="46291150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167903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Economic Output and Soil Water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Impacts_New!$E$26</c:f>
              <c:strCache>
                <c:ptCount val="1"/>
                <c:pt idx="0">
                  <c:v>Output ($)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Impacts_New!$A$27:$A$48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xVal>
          <c:yVal>
            <c:numRef>
              <c:f>Impacts_New!$E$27:$E$48</c:f>
              <c:numCache>
                <c:formatCode>General</c:formatCode>
                <c:ptCount val="22"/>
                <c:pt idx="0">
                  <c:v>-25153965.199999999</c:v>
                </c:pt>
                <c:pt idx="1">
                  <c:v>-11729342.699999999</c:v>
                </c:pt>
                <c:pt idx="2">
                  <c:v>11476283.26</c:v>
                </c:pt>
                <c:pt idx="3">
                  <c:v>26266302.969999999</c:v>
                </c:pt>
                <c:pt idx="4">
                  <c:v>60752229.18</c:v>
                </c:pt>
                <c:pt idx="5">
                  <c:v>40997471.939999998</c:v>
                </c:pt>
                <c:pt idx="6">
                  <c:v>-104187742.06</c:v>
                </c:pt>
                <c:pt idx="7">
                  <c:v>84563982.719999999</c:v>
                </c:pt>
                <c:pt idx="8">
                  <c:v>65489485.549999997</c:v>
                </c:pt>
                <c:pt idx="9">
                  <c:v>-80215056.239999995</c:v>
                </c:pt>
                <c:pt idx="10">
                  <c:v>16374673.779999999</c:v>
                </c:pt>
                <c:pt idx="11">
                  <c:v>-332886737.67000002</c:v>
                </c:pt>
                <c:pt idx="12">
                  <c:v>-117760835.92</c:v>
                </c:pt>
                <c:pt idx="13">
                  <c:v>-157939884.19</c:v>
                </c:pt>
                <c:pt idx="14">
                  <c:v>-53710777.299999997</c:v>
                </c:pt>
                <c:pt idx="15">
                  <c:v>82549570.459999993</c:v>
                </c:pt>
                <c:pt idx="16">
                  <c:v>146049884.13999999</c:v>
                </c:pt>
                <c:pt idx="17">
                  <c:v>111050444.94</c:v>
                </c:pt>
                <c:pt idx="18">
                  <c:v>-209399603.74000001</c:v>
                </c:pt>
                <c:pt idx="19">
                  <c:v>-84038555.890000001</c:v>
                </c:pt>
                <c:pt idx="20">
                  <c:v>-46446199.5</c:v>
                </c:pt>
                <c:pt idx="21">
                  <c:v>-1054592.6399999999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7E-426C-92EF-13AF0FFC635D}"/>
            </c:ext>
          </c:extLst>
        </c:ser>
        <c:ser>
          <c:idx val="2"/>
          <c:order val="2"/>
          <c:tx>
            <c:strRef>
              <c:f>Impacts_New!$J$26</c:f>
              <c:strCache>
                <c:ptCount val="1"/>
                <c:pt idx="0">
                  <c:v>Soil Water (cubic 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Impacts_New!$A$27:$A$48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xVal>
          <c:yVal>
            <c:numRef>
              <c:f>Impacts_New!$J$27:$J$48</c:f>
              <c:numCache>
                <c:formatCode>General</c:formatCode>
                <c:ptCount val="22"/>
                <c:pt idx="0">
                  <c:v>-58786976.878116898</c:v>
                </c:pt>
                <c:pt idx="1">
                  <c:v>-33259875.099367999</c:v>
                </c:pt>
                <c:pt idx="2">
                  <c:v>14017404.910202499</c:v>
                </c:pt>
                <c:pt idx="3">
                  <c:v>-102528180.889502</c:v>
                </c:pt>
                <c:pt idx="4">
                  <c:v>-9366315.0746335108</c:v>
                </c:pt>
                <c:pt idx="5">
                  <c:v>-54739215.440983802</c:v>
                </c:pt>
                <c:pt idx="6">
                  <c:v>-147656290.79090601</c:v>
                </c:pt>
                <c:pt idx="7">
                  <c:v>106083041.415497</c:v>
                </c:pt>
                <c:pt idx="8">
                  <c:v>-9868017.5391798504</c:v>
                </c:pt>
                <c:pt idx="9">
                  <c:v>-53014600.483946599</c:v>
                </c:pt>
                <c:pt idx="10">
                  <c:v>55421767.324488498</c:v>
                </c:pt>
                <c:pt idx="11">
                  <c:v>-110031501.831274</c:v>
                </c:pt>
                <c:pt idx="12">
                  <c:v>-132700807.578632</c:v>
                </c:pt>
                <c:pt idx="13">
                  <c:v>-81537205.729994699</c:v>
                </c:pt>
                <c:pt idx="14">
                  <c:v>-81031979.314700693</c:v>
                </c:pt>
                <c:pt idx="15">
                  <c:v>82099941.701682895</c:v>
                </c:pt>
                <c:pt idx="16">
                  <c:v>108364791.199163</c:v>
                </c:pt>
                <c:pt idx="17">
                  <c:v>135252897.25315499</c:v>
                </c:pt>
                <c:pt idx="18">
                  <c:v>20263441.036754798</c:v>
                </c:pt>
                <c:pt idx="19">
                  <c:v>66552376.804533496</c:v>
                </c:pt>
                <c:pt idx="20">
                  <c:v>83568102.665316701</c:v>
                </c:pt>
                <c:pt idx="21">
                  <c:v>105480087.08991399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7E-426C-92EF-13AF0FFC6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167903"/>
        <c:axId val="462911503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Impacts_New!$I$26</c15:sqref>
                        </c15:formulaRef>
                      </c:ext>
                    </c:extLst>
                    <c:strCache>
                      <c:ptCount val="1"/>
                      <c:pt idx="0">
                        <c:v>Output with Indemnity ($)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Impacts_New!$A$27:$A$48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Impacts_New!$I$27:$I$48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-13511753.16</c:v>
                      </c:pt>
                      <c:pt idx="1">
                        <c:v>-829058.71</c:v>
                      </c:pt>
                      <c:pt idx="2">
                        <c:v>19896205.859999999</c:v>
                      </c:pt>
                      <c:pt idx="3">
                        <c:v>30975806.93</c:v>
                      </c:pt>
                      <c:pt idx="4">
                        <c:v>65649606.880000003</c:v>
                      </c:pt>
                      <c:pt idx="5">
                        <c:v>42057305.399999999</c:v>
                      </c:pt>
                      <c:pt idx="6">
                        <c:v>-62003455.850000001</c:v>
                      </c:pt>
                      <c:pt idx="7">
                        <c:v>84606320.189999998</c:v>
                      </c:pt>
                      <c:pt idx="8">
                        <c:v>70585240.569999993</c:v>
                      </c:pt>
                      <c:pt idx="9">
                        <c:v>-7547657.25</c:v>
                      </c:pt>
                      <c:pt idx="10">
                        <c:v>17544517.760000002</c:v>
                      </c:pt>
                      <c:pt idx="11">
                        <c:v>-239275142.68000001</c:v>
                      </c:pt>
                      <c:pt idx="12">
                        <c:v>-11147643.82</c:v>
                      </c:pt>
                      <c:pt idx="13">
                        <c:v>-69222694.060000002</c:v>
                      </c:pt>
                      <c:pt idx="14">
                        <c:v>10268637.83</c:v>
                      </c:pt>
                      <c:pt idx="15">
                        <c:v>88805364.849999994</c:v>
                      </c:pt>
                      <c:pt idx="16">
                        <c:v>147291322.28999999</c:v>
                      </c:pt>
                      <c:pt idx="17">
                        <c:v>115143871.40000001</c:v>
                      </c:pt>
                      <c:pt idx="18">
                        <c:v>-122550302.78</c:v>
                      </c:pt>
                      <c:pt idx="19">
                        <c:v>-48756603.109999999</c:v>
                      </c:pt>
                      <c:pt idx="20">
                        <c:v>-31539997.760000002</c:v>
                      </c:pt>
                      <c:pt idx="21">
                        <c:v>5543180.9699999997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C37E-426C-92EF-13AF0FFC635D}"/>
                  </c:ext>
                </c:extLst>
              </c15:ser>
            </c15:filteredScatterSeries>
          </c:ext>
        </c:extLst>
      </c:scatterChart>
      <c:valAx>
        <c:axId val="1169167903"/>
        <c:scaling>
          <c:orientation val="minMax"/>
          <c:max val="2021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11503"/>
        <c:crosses val="autoZero"/>
        <c:crossBetween val="midCat"/>
      </c:valAx>
      <c:valAx>
        <c:axId val="46291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167903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C3E383C-E261-43F4-A284-B3F5CEEFF67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1"/>
            <a:ext cx="5486400" cy="3660459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3048A6D-8775-40F2-B2EB-528FF0DF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48A6D-8775-40F2-B2EB-528FF0DF8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DD26-EA78-492E-BF61-CC9D236F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F7DF0-DC94-4304-801D-F0F91309F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6A46-8C22-4E29-9FEE-AE19EADF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1B83-0578-4CBD-B7E0-9AC19749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E0D5-C5FD-44AA-884A-017AD0CE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BC0D-3D43-4F09-AFF7-31E94204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0E604-91C6-4321-8B8A-5002CDFE0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4C757-338B-4B06-AD6B-B02AD71C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4D05-528E-4203-BB3C-1A7AD71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EECC1-6E91-4334-B0FB-318413C6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25D8B-459E-4D1C-862B-C2B39AA5C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DB9A6-EB0E-47F6-BBCB-E212F5D9A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E7139-4DB9-4A9B-8C81-962CBBA9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F609-B76D-4F68-B574-3EAB8839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62D5-2B5C-48AD-A207-727E477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E01E-35F1-41E3-BE50-EE86191D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C26E-40C1-4244-889F-732FED96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FC66-C435-4E1F-91E9-684A8BCC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3C4B-C450-4F71-976D-F5573B89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6A305-8F94-492B-896E-5A7BB4CE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F2B0-DE3A-48C0-B078-595D94AD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FC371-505C-40CF-8E06-BAA7EA9B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B48B7-2503-42E7-A2C7-78DE67F0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A922-8763-49F4-A0B1-1AE8B079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0C5D-15C5-4EE6-926D-B5777400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673B-415A-4F66-9938-FBA03F2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5707-169B-4D61-BF62-40B8E01F1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E5022-B41F-44B6-90BD-DC29364D2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CFCE3-868E-43C0-AC82-49EE6F11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F44F1-DADF-4FC0-AC0C-AEC7F490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8FA4-D3BC-42F8-AEB3-08B2C813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766F-1BEA-49E3-AFFA-9BE6D06F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C49BF-2DC3-4B15-B355-3F125687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78900-1FB5-4E7C-BA4B-CABE1219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76800-B4A2-44D3-A5ED-BCA352C86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90805-3A93-42CE-B381-F7D2866E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4151E-6292-445C-99AA-D988EB13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BE397-DEF8-4CCC-A772-8CF9F46D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8521C-D56D-427F-A52F-07E7418F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80A3-0455-4F3F-8F8F-AA57B193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0D9A6-7822-49B7-8E2D-621FF430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399C9-3B31-45CA-B1C0-5E07D203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D5CF9-621B-407E-8F0A-80E732A6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C8C8C-F2C9-4397-A9E7-B00FAF93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1A99C-D774-4DF6-A339-E0FFD78F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3875B-E867-45E1-B4EF-E1875C1C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2235-0CB9-4849-9A98-913531BE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F616-0349-423F-8633-4881AE6F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814C5-7265-4BF0-8AF9-912C80DCC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E352-7D44-4BA5-A468-8373C813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CCA81-B36A-4D10-906A-345C47F3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8FC36-9BC6-4EDD-8BAF-3A3711D3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1D17-A7C9-43B7-BE6B-B4865435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0014C-CBCE-44F9-B39C-D5C886247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E1B43-94A8-4A51-B727-5B154DE4D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8DC25-9B08-4BE8-852A-C75570C3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0876D-1E7D-4BA4-AC56-60E3FA29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31DF4-19CF-4501-BD9A-36D66109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87093-36C5-479C-B008-407BD094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16870-F978-44A1-A615-820B73EE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4E6E8-DF7C-402B-85BB-4AE7E2A0C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5642-BF55-4057-A484-7261F9B67BD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7FD83-F0C3-46A9-9DB5-81D0A0E30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7166-9BE1-4F14-B9BE-298174AC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D553-FDFE-4E56-ABA2-3951D9B27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yton.lambert@okstate.edu" TargetMode="External"/><Relationship Id="rId2" Type="http://schemas.openxmlformats.org/officeDocument/2006/relationships/hyperlink" Target="mailto:katwelc@ok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4B189-C7DF-5611-C1D5-80406311C770}"/>
              </a:ext>
            </a:extLst>
          </p:cNvPr>
          <p:cNvSpPr txBox="1"/>
          <p:nvPr/>
        </p:nvSpPr>
        <p:spPr>
          <a:xfrm>
            <a:off x="603663" y="5854536"/>
            <a:ext cx="10984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Acknowledgments: This research was supported with funding from the Sparks Chair in Agricultural Science and Natural Resources and  Oklahoma State University Office Tier 1 Rural Renewal Initiative 1-151215: “A multi-dimensional approach for quantifying drought impacts on Oklahoma’s rural communities, and implications for water management.”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E1781-3EE4-1621-AF3E-3481CC192F4C}"/>
              </a:ext>
            </a:extLst>
          </p:cNvPr>
          <p:cNvSpPr txBox="1"/>
          <p:nvPr/>
        </p:nvSpPr>
        <p:spPr>
          <a:xfrm>
            <a:off x="2723407" y="5075002"/>
            <a:ext cx="674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 at Lunch</a:t>
            </a:r>
          </a:p>
          <a:p>
            <a:pPr algn="ctr"/>
            <a:r>
              <a:rPr lang="en-US" dirty="0"/>
              <a:t>December 19, 2023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3958B9E-2885-E31D-F731-A78486029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99241"/>
            <a:ext cx="9144000" cy="1655762"/>
          </a:xfrm>
        </p:spPr>
        <p:txBody>
          <a:bodyPr/>
          <a:lstStyle/>
          <a:p>
            <a:r>
              <a:rPr lang="en-US" dirty="0"/>
              <a:t>Katherine L. Welch, Dayton M. Lambert, Amy Hagerman, Erik Krueger, </a:t>
            </a:r>
            <a:r>
              <a:rPr lang="en-US" dirty="0" err="1"/>
              <a:t>Lixia</a:t>
            </a:r>
            <a:r>
              <a:rPr lang="en-US" dirty="0"/>
              <a:t> H. Lambert, Tyson Ochsner, Paul Weckler</a:t>
            </a:r>
          </a:p>
          <a:p>
            <a:r>
              <a:rPr lang="en-US" dirty="0"/>
              <a:t>Oklahoma State University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B33A2C-DD20-6681-880C-3E0A6408E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59832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Drought and Disaster Relief Insurance on Rural Oklahoma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3" y="2042103"/>
            <a:ext cx="10515600" cy="4450792"/>
          </a:xfrm>
        </p:spPr>
        <p:txBody>
          <a:bodyPr>
            <a:normAutofit/>
          </a:bodyPr>
          <a:lstStyle/>
          <a:p>
            <a:r>
              <a:rPr lang="en-US" dirty="0"/>
              <a:t>United States Department of Agriculture (USDA)</a:t>
            </a:r>
          </a:p>
          <a:p>
            <a:pPr lvl="1"/>
            <a:r>
              <a:rPr lang="en-US" dirty="0"/>
              <a:t>Farm Service Agency (FSA)</a:t>
            </a:r>
          </a:p>
          <a:p>
            <a:pPr lvl="1"/>
            <a:r>
              <a:rPr lang="en-US" dirty="0"/>
              <a:t>National Agricultural Statistics Service (NASS)</a:t>
            </a:r>
          </a:p>
          <a:p>
            <a:pPr lvl="1"/>
            <a:r>
              <a:rPr lang="en-US" dirty="0"/>
              <a:t>Risk Management Agency (RMA)</a:t>
            </a:r>
          </a:p>
          <a:p>
            <a:r>
              <a:rPr lang="en-US" dirty="0"/>
              <a:t>Bureau of Economic Analysis (BEA)</a:t>
            </a:r>
          </a:p>
          <a:p>
            <a:r>
              <a:rPr lang="en-US" dirty="0"/>
              <a:t>IMPLAN</a:t>
            </a:r>
          </a:p>
          <a:p>
            <a:pPr lvl="1"/>
            <a:r>
              <a:rPr lang="en-US" dirty="0"/>
              <a:t>Economic data, model platform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1004431"/>
            <a:ext cx="10515600" cy="910585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5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3" y="2042103"/>
            <a:ext cx="10515600" cy="4450792"/>
          </a:xfrm>
        </p:spPr>
        <p:txBody>
          <a:bodyPr>
            <a:normAutofit/>
          </a:bodyPr>
          <a:lstStyle/>
          <a:p>
            <a:r>
              <a:rPr lang="en-US" dirty="0"/>
              <a:t>Output</a:t>
            </a:r>
          </a:p>
          <a:p>
            <a:pPr lvl="1"/>
            <a:r>
              <a:rPr lang="en-US" dirty="0"/>
              <a:t>Sales and receipts and other operating income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Total number of jobs </a:t>
            </a:r>
            <a:r>
              <a:rPr lang="en-US"/>
              <a:t>including full-time, part-time, </a:t>
            </a:r>
            <a:r>
              <a:rPr lang="en-US" dirty="0"/>
              <a:t>and </a:t>
            </a:r>
            <a:r>
              <a:rPr lang="en-US"/>
              <a:t>seasonal employment</a:t>
            </a:r>
            <a:endParaRPr lang="en-US" dirty="0"/>
          </a:p>
          <a:p>
            <a:r>
              <a:rPr lang="en-US" dirty="0"/>
              <a:t>Value Added</a:t>
            </a:r>
          </a:p>
          <a:p>
            <a:pPr lvl="1"/>
            <a:r>
              <a:rPr lang="en-US" dirty="0"/>
              <a:t>Composed of proprietor income, employee compensation, other property income, and taxes on production and import</a:t>
            </a:r>
          </a:p>
          <a:p>
            <a:pPr lvl="1"/>
            <a:r>
              <a:rPr lang="en-US" dirty="0"/>
              <a:t>Industry’s contribution to GDP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1004431"/>
            <a:ext cx="10515600" cy="910585"/>
          </a:xfrm>
        </p:spPr>
        <p:txBody>
          <a:bodyPr>
            <a:normAutofit/>
          </a:bodyPr>
          <a:lstStyle/>
          <a:p>
            <a:r>
              <a:rPr lang="en-US" dirty="0"/>
              <a:t>Types of Effects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E3D67-BD03-BA44-9CBF-B8AE624F3B56}"/>
              </a:ext>
            </a:extLst>
          </p:cNvPr>
          <p:cNvSpPr txBox="1"/>
          <p:nvPr/>
        </p:nvSpPr>
        <p:spPr>
          <a:xfrm>
            <a:off x="6522722" y="6463572"/>
            <a:ext cx="56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Authors’ calculations</a:t>
            </a:r>
          </a:p>
        </p:txBody>
      </p:sp>
      <p:graphicFrame>
        <p:nvGraphicFramePr>
          <p:cNvPr id="15" name="Chart 14" descr="Top 5 output industries bar graph comparing cotton farming, beef cattle ranching and farming, grain farming, financial insurance and real estate and dairy cattle and milk production.">
            <a:extLst>
              <a:ext uri="{FF2B5EF4-FFF2-40B4-BE49-F238E27FC236}">
                <a16:creationId xmlns:a16="http://schemas.microsoft.com/office/drawing/2014/main" id="{29B512CC-483E-21ED-3460-E2BF81A0A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37456"/>
              </p:ext>
            </p:extLst>
          </p:nvPr>
        </p:nvGraphicFramePr>
        <p:xfrm>
          <a:off x="6522722" y="3293150"/>
          <a:ext cx="5181599" cy="322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74AD9E1-4048-4929-F0D0-CBDE066C20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8286594"/>
              </p:ext>
            </p:extLst>
          </p:nvPr>
        </p:nvGraphicFramePr>
        <p:xfrm>
          <a:off x="6591301" y="2091934"/>
          <a:ext cx="5181600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109072245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056422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594276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Employment</a:t>
                      </a:r>
                    </a:p>
                    <a:p>
                      <a:r>
                        <a:rPr lang="en-US" sz="2000"/>
                        <a:t>(# of jobs)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Output</a:t>
                      </a:r>
                    </a:p>
                    <a:p>
                      <a:r>
                        <a:rPr lang="en-US" sz="2000"/>
                        <a:t>($ 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Value Added</a:t>
                      </a:r>
                    </a:p>
                    <a:p>
                      <a:r>
                        <a:rPr lang="en-US" sz="2000"/>
                        <a:t>($ 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5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53934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443" y="2337986"/>
            <a:ext cx="5181600" cy="4351338"/>
          </a:xfrm>
        </p:spPr>
        <p:txBody>
          <a:bodyPr/>
          <a:lstStyle/>
          <a:p>
            <a:r>
              <a:rPr lang="en-US" dirty="0"/>
              <a:t>What does the existing activity of the ag sectors contribute to Oklahoma’s economy?</a:t>
            </a:r>
          </a:p>
          <a:p>
            <a:r>
              <a:rPr lang="en-US" dirty="0"/>
              <a:t>What if these industries did not exist </a:t>
            </a:r>
            <a:r>
              <a:rPr lang="en-US" dirty="0">
                <a:sym typeface="Wingdings" panose="05000000000000000000" pitchFamily="2" charset="2"/>
              </a:rPr>
              <a:t> resulting effects on employment, output, and value added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Contribution of Agricultural Sectors 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0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0C5F0C-5C43-FC40-1419-1E541507B5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77243" y="1958886"/>
                <a:ext cx="10515600" cy="445079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Crop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𝐷𝑟𝑜𝑢𝑔h𝑡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𝑃𝑜𝑡𝑒𝑛𝑡𝑖𝑎𝑙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Bauman et al. 2013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𝑃𝑜𝑡𝑒𝑛𝑡𝑖𝑎𝑙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𝑃𝑙𝑎𝑛𝑡𝑒𝑑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𝐴𝑐𝑟𝑒𝑠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𝐴𝑣𝑔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𝐻𝑎𝑟𝑣𝑒𝑠𝑡𝑒𝑑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𝐴𝑣𝑔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𝑌𝑖𝑒𝑙𝑑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𝑃𝑟𝑖𝑐𝑒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Crop including insurance indemnity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𝐷𝑟𝑜𝑢𝑔h𝑡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𝑃𝑜𝑡𝑒𝑛𝑡𝑖𝑎𝑙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𝒊𝒏𝒅𝒆𝒎𝒏𝒊𝒕𝒚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𝒑𝒂𝒚𝒎𝒆𝒏𝒕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Livestock</a:t>
                </a:r>
              </a:p>
              <a:p>
                <a:pPr lvl="1"/>
                <a:r>
                  <a:rPr lang="en-US" dirty="0"/>
                  <a:t>Change in the value of inventory - BEA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0C5F0C-5C43-FC40-1419-1E541507B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77243" y="1958886"/>
                <a:ext cx="10515600" cy="4450792"/>
              </a:xfrm>
              <a:blipFill>
                <a:blip r:embed="rId3"/>
                <a:stretch>
                  <a:fillRect l="-1043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891807"/>
            <a:ext cx="10515600" cy="910585"/>
          </a:xfrm>
        </p:spPr>
        <p:txBody>
          <a:bodyPr>
            <a:normAutofit/>
          </a:bodyPr>
          <a:lstStyle/>
          <a:p>
            <a:r>
              <a:rPr lang="en-US" dirty="0"/>
              <a:t>Impact Calculation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D5DCF6A-05B1-FA1B-BDB5-07734A19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90279"/>
              </p:ext>
            </p:extLst>
          </p:nvPr>
        </p:nvGraphicFramePr>
        <p:xfrm>
          <a:off x="1204400" y="2252517"/>
          <a:ext cx="9783198" cy="36087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30533">
                  <a:extLst>
                    <a:ext uri="{9D8B030D-6E8A-4147-A177-3AD203B41FA5}">
                      <a16:colId xmlns:a16="http://schemas.microsoft.com/office/drawing/2014/main" val="410311198"/>
                    </a:ext>
                  </a:extLst>
                </a:gridCol>
                <a:gridCol w="1630533">
                  <a:extLst>
                    <a:ext uri="{9D8B030D-6E8A-4147-A177-3AD203B41FA5}">
                      <a16:colId xmlns:a16="http://schemas.microsoft.com/office/drawing/2014/main" val="227716290"/>
                    </a:ext>
                  </a:extLst>
                </a:gridCol>
                <a:gridCol w="1630533">
                  <a:extLst>
                    <a:ext uri="{9D8B030D-6E8A-4147-A177-3AD203B41FA5}">
                      <a16:colId xmlns:a16="http://schemas.microsoft.com/office/drawing/2014/main" val="789083344"/>
                    </a:ext>
                  </a:extLst>
                </a:gridCol>
                <a:gridCol w="1630533">
                  <a:extLst>
                    <a:ext uri="{9D8B030D-6E8A-4147-A177-3AD203B41FA5}">
                      <a16:colId xmlns:a16="http://schemas.microsoft.com/office/drawing/2014/main" val="2631594174"/>
                    </a:ext>
                  </a:extLst>
                </a:gridCol>
                <a:gridCol w="1630533">
                  <a:extLst>
                    <a:ext uri="{9D8B030D-6E8A-4147-A177-3AD203B41FA5}">
                      <a16:colId xmlns:a16="http://schemas.microsoft.com/office/drawing/2014/main" val="509042410"/>
                    </a:ext>
                  </a:extLst>
                </a:gridCol>
                <a:gridCol w="1630533">
                  <a:extLst>
                    <a:ext uri="{9D8B030D-6E8A-4147-A177-3AD203B41FA5}">
                      <a16:colId xmlns:a16="http://schemas.microsoft.com/office/drawing/2014/main" val="3578696731"/>
                    </a:ext>
                  </a:extLst>
                </a:gridCol>
              </a:tblGrid>
              <a:tr h="773961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Commodity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Impact</a:t>
                      </a:r>
                    </a:p>
                    <a:p>
                      <a:pPr algn="l"/>
                      <a:r>
                        <a:rPr lang="en-US" sz="2000" dirty="0"/>
                        <a:t>($ millions)</a:t>
                      </a:r>
                    </a:p>
                    <a:p>
                      <a:pPr algn="l"/>
                      <a:r>
                        <a:rPr lang="en-US" sz="20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Impact</a:t>
                      </a:r>
                    </a:p>
                    <a:p>
                      <a:pPr algn="l"/>
                      <a:r>
                        <a:rPr lang="en-US" sz="2000"/>
                        <a:t>($ millions)</a:t>
                      </a:r>
                    </a:p>
                    <a:p>
                      <a:pPr algn="l"/>
                      <a:r>
                        <a:rPr lang="en-US" sz="200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Impact</a:t>
                      </a:r>
                    </a:p>
                    <a:p>
                      <a:pPr algn="l"/>
                      <a:r>
                        <a:rPr lang="en-US" sz="2000" dirty="0"/>
                        <a:t>($ millions)</a:t>
                      </a:r>
                    </a:p>
                    <a:p>
                      <a:pPr algn="l"/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Impact</a:t>
                      </a:r>
                    </a:p>
                    <a:p>
                      <a:pPr algn="l"/>
                      <a:r>
                        <a:rPr lang="en-US" sz="2000" dirty="0"/>
                        <a:t>($ millions)</a:t>
                      </a:r>
                    </a:p>
                    <a:p>
                      <a:pPr algn="l"/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59781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000" dirty="0"/>
                        <a:t>-47.4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000" dirty="0"/>
                        <a:t>-26.2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953398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73344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-160.5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-89.8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-51.5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53611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Other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Hay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50158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Livestock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-16.8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-7.7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7331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Drought Impact Estimation 2011-2013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6D798F-8CC0-8563-47F4-814007D0E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9637" y="2252516"/>
            <a:ext cx="1376218" cy="36087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02BB2E-6EB9-CC8B-D098-46ECE79D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5909" y="3260437"/>
            <a:ext cx="1025237" cy="49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B010DA-65CF-3E4B-52AE-E5FF1A3E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0436" y="5272152"/>
            <a:ext cx="2617564" cy="6319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D5DCF6A-05B1-FA1B-BDB5-07734A19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64818"/>
              </p:ext>
            </p:extLst>
          </p:nvPr>
        </p:nvGraphicFramePr>
        <p:xfrm>
          <a:off x="2182721" y="2078566"/>
          <a:ext cx="7826556" cy="44180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56639">
                  <a:extLst>
                    <a:ext uri="{9D8B030D-6E8A-4147-A177-3AD203B41FA5}">
                      <a16:colId xmlns:a16="http://schemas.microsoft.com/office/drawing/2014/main" val="410311198"/>
                    </a:ext>
                  </a:extLst>
                </a:gridCol>
                <a:gridCol w="1956639">
                  <a:extLst>
                    <a:ext uri="{9D8B030D-6E8A-4147-A177-3AD203B41FA5}">
                      <a16:colId xmlns:a16="http://schemas.microsoft.com/office/drawing/2014/main" val="789083344"/>
                    </a:ext>
                  </a:extLst>
                </a:gridCol>
                <a:gridCol w="1956639">
                  <a:extLst>
                    <a:ext uri="{9D8B030D-6E8A-4147-A177-3AD203B41FA5}">
                      <a16:colId xmlns:a16="http://schemas.microsoft.com/office/drawing/2014/main" val="2631594174"/>
                    </a:ext>
                  </a:extLst>
                </a:gridCol>
                <a:gridCol w="1956639">
                  <a:extLst>
                    <a:ext uri="{9D8B030D-6E8A-4147-A177-3AD203B41FA5}">
                      <a16:colId xmlns:a16="http://schemas.microsoft.com/office/drawing/2014/main" val="509042410"/>
                    </a:ext>
                  </a:extLst>
                </a:gridCol>
              </a:tblGrid>
              <a:tr h="773961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Output</a:t>
                      </a:r>
                    </a:p>
                    <a:p>
                      <a:pPr algn="l"/>
                      <a:r>
                        <a:rPr lang="en-US" sz="2000" dirty="0"/>
                        <a:t>($ 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Employment</a:t>
                      </a:r>
                    </a:p>
                    <a:p>
                      <a:pPr algn="l"/>
                      <a:r>
                        <a:rPr lang="en-US" sz="2000"/>
                        <a:t>(jobs)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Value Added</a:t>
                      </a:r>
                    </a:p>
                    <a:p>
                      <a:pPr algn="l"/>
                      <a:r>
                        <a:rPr lang="en-US" sz="2000"/>
                        <a:t>($ 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59781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-332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-2250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953398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73344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-1005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53611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8457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-4441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783008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-209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-1401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-91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11440"/>
                  </a:ext>
                </a:extLst>
              </a:tr>
              <a:tr h="52058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-5842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73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Drought Impact Results 2011-2014, 2018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94CAC7-BF32-A079-BD1F-1CCB95C28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721" y="2844800"/>
            <a:ext cx="7826556" cy="5172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A7BF5-D159-71BB-9FAB-040ACBD4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721" y="4936837"/>
            <a:ext cx="7826556" cy="5172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79B80-723B-613F-8B73-B6169ABF4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721" y="5979414"/>
            <a:ext cx="7826556" cy="5172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D5DCF6A-05B1-FA1B-BDB5-07734A19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0872"/>
              </p:ext>
            </p:extLst>
          </p:nvPr>
        </p:nvGraphicFramePr>
        <p:xfrm>
          <a:off x="838200" y="2180166"/>
          <a:ext cx="10515597" cy="40976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19144">
                  <a:extLst>
                    <a:ext uri="{9D8B030D-6E8A-4147-A177-3AD203B41FA5}">
                      <a16:colId xmlns:a16="http://schemas.microsoft.com/office/drawing/2014/main" val="410311198"/>
                    </a:ext>
                  </a:extLst>
                </a:gridCol>
                <a:gridCol w="935758">
                  <a:extLst>
                    <a:ext uri="{9D8B030D-6E8A-4147-A177-3AD203B41FA5}">
                      <a16:colId xmlns:a16="http://schemas.microsoft.com/office/drawing/2014/main" val="789083344"/>
                    </a:ext>
                  </a:extLst>
                </a:gridCol>
                <a:gridCol w="984570">
                  <a:extLst>
                    <a:ext uri="{9D8B030D-6E8A-4147-A177-3AD203B41FA5}">
                      <a16:colId xmlns:a16="http://schemas.microsoft.com/office/drawing/2014/main" val="2335068984"/>
                    </a:ext>
                  </a:extLst>
                </a:gridCol>
                <a:gridCol w="1220492">
                  <a:extLst>
                    <a:ext uri="{9D8B030D-6E8A-4147-A177-3AD203B41FA5}">
                      <a16:colId xmlns:a16="http://schemas.microsoft.com/office/drawing/2014/main" val="391489912"/>
                    </a:ext>
                  </a:extLst>
                </a:gridCol>
                <a:gridCol w="884995">
                  <a:extLst>
                    <a:ext uri="{9D8B030D-6E8A-4147-A177-3AD203B41FA5}">
                      <a16:colId xmlns:a16="http://schemas.microsoft.com/office/drawing/2014/main" val="2631594174"/>
                    </a:ext>
                  </a:extLst>
                </a:gridCol>
                <a:gridCol w="1153294">
                  <a:extLst>
                    <a:ext uri="{9D8B030D-6E8A-4147-A177-3AD203B41FA5}">
                      <a16:colId xmlns:a16="http://schemas.microsoft.com/office/drawing/2014/main" val="1297288665"/>
                    </a:ext>
                  </a:extLst>
                </a:gridCol>
                <a:gridCol w="1153294">
                  <a:extLst>
                    <a:ext uri="{9D8B030D-6E8A-4147-A177-3AD203B41FA5}">
                      <a16:colId xmlns:a16="http://schemas.microsoft.com/office/drawing/2014/main" val="3644976011"/>
                    </a:ext>
                  </a:extLst>
                </a:gridCol>
                <a:gridCol w="912528">
                  <a:extLst>
                    <a:ext uri="{9D8B030D-6E8A-4147-A177-3AD203B41FA5}">
                      <a16:colId xmlns:a16="http://schemas.microsoft.com/office/drawing/2014/main" val="509042410"/>
                    </a:ext>
                  </a:extLst>
                </a:gridCol>
                <a:gridCol w="993069">
                  <a:extLst>
                    <a:ext uri="{9D8B030D-6E8A-4147-A177-3AD203B41FA5}">
                      <a16:colId xmlns:a16="http://schemas.microsoft.com/office/drawing/2014/main" val="4256687401"/>
                    </a:ext>
                  </a:extLst>
                </a:gridCol>
                <a:gridCol w="1258453">
                  <a:extLst>
                    <a:ext uri="{9D8B030D-6E8A-4147-A177-3AD203B41FA5}">
                      <a16:colId xmlns:a16="http://schemas.microsoft.com/office/drawing/2014/main" val="145333419"/>
                    </a:ext>
                  </a:extLst>
                </a:gridCol>
              </a:tblGrid>
              <a:tr h="95151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  <a:p>
                      <a:pPr algn="ctr"/>
                      <a:r>
                        <a:rPr lang="en-US" sz="2000" dirty="0"/>
                        <a:t>($ millions)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Employment</a:t>
                      </a:r>
                    </a:p>
                    <a:p>
                      <a:pPr algn="ctr"/>
                      <a:r>
                        <a:rPr lang="en-US" sz="2000" dirty="0"/>
                        <a:t>(jobs)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Value Added</a:t>
                      </a:r>
                    </a:p>
                    <a:p>
                      <a:pPr algn="ctr"/>
                      <a:r>
                        <a:rPr lang="en-US" sz="2000" dirty="0"/>
                        <a:t>($ millions)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59781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Impact + 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Reduction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Impact + 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Reduction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Impact + 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Reduction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7253333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9953398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4773344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4053611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119%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-347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114%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2690621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-662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-309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-4441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-2204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-277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-152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8300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Drought Impact Results (RMA) 2011-2014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691867-8C90-2274-6D97-6E8BA3E9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1" y="5760544"/>
            <a:ext cx="10515596" cy="5172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D019CB-3E0D-6764-EA98-F2A48D949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50836" y="6009926"/>
            <a:ext cx="3140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8D82A2-DA30-0792-B161-4564240D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81961" y="5996072"/>
            <a:ext cx="3140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50B55B-2621-5A0C-A33D-B67284E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56503" y="5996072"/>
            <a:ext cx="3140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D51BA-933A-2FF0-B292-290BF419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696"/>
            <a:ext cx="10515600" cy="4471779"/>
          </a:xfrm>
        </p:spPr>
        <p:txBody>
          <a:bodyPr>
            <a:normAutofit/>
          </a:bodyPr>
          <a:lstStyle/>
          <a:p>
            <a:r>
              <a:rPr lang="en-US" dirty="0"/>
              <a:t>Total drought impacts included -$871 million in output, -5842 jobs, and -$368 million in value added over 2011-2014</a:t>
            </a:r>
          </a:p>
          <a:p>
            <a:r>
              <a:rPr lang="en-US" dirty="0"/>
              <a:t>Mitigating effects </a:t>
            </a:r>
          </a:p>
          <a:p>
            <a:pPr lvl="1"/>
            <a:r>
              <a:rPr lang="en-US" dirty="0"/>
              <a:t>2012 – bumper wheat crop </a:t>
            </a:r>
          </a:p>
          <a:p>
            <a:pPr lvl="1"/>
            <a:r>
              <a:rPr lang="en-US" dirty="0"/>
              <a:t>2013, 2014 – record high cattle prices</a:t>
            </a:r>
          </a:p>
          <a:p>
            <a:pPr lvl="1"/>
            <a:r>
              <a:rPr lang="en-US" dirty="0"/>
              <a:t>Insurance indemnity payments</a:t>
            </a:r>
          </a:p>
          <a:p>
            <a:pPr lvl="1"/>
            <a:endParaRPr lang="en-US" dirty="0"/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Extend analysis over time and link to water availability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354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Chart 2" descr="Economic Output with and without Indemnity Payments comparing $ millions 2000 through 2020.">
            <a:extLst>
              <a:ext uri="{FF2B5EF4-FFF2-40B4-BE49-F238E27FC236}">
                <a16:creationId xmlns:a16="http://schemas.microsoft.com/office/drawing/2014/main" id="{05438E5E-6D8A-4F8C-AB09-6524A5302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085763"/>
              </p:ext>
            </p:extLst>
          </p:nvPr>
        </p:nvGraphicFramePr>
        <p:xfrm>
          <a:off x="2115126" y="2180166"/>
          <a:ext cx="7740073" cy="396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Drought Impacts 2000-2021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B3A63-5965-3BDB-6F03-E73CC47A5BEE}"/>
              </a:ext>
            </a:extLst>
          </p:cNvPr>
          <p:cNvSpPr txBox="1"/>
          <p:nvPr/>
        </p:nvSpPr>
        <p:spPr>
          <a:xfrm>
            <a:off x="6743828" y="6454065"/>
            <a:ext cx="56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Drought.gov, National Integrated Drought Information System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42452D37-65F3-B2F4-B3D2-C1948FCFF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b="6545"/>
          <a:stretch/>
        </p:blipFill>
        <p:spPr>
          <a:xfrm>
            <a:off x="912418" y="2119867"/>
            <a:ext cx="10367162" cy="42276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1861"/>
            <a:ext cx="10515600" cy="1325563"/>
          </a:xfrm>
        </p:spPr>
        <p:txBody>
          <a:bodyPr/>
          <a:lstStyle/>
          <a:p>
            <a:r>
              <a:rPr lang="en-US" dirty="0"/>
              <a:t>Drought Severity and Output Loss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38E5E-6D8A-4F8C-AB09-6524A530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27212"/>
              </p:ext>
            </p:extLst>
          </p:nvPr>
        </p:nvGraphicFramePr>
        <p:xfrm>
          <a:off x="1179945" y="2070387"/>
          <a:ext cx="9414163" cy="358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43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DA11A-7CE4-0A25-FB0B-EABEAEF73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3" y="2283222"/>
            <a:ext cx="10515600" cy="4351338"/>
          </a:xfrm>
        </p:spPr>
        <p:txBody>
          <a:bodyPr/>
          <a:lstStyle/>
          <a:p>
            <a:r>
              <a:rPr lang="en-US" dirty="0"/>
              <a:t>What are the economic losses experienced by communities in Tillman, Jackson, and Harmon counties due to drought?</a:t>
            </a:r>
          </a:p>
          <a:p>
            <a:pPr lvl="1"/>
            <a:r>
              <a:rPr lang="en-US" dirty="0"/>
              <a:t>Crop and livestock sectors</a:t>
            </a:r>
          </a:p>
          <a:p>
            <a:r>
              <a:rPr lang="en-US" dirty="0"/>
              <a:t>How does crop insurance mitigate the effects of drought-related loss?</a:t>
            </a:r>
          </a:p>
          <a:p>
            <a:r>
              <a:rPr lang="en-US" dirty="0"/>
              <a:t>Provide information for drought mitigation decision-makers as they consider water use in their communities</a:t>
            </a:r>
          </a:p>
          <a:p>
            <a:pPr lvl="1"/>
            <a:r>
              <a:rPr lang="en-US" dirty="0"/>
              <a:t>Effects of insured vs. uninsured crops in drought scenarios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354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Problem and Objective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Chart 1" descr="Economic Output and Soil Water comparing output and soil water by millions 2000 through 2020.">
            <a:extLst>
              <a:ext uri="{FF2B5EF4-FFF2-40B4-BE49-F238E27FC236}">
                <a16:creationId xmlns:a16="http://schemas.microsoft.com/office/drawing/2014/main" id="{B2444542-438E-46B4-AC6D-59C52BEDA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53961"/>
              </p:ext>
            </p:extLst>
          </p:nvPr>
        </p:nvGraphicFramePr>
        <p:xfrm>
          <a:off x="2215807" y="2336800"/>
          <a:ext cx="7638472" cy="347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603"/>
            <a:ext cx="10515600" cy="1325563"/>
          </a:xfrm>
        </p:spPr>
        <p:txBody>
          <a:bodyPr/>
          <a:lstStyle/>
          <a:p>
            <a:r>
              <a:rPr lang="en-US" dirty="0"/>
              <a:t>Drought Impacts and Soil Water 2000-2021</a:t>
            </a:r>
            <a:br>
              <a:rPr lang="en-US" dirty="0"/>
            </a:br>
            <a:r>
              <a:rPr lang="en-US" sz="2800" dirty="0"/>
              <a:t>Jackson, Harmon, and Tillman Counties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D51BA-933A-2FF0-B292-290BF4198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4388" y="1404938"/>
            <a:ext cx="10515600" cy="447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Katie Welch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katwelc@okstate.edu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Lead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Dayton Lambert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dayton.lambert@okstate.edu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 Link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https://okstatecasnr.az1.qualtrics.com/jfe/form/SV_0U4QpceJg1yof5A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B3A63-5965-3BDB-6F03-E73CC47A5BEE}"/>
              </a:ext>
            </a:extLst>
          </p:cNvPr>
          <p:cNvSpPr txBox="1"/>
          <p:nvPr/>
        </p:nvSpPr>
        <p:spPr>
          <a:xfrm>
            <a:off x="6743828" y="6454065"/>
            <a:ext cx="56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Drought.gov, National Integrated Drought Information System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42452D37-65F3-B2F4-B3D2-C1948FCFF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b="6545"/>
          <a:stretch/>
        </p:blipFill>
        <p:spPr>
          <a:xfrm>
            <a:off x="912418" y="2119867"/>
            <a:ext cx="10367162" cy="42276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1861"/>
            <a:ext cx="10515600" cy="1325563"/>
          </a:xfrm>
        </p:spPr>
        <p:txBody>
          <a:bodyPr/>
          <a:lstStyle/>
          <a:p>
            <a:r>
              <a:rPr lang="en-US" dirty="0"/>
              <a:t>Historical Drought Severity, Oklahoma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4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4" descr="2022 Drought map of Oklahoma.">
            <a:extLst>
              <a:ext uri="{FF2B5EF4-FFF2-40B4-BE49-F238E27FC236}">
                <a16:creationId xmlns:a16="http://schemas.microsoft.com/office/drawing/2014/main" id="{5F2F3A2A-6A87-0157-D23E-6D9C29BB8C1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4" y="4377957"/>
            <a:ext cx="4872117" cy="24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70A3F3-1E81-34FD-0598-D4790E438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9607" y="3628625"/>
            <a:ext cx="5183188" cy="823912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pic>
        <p:nvPicPr>
          <p:cNvPr id="1028" name="Picture 4" descr="2011 drought map of Oklahoma.">
            <a:extLst>
              <a:ext uri="{FF2B5EF4-FFF2-40B4-BE49-F238E27FC236}">
                <a16:creationId xmlns:a16="http://schemas.microsoft.com/office/drawing/2014/main" id="{FF712120-3555-B664-9D7B-0EB1969136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07" y="1476124"/>
            <a:ext cx="4870494" cy="24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5F9B-11F8-FA32-5CB2-EE3BF08C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9607" y="755190"/>
            <a:ext cx="5157787" cy="823912"/>
          </a:xfrm>
        </p:spPr>
        <p:txBody>
          <a:bodyPr/>
          <a:lstStyle/>
          <a:p>
            <a:r>
              <a:rPr lang="en-US"/>
              <a:t>2011</a:t>
            </a:r>
          </a:p>
        </p:txBody>
      </p:sp>
      <p:pic>
        <p:nvPicPr>
          <p:cNvPr id="19" name="Picture 18" descr="Drought key.">
            <a:extLst>
              <a:ext uri="{FF2B5EF4-FFF2-40B4-BE49-F238E27FC236}">
                <a16:creationId xmlns:a16="http://schemas.microsoft.com/office/drawing/2014/main" id="{B7F06E14-6D36-5AA1-2D0D-FC83B8DC5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1" y="1660124"/>
            <a:ext cx="6005333" cy="49470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1" y="842624"/>
            <a:ext cx="10337198" cy="1022355"/>
          </a:xfrm>
        </p:spPr>
        <p:txBody>
          <a:bodyPr>
            <a:noAutofit/>
          </a:bodyPr>
          <a:lstStyle/>
          <a:p>
            <a:r>
              <a:rPr lang="en-US" sz="3600" dirty="0"/>
              <a:t>Drought, Oklahoma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Content Placeholder 10" descr="A body of water sits in the middle of dried up, cracked ground while cattle stand around the water.">
            <a:extLst>
              <a:ext uri="{FF2B5EF4-FFF2-40B4-BE49-F238E27FC236}">
                <a16:creationId xmlns:a16="http://schemas.microsoft.com/office/drawing/2014/main" id="{6A051416-68CB-06BB-E304-247A31C7B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0748" y="2001642"/>
            <a:ext cx="5479791" cy="365319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48" y="2120381"/>
            <a:ext cx="5116370" cy="4181784"/>
          </a:xfrm>
        </p:spPr>
        <p:txBody>
          <a:bodyPr/>
          <a:lstStyle/>
          <a:p>
            <a:r>
              <a:rPr lang="en-US" dirty="0"/>
              <a:t>Economic loss, crop, livestock</a:t>
            </a:r>
          </a:p>
          <a:p>
            <a:r>
              <a:rPr lang="en-US" dirty="0"/>
              <a:t>Water restrictions</a:t>
            </a:r>
          </a:p>
          <a:p>
            <a:r>
              <a:rPr lang="en-US" dirty="0"/>
              <a:t>Brush fires</a:t>
            </a:r>
          </a:p>
          <a:p>
            <a:r>
              <a:rPr lang="en-US" dirty="0"/>
              <a:t>Loss of recreation days, low lake levels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1091057"/>
            <a:ext cx="10515600" cy="910585"/>
          </a:xfrm>
        </p:spPr>
        <p:txBody>
          <a:bodyPr/>
          <a:lstStyle/>
          <a:p>
            <a:r>
              <a:rPr lang="en-US" dirty="0"/>
              <a:t>Effects of Drought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8A183A-F731-E48A-1C0A-9BEEACBF3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3" y="2645640"/>
            <a:ext cx="5183188" cy="3904603"/>
          </a:xfrm>
        </p:spPr>
        <p:txBody>
          <a:bodyPr>
            <a:normAutofit/>
          </a:bodyPr>
          <a:lstStyle/>
          <a:p>
            <a:r>
              <a:rPr lang="en-US" sz="2600" dirty="0"/>
              <a:t>Sales bring income into a region </a:t>
            </a:r>
          </a:p>
          <a:p>
            <a:r>
              <a:rPr lang="en-US" sz="2600" dirty="0"/>
              <a:t>Income generates multiplier effect when </a:t>
            </a:r>
            <a:r>
              <a:rPr lang="en-US" sz="2600" dirty="0" err="1"/>
              <a:t>respent</a:t>
            </a:r>
            <a:r>
              <a:rPr lang="en-US" sz="2600" dirty="0"/>
              <a:t> locally</a:t>
            </a:r>
          </a:p>
          <a:p>
            <a:r>
              <a:rPr lang="en-US" sz="2600" dirty="0"/>
              <a:t>Effect size determined by additional rounds of local purchasing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BFEBD-B592-A040-CB0D-421261D8A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I-O extends theory to sales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43620"/>
            <a:ext cx="5157787" cy="2935143"/>
          </a:xfrm>
        </p:spPr>
        <p:txBody>
          <a:bodyPr>
            <a:normAutofit/>
          </a:bodyPr>
          <a:lstStyle/>
          <a:p>
            <a:r>
              <a:rPr lang="en-US" sz="2600" dirty="0"/>
              <a:t>The export sector of a region produces a good/service </a:t>
            </a:r>
          </a:p>
          <a:p>
            <a:r>
              <a:rPr lang="en-US" sz="2600" dirty="0"/>
              <a:t>These goods are demanded elsewhere which generates income</a:t>
            </a:r>
          </a:p>
          <a:p>
            <a:r>
              <a:rPr lang="en-US" sz="2600" dirty="0"/>
              <a:t>The non-export sector exists to supply goods and services to the export sector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D382AD-E9EA-4D5E-3AD7-29FB45318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Export Base Theory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825357"/>
            <a:ext cx="10515600" cy="1325563"/>
          </a:xfrm>
        </p:spPr>
        <p:txBody>
          <a:bodyPr/>
          <a:lstStyle/>
          <a:p>
            <a:r>
              <a:rPr lang="en-US" dirty="0"/>
              <a:t>Input-Output Analysis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Content Placeholder 4" descr="Types of effects with input-output analysis.">
            <a:extLst>
              <a:ext uri="{FF2B5EF4-FFF2-40B4-BE49-F238E27FC236}">
                <a16:creationId xmlns:a16="http://schemas.microsoft.com/office/drawing/2014/main" id="{4191603E-F720-D53F-FCA5-9881385A8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1" y="2477438"/>
            <a:ext cx="7877175" cy="39528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7831"/>
            <a:ext cx="10515600" cy="1325563"/>
          </a:xfrm>
        </p:spPr>
        <p:txBody>
          <a:bodyPr/>
          <a:lstStyle/>
          <a:p>
            <a:r>
              <a:rPr lang="en-US" dirty="0"/>
              <a:t>Input-Output Analysis</a:t>
            </a:r>
            <a:br>
              <a:rPr lang="en-US" dirty="0"/>
            </a:br>
            <a:r>
              <a:rPr lang="en-US" sz="3600" dirty="0"/>
              <a:t>Types of Effects</a:t>
            </a:r>
            <a:endParaRPr lang="en-US" dirty="0"/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 descr="Single region circle and multiple region circle.">
            <a:extLst>
              <a:ext uri="{FF2B5EF4-FFF2-40B4-BE49-F238E27FC236}">
                <a16:creationId xmlns:a16="http://schemas.microsoft.com/office/drawing/2014/main" id="{956F1564-2072-114A-F35C-A17060AC54A7}"/>
              </a:ext>
            </a:extLst>
          </p:cNvPr>
          <p:cNvGrpSpPr/>
          <p:nvPr/>
        </p:nvGrpSpPr>
        <p:grpSpPr>
          <a:xfrm>
            <a:off x="2536871" y="3753224"/>
            <a:ext cx="6996344" cy="2604770"/>
            <a:chOff x="2354275" y="3043680"/>
            <a:chExt cx="7577025" cy="27314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D00641-0959-0688-669D-1B1B7CC2F913}"/>
                </a:ext>
              </a:extLst>
            </p:cNvPr>
            <p:cNvSpPr/>
            <p:nvPr/>
          </p:nvSpPr>
          <p:spPr>
            <a:xfrm>
              <a:off x="7523748" y="3721768"/>
              <a:ext cx="2005263" cy="205339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F944BF-3CA7-DD4C-2DBD-FF9836A896A7}"/>
                </a:ext>
              </a:extLst>
            </p:cNvPr>
            <p:cNvSpPr/>
            <p:nvPr/>
          </p:nvSpPr>
          <p:spPr>
            <a:xfrm>
              <a:off x="2354275" y="3717022"/>
              <a:ext cx="2005264" cy="205339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4D7E9E-15FB-720F-0585-C933072D6B9C}"/>
                </a:ext>
              </a:extLst>
            </p:cNvPr>
            <p:cNvSpPr/>
            <p:nvPr/>
          </p:nvSpPr>
          <p:spPr>
            <a:xfrm>
              <a:off x="5991729" y="3721768"/>
              <a:ext cx="2005263" cy="205339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82DE07-75BF-E91A-204D-4A537DA4920E}"/>
                </a:ext>
              </a:extLst>
            </p:cNvPr>
            <p:cNvSpPr txBox="1"/>
            <p:nvPr/>
          </p:nvSpPr>
          <p:spPr>
            <a:xfrm>
              <a:off x="2354275" y="3043680"/>
              <a:ext cx="2005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Single Region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FB6E84-8F2D-7A85-3B70-9B0F02467627}"/>
                </a:ext>
              </a:extLst>
            </p:cNvPr>
            <p:cNvSpPr txBox="1"/>
            <p:nvPr/>
          </p:nvSpPr>
          <p:spPr>
            <a:xfrm>
              <a:off x="6737264" y="3045460"/>
              <a:ext cx="2453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Multiple Regions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559701-EDE9-5CDB-77CE-FBD084F65431}"/>
                </a:ext>
              </a:extLst>
            </p:cNvPr>
            <p:cNvSpPr/>
            <p:nvPr/>
          </p:nvSpPr>
          <p:spPr>
            <a:xfrm>
              <a:off x="3396343" y="4564499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75614B-D280-B875-F832-6B2CD02C5994}"/>
                </a:ext>
              </a:extLst>
            </p:cNvPr>
            <p:cNvSpPr/>
            <p:nvPr/>
          </p:nvSpPr>
          <p:spPr>
            <a:xfrm>
              <a:off x="2845495" y="4653148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ABAE45-1BCD-5464-DED7-63E95E052A8E}"/>
                </a:ext>
              </a:extLst>
            </p:cNvPr>
            <p:cNvSpPr/>
            <p:nvPr/>
          </p:nvSpPr>
          <p:spPr>
            <a:xfrm>
              <a:off x="7304732" y="4564499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2349D8-161F-773E-06A7-F73EDC1D47FE}"/>
                </a:ext>
              </a:extLst>
            </p:cNvPr>
            <p:cNvSpPr/>
            <p:nvPr/>
          </p:nvSpPr>
          <p:spPr>
            <a:xfrm>
              <a:off x="6716175" y="4654133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52F40ADB-90A4-E637-C710-EE49F2BD265A}"/>
                </a:ext>
              </a:extLst>
            </p:cNvPr>
            <p:cNvCxnSpPr>
              <a:stCxn id="18" idx="1"/>
              <a:endCxn id="17" idx="0"/>
            </p:cNvCxnSpPr>
            <p:nvPr/>
          </p:nvCxnSpPr>
          <p:spPr>
            <a:xfrm rot="5400000" flipH="1" flipV="1">
              <a:off x="3097438" y="4324731"/>
              <a:ext cx="100701" cy="580238"/>
            </a:xfrm>
            <a:prstGeom prst="curvedConnector3">
              <a:avLst>
                <a:gd name="adj1" fmla="val 32700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A6696EC7-E156-ED41-CAEA-8BE8DC828D8B}"/>
                </a:ext>
              </a:extLst>
            </p:cNvPr>
            <p:cNvCxnSpPr/>
            <p:nvPr/>
          </p:nvCxnSpPr>
          <p:spPr>
            <a:xfrm rot="5400000" flipH="1" flipV="1">
              <a:off x="7005826" y="4324731"/>
              <a:ext cx="100701" cy="580238"/>
            </a:xfrm>
            <a:prstGeom prst="curvedConnector3">
              <a:avLst>
                <a:gd name="adj1" fmla="val 32700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7176CF26-C6C1-93AE-5342-F36E1BD87EA4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rot="5400000" flipH="1" flipV="1">
              <a:off x="3017293" y="3498774"/>
              <a:ext cx="1006802" cy="1326051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669E4771-5A57-48AA-AAFB-600208A4685F}"/>
                </a:ext>
              </a:extLst>
            </p:cNvPr>
            <p:cNvCxnSpPr/>
            <p:nvPr/>
          </p:nvCxnSpPr>
          <p:spPr>
            <a:xfrm rot="5400000" flipH="1" flipV="1">
              <a:off x="6890317" y="3694726"/>
              <a:ext cx="828830" cy="107608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D1D01C-F265-2F6E-0C58-3CDA49BBC59C}"/>
                </a:ext>
              </a:extLst>
            </p:cNvPr>
            <p:cNvSpPr/>
            <p:nvPr/>
          </p:nvSpPr>
          <p:spPr>
            <a:xfrm>
              <a:off x="8174444" y="4345040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ECA1CC-1767-4F3E-704C-5C87CA89BFC7}"/>
                </a:ext>
              </a:extLst>
            </p:cNvPr>
            <p:cNvSpPr/>
            <p:nvPr/>
          </p:nvSpPr>
          <p:spPr>
            <a:xfrm>
              <a:off x="8216007" y="5060099"/>
              <a:ext cx="83127" cy="822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9C928606-6461-1B5A-B6BD-EB43F8D2827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320521" y="3761781"/>
              <a:ext cx="321145" cy="1487659"/>
            </a:xfrm>
            <a:prstGeom prst="curvedConnector3">
              <a:avLst>
                <a:gd name="adj1" fmla="val 17118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DA6CEC4C-3F17-9141-E083-4E7EDA31D620}"/>
                </a:ext>
              </a:extLst>
            </p:cNvPr>
            <p:cNvCxnSpPr>
              <a:stCxn id="25" idx="4"/>
              <a:endCxn id="20" idx="5"/>
            </p:cNvCxnSpPr>
            <p:nvPr/>
          </p:nvCxnSpPr>
          <p:spPr>
            <a:xfrm rot="5400000">
              <a:off x="7353048" y="3861416"/>
              <a:ext cx="297041" cy="1428880"/>
            </a:xfrm>
            <a:prstGeom prst="curvedConnector3">
              <a:avLst>
                <a:gd name="adj1" fmla="val 181016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B4C4BB63-B83A-98E7-2FB0-42DAB5A6B38B}"/>
                </a:ext>
              </a:extLst>
            </p:cNvPr>
            <p:cNvCxnSpPr>
              <a:stCxn id="25" idx="6"/>
              <a:endCxn id="26" idx="6"/>
            </p:cNvCxnSpPr>
            <p:nvPr/>
          </p:nvCxnSpPr>
          <p:spPr>
            <a:xfrm>
              <a:off x="8257571" y="4386188"/>
              <a:ext cx="41563" cy="715059"/>
            </a:xfrm>
            <a:prstGeom prst="curvedConnector3">
              <a:avLst>
                <a:gd name="adj1" fmla="val 650008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B5FC5A95-EF14-40E2-8AEC-DBC19AF7F4C5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rot="16200000" flipH="1">
              <a:off x="9047054" y="3513994"/>
              <a:ext cx="53200" cy="1715292"/>
            </a:xfrm>
            <a:prstGeom prst="curvedConnector3">
              <a:avLst>
                <a:gd name="adj1" fmla="val -429699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C5F0C-5C43-FC40-1419-1E541507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3" y="1728066"/>
            <a:ext cx="10515600" cy="2194167"/>
          </a:xfrm>
        </p:spPr>
        <p:txBody>
          <a:bodyPr>
            <a:normAutofit/>
          </a:bodyPr>
          <a:lstStyle/>
          <a:p>
            <a:r>
              <a:rPr lang="en-US"/>
              <a:t>Direct effects in one region triggers indirect and induced effects in nearby regions </a:t>
            </a:r>
          </a:p>
          <a:p>
            <a:r>
              <a:rPr lang="en-US"/>
              <a:t>MRIO captures these effects in linked regions by extending the concept of backward linkages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39" y="891807"/>
            <a:ext cx="10515600" cy="910585"/>
          </a:xfrm>
        </p:spPr>
        <p:txBody>
          <a:bodyPr/>
          <a:lstStyle/>
          <a:p>
            <a:r>
              <a:rPr lang="en-US" dirty="0"/>
              <a:t>MRIO – Multi-Regional Input-Output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5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0D6F-D902-489B-905F-6F2D6F9B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1"/>
            <a:ext cx="6096001" cy="978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B99BD-744B-4C9E-AB41-4A6105FD0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043" y="3"/>
            <a:ext cx="6156959" cy="9789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Content Placeholder 2" descr="Oklahoma map showing the Legend Regions with shades of tan for other counties, rust for Kiowa and Greer counties and red for Jackson, Harmon and Tillman counties.">
            <a:extLst>
              <a:ext uri="{FF2B5EF4-FFF2-40B4-BE49-F238E27FC236}">
                <a16:creationId xmlns:a16="http://schemas.microsoft.com/office/drawing/2014/main" id="{5893CFDE-DC7D-F253-D7EC-1A7C5972B4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6273" y="1679307"/>
            <a:ext cx="8537539" cy="444976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9F059-06FC-FA4D-D84D-ECE3A028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3" y="1224015"/>
            <a:ext cx="10515600" cy="910585"/>
          </a:xfrm>
        </p:spPr>
        <p:txBody>
          <a:bodyPr>
            <a:normAutofit/>
          </a:bodyPr>
          <a:lstStyle/>
          <a:p>
            <a:r>
              <a:rPr lang="en-US" dirty="0"/>
              <a:t>Study Region</a:t>
            </a:r>
          </a:p>
        </p:txBody>
      </p:sp>
      <p:pic>
        <p:nvPicPr>
          <p:cNvPr id="9" name="Picture 8" descr="OSU logo.">
            <a:extLst>
              <a:ext uri="{FF2B5EF4-FFF2-40B4-BE49-F238E27FC236}">
                <a16:creationId xmlns:a16="http://schemas.microsoft.com/office/drawing/2014/main" id="{B79FFBFC-0D1B-40EF-A20E-5F769B54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8885"/>
            <a:ext cx="1418124" cy="910585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37F2BB7-74A2-14B4-6DFB-A8194A913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987636" y="4211782"/>
            <a:ext cx="397164" cy="83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F5F8FAE-A302-4B06-1A87-AF9C43432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87636" y="4294909"/>
            <a:ext cx="295564" cy="258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411C13E-FA83-5D4E-9D80-E03706D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987636" y="3476814"/>
            <a:ext cx="989030" cy="830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94A903-175A-42A1-E0F4-EFF3762E6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576203" y="4008734"/>
            <a:ext cx="411433" cy="28617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87ECC67-4753-E4D9-A501-DA3CD311C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95636" y="4190280"/>
            <a:ext cx="203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6B29208-4F33-271F-51D7-F81B059A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37678" y="4202545"/>
            <a:ext cx="66594" cy="263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D063BE2-92DB-28AE-3F41-76A399FA3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93096" y="3534423"/>
            <a:ext cx="602903" cy="655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43E7A00-2FA6-38CB-4A7E-C3A29FDF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585670" y="3620655"/>
            <a:ext cx="928069" cy="57878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D2B5956-5060-9515-E5B3-9588884DD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91199" y="3620655"/>
            <a:ext cx="582631" cy="1102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75D221F-A648-E5C5-310A-A663C746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34842" y="3631184"/>
            <a:ext cx="537141" cy="611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F2F84E6-928E-873C-2F54-1B523C1C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139642" y="3534422"/>
            <a:ext cx="220816" cy="96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0486125-E456-D678-A3E6-A1BBFC494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019199" y="2050473"/>
            <a:ext cx="352784" cy="15701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AB2524A45F442B3E269E48D39F62F" ma:contentTypeVersion="15" ma:contentTypeDescription="Create a new document." ma:contentTypeScope="" ma:versionID="c4c6f12a20064a619f78afde21a3a74d">
  <xsd:schema xmlns:xsd="http://www.w3.org/2001/XMLSchema" xmlns:xs="http://www.w3.org/2001/XMLSchema" xmlns:p="http://schemas.microsoft.com/office/2006/metadata/properties" xmlns:ns3="67c3a881-0c99-4d9e-be59-4e6baf3b2fde" xmlns:ns4="c72f1243-bbdb-412a-a3e8-0e82f3d3c039" targetNamespace="http://schemas.microsoft.com/office/2006/metadata/properties" ma:root="true" ma:fieldsID="4542c9ba3485029bb972347eeb2de7b5" ns3:_="" ns4:_="">
    <xsd:import namespace="67c3a881-0c99-4d9e-be59-4e6baf3b2fde"/>
    <xsd:import namespace="c72f1243-bbdb-412a-a3e8-0e82f3d3c0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3a881-0c99-4d9e-be59-4e6baf3b2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f1243-bbdb-412a-a3e8-0e82f3d3c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7c3a881-0c99-4d9e-be59-4e6baf3b2fde" xsi:nil="true"/>
  </documentManagement>
</p:properties>
</file>

<file path=customXml/itemProps1.xml><?xml version="1.0" encoding="utf-8"?>
<ds:datastoreItem xmlns:ds="http://schemas.openxmlformats.org/officeDocument/2006/customXml" ds:itemID="{CE55B8F2-181F-4D45-A17D-82DBD8B92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3a881-0c99-4d9e-be59-4e6baf3b2fde"/>
    <ds:schemaRef ds:uri="c72f1243-bbdb-412a-a3e8-0e82f3d3c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308DAF-4458-4E0C-8DC1-B5DA942AD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DE173-792E-47B3-8474-95BD662DFA12}">
  <ds:schemaRefs>
    <ds:schemaRef ds:uri="http://purl.org/dc/terms/"/>
    <ds:schemaRef ds:uri="67c3a881-0c99-4d9e-be59-4e6baf3b2fde"/>
    <ds:schemaRef ds:uri="c72f1243-bbdb-412a-a3e8-0e82f3d3c039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5009</TotalTime>
  <Words>970</Words>
  <Application>Microsoft Office PowerPoint</Application>
  <PresentationFormat>Widescreen</PresentationFormat>
  <Paragraphs>251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Impact of Drought and Disaster Relief Insurance on Rural Oklahoma</vt:lpstr>
      <vt:lpstr>Problem and Objective</vt:lpstr>
      <vt:lpstr>Historical Drought Severity, Oklahoma</vt:lpstr>
      <vt:lpstr>Drought, Oklahoma</vt:lpstr>
      <vt:lpstr>Effects of Drought</vt:lpstr>
      <vt:lpstr>Input-Output Analysis</vt:lpstr>
      <vt:lpstr>Input-Output Analysis Types of Effects</vt:lpstr>
      <vt:lpstr>MRIO – Multi-Regional Input-Output</vt:lpstr>
      <vt:lpstr>Study Region</vt:lpstr>
      <vt:lpstr>Data</vt:lpstr>
      <vt:lpstr>Types of Effects</vt:lpstr>
      <vt:lpstr>Contribution of Agricultural Sectors  Jackson, Harmon, and Tillman Counties</vt:lpstr>
      <vt:lpstr>Impact Calculation</vt:lpstr>
      <vt:lpstr>Drought Impact Estimation 2011-2013 Jackson, Harmon, and Tillman Counties</vt:lpstr>
      <vt:lpstr>Drought Impact Results 2011-2014, 2018 Jackson, Harmon, and Tillman Counties</vt:lpstr>
      <vt:lpstr>Drought Impact Results (RMA) 2011-2014 Jackson, Harmon, and Tillman Counties</vt:lpstr>
      <vt:lpstr>Conclusions</vt:lpstr>
      <vt:lpstr>Drought Impacts 2000-2021 Jackson, Harmon, and Tillman Counties</vt:lpstr>
      <vt:lpstr>Drought Severity and Output Loss</vt:lpstr>
      <vt:lpstr>Drought Impacts and Soil Water 2000-2021 Jackson, Harmon, and Tillman Counties</vt:lpstr>
      <vt:lpstr>Contact Info Katie Welch katwelc@okstate.edu  Project Lead Dr. Dayton Lambert dayton.lambert@okstate.edu  Survey Link https://okstatecasnr.az1.qualtrics.com/jfe/form/SV_0U4QpceJg1yof5A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Objectives</dc:title>
  <dc:creator>Katie Welch</dc:creator>
  <cp:lastModifiedBy>Herrick, Kegan Jean</cp:lastModifiedBy>
  <cp:revision>24</cp:revision>
  <cp:lastPrinted>2023-03-15T19:12:51Z</cp:lastPrinted>
  <dcterms:created xsi:type="dcterms:W3CDTF">2021-11-05T02:13:54Z</dcterms:created>
  <dcterms:modified xsi:type="dcterms:W3CDTF">2024-01-03T17:18:22Z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0x01010022BAB2524A45F442B3E269E48D39F62F</vt:lpwstr>
  </property>
</Properties>
</file>