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95" r:id="rId3"/>
    <p:sldId id="302" r:id="rId4"/>
    <p:sldId id="303" r:id="rId5"/>
    <p:sldId id="258" r:id="rId6"/>
    <p:sldId id="296" r:id="rId7"/>
    <p:sldId id="297" r:id="rId8"/>
    <p:sldId id="304" r:id="rId9"/>
    <p:sldId id="305" r:id="rId10"/>
    <p:sldId id="306" r:id="rId11"/>
    <p:sldId id="307" r:id="rId12"/>
    <p:sldId id="286" r:id="rId13"/>
    <p:sldId id="275" r:id="rId1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3201" autoAdjust="0"/>
    <p:restoredTop sz="86442" autoAdjust="0"/>
  </p:normalViewPr>
  <p:slideViewPr>
    <p:cSldViewPr snapToGrid="0">
      <p:cViewPr varScale="1">
        <p:scale>
          <a:sx n="70" d="100"/>
          <a:sy n="70" d="100"/>
        </p:scale>
        <p:origin x="184" y="704"/>
      </p:cViewPr>
      <p:guideLst/>
    </p:cSldViewPr>
  </p:slideViewPr>
  <p:outlineViewPr>
    <p:cViewPr>
      <p:scale>
        <a:sx n="33" d="100"/>
        <a:sy n="33" d="100"/>
      </p:scale>
      <p:origin x="0" y="-1336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0F1AE6E-CEE5-4FA3-9A95-E21BA47F05D7}" type="datetimeFigureOut">
              <a:rPr lang="en-US" smtClean="0"/>
              <a:t>2/2/23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81EE1B0-BA42-489B-B240-13CC7FC61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7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1EE1B0-BA42-489B-B240-13CC7FC612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12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a million templates for CF out there, some of the ag specific ones will let you start with your cash on hand and incorporate you RLOC.</a:t>
            </a:r>
          </a:p>
          <a:p>
            <a:r>
              <a:rPr lang="en-US" dirty="0"/>
              <a:t>My preference would be to run a projected / Actual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1EE1B0-BA42-489B-B240-13CC7FC612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85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a million templates for CF out there, some of the ag specific ones will let you start with your cash on hand and incorporate you RLOC.</a:t>
            </a:r>
          </a:p>
          <a:p>
            <a:r>
              <a:rPr lang="en-US" dirty="0"/>
              <a:t>My preference would be to run a projected / Actual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1EE1B0-BA42-489B-B240-13CC7FC612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12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1EE1B0-BA42-489B-B240-13CC7FC612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64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1EE1B0-BA42-489B-B240-13CC7FC612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21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1EE1B0-BA42-489B-B240-13CC7FC612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09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1EE1B0-BA42-489B-B240-13CC7FC612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83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1EE1B0-BA42-489B-B240-13CC7FC612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98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1EE1B0-BA42-489B-B240-13CC7FC612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30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a million templates for CF out there, some of the ag specific ones will let you start with your cash on hand and incorporate you RLOC.</a:t>
            </a:r>
          </a:p>
          <a:p>
            <a:r>
              <a:rPr lang="en-US" dirty="0"/>
              <a:t>My preference would be to run a projected / Actual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1EE1B0-BA42-489B-B240-13CC7FC612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95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1EE1B0-BA42-489B-B240-13CC7FC612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0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a million templates for CF out there, some of the ag specific ones will let you start with your cash on hand and incorporate you RLOC.</a:t>
            </a:r>
          </a:p>
          <a:p>
            <a:r>
              <a:rPr lang="en-US" dirty="0"/>
              <a:t>My preference would be to run a projected / Actual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1EE1B0-BA42-489B-B240-13CC7FC612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3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a million templates for CF out there, some of the ag specific ones will let you start with your cash on hand and incorporate you RLOC.</a:t>
            </a:r>
          </a:p>
          <a:p>
            <a:r>
              <a:rPr lang="en-US" dirty="0"/>
              <a:t>My preference would be to run a projected / Actual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1EE1B0-BA42-489B-B240-13CC7FC612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7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5FC7-2AA8-4C75-B228-421C89D03809}" type="datetimeFigureOut">
              <a:rPr lang="en-US" smtClean="0"/>
              <a:t>2/2/23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29A0-03A0-41B3-A277-66A4B6B863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24D5314-2BA2-DDF0-4072-A4FE4FED0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227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5FC7-2AA8-4C75-B228-421C89D03809}" type="datetimeFigureOut">
              <a:rPr lang="en-US" smtClean="0"/>
              <a:t>2/2/23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29A0-03A0-41B3-A277-66A4B6B86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5FC7-2AA8-4C75-B228-421C89D03809}" type="datetimeFigureOut">
              <a:rPr lang="en-US" smtClean="0"/>
              <a:t>2/2/23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29A0-03A0-41B3-A277-66A4B6B86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49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096A88D-F1ED-8F4E-A2DC-09215CE12197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76822" y="1116819"/>
            <a:ext cx="10734803" cy="414575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25000"/>
              </a:lnSpc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-228600">
              <a:buFont typeface="Arial" panose="020B0604020202020204" pitchFamily="34" charset="0"/>
              <a:buChar char="•"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lnSpc>
                <a:spcPct val="125000"/>
              </a:lnSpc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Body copy goes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pariature</a:t>
            </a:r>
            <a:r>
              <a:rPr lang="en-US" dirty="0"/>
              <a:t>.</a:t>
            </a:r>
          </a:p>
          <a:p>
            <a:r>
              <a:rPr lang="en-US" dirty="0"/>
              <a:t>	</a:t>
            </a:r>
          </a:p>
          <a:p>
            <a:pPr marL="971550" lvl="1" indent="-285750"/>
            <a:r>
              <a:rPr lang="en-US" dirty="0"/>
              <a:t>Secondary Slide</a:t>
            </a:r>
          </a:p>
          <a:p>
            <a:pPr marL="971550" lvl="1" indent="-285750"/>
            <a:r>
              <a:rPr lang="en-US" dirty="0"/>
              <a:t>Secondary Slide</a:t>
            </a:r>
          </a:p>
          <a:p>
            <a:pPr marL="971550" lvl="1" indent="-285750"/>
            <a:r>
              <a:rPr lang="en-US" dirty="0"/>
              <a:t>Secondary Slide</a:t>
            </a:r>
          </a:p>
          <a:p>
            <a:pPr marL="971550" lvl="1" indent="-285750"/>
            <a:r>
              <a:rPr lang="en-US" dirty="0"/>
              <a:t>Secondary Slide</a:t>
            </a:r>
          </a:p>
          <a:p>
            <a:pPr marL="971550" lvl="1" indent="-285750"/>
            <a:r>
              <a:rPr lang="en-US" dirty="0"/>
              <a:t>Secondary Slide</a:t>
            </a:r>
          </a:p>
          <a:p>
            <a:pPr marL="971550" lvl="1" indent="-285750"/>
            <a:r>
              <a:rPr lang="en-US" dirty="0"/>
              <a:t>Secondary Slide</a:t>
            </a:r>
          </a:p>
          <a:p>
            <a:pPr marL="971550" lvl="1" indent="-285750"/>
            <a:r>
              <a:rPr lang="en-US" dirty="0"/>
              <a:t>Secondary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3416120-01A4-D449-8CDA-5B2C6366CAD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70263" y="579801"/>
            <a:ext cx="5661204" cy="4247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2400" b="1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SUBHEAD</a:t>
            </a:r>
          </a:p>
        </p:txBody>
      </p:sp>
    </p:spTree>
    <p:extLst>
      <p:ext uri="{BB962C8B-B14F-4D97-AF65-F5344CB8AC3E}">
        <p14:creationId xmlns:p14="http://schemas.microsoft.com/office/powerpoint/2010/main" val="326555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5FC7-2AA8-4C75-B228-421C89D03809}" type="datetimeFigureOut">
              <a:rPr lang="en-US" smtClean="0"/>
              <a:t>2/2/23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29A0-03A0-41B3-A277-66A4B6B86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7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5FC7-2AA8-4C75-B228-421C89D03809}" type="datetimeFigureOut">
              <a:rPr lang="en-US" smtClean="0"/>
              <a:t>2/2/23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29A0-03A0-41B3-A277-66A4B6B86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9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5FC7-2AA8-4C75-B228-421C89D03809}" type="datetimeFigureOut">
              <a:rPr lang="en-US" smtClean="0"/>
              <a:t>2/2/23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29A0-03A0-41B3-A277-66A4B6B86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2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5FC7-2AA8-4C75-B228-421C89D03809}" type="datetimeFigureOut">
              <a:rPr lang="en-US" smtClean="0"/>
              <a:t>2/2/23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29A0-03A0-41B3-A277-66A4B6B86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5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5FC7-2AA8-4C75-B228-421C89D03809}" type="datetimeFigureOut">
              <a:rPr lang="en-US" smtClean="0"/>
              <a:t>2/2/23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29A0-03A0-41B3-A277-66A4B6B86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9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5FC7-2AA8-4C75-B228-421C89D03809}" type="datetimeFigureOut">
              <a:rPr lang="en-US" smtClean="0"/>
              <a:t>2/2/23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29A0-03A0-41B3-A277-66A4B6B86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4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5FC7-2AA8-4C75-B228-421C89D03809}" type="datetimeFigureOut">
              <a:rPr lang="en-US" smtClean="0"/>
              <a:t>2/2/23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29A0-03A0-41B3-A277-66A4B6B86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41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5FC7-2AA8-4C75-B228-421C89D03809}" type="datetimeFigureOut">
              <a:rPr lang="en-US" smtClean="0"/>
              <a:t>2/2/23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29A0-03A0-41B3-A277-66A4B6B86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2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A5FC7-2AA8-4C75-B228-421C89D03809}" type="datetimeFigureOut">
              <a:rPr lang="en-US" smtClean="0"/>
              <a:t>2/2/23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629A0-03A0-41B3-A277-66A4B6B86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6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kstatecasnr.az1.qualtrics.com/jfe/form/SV_42DhtAwcMaFXUAC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amap.missouri.edu/home/market-data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proud.com/articles/32034-what-is-working-capital-really?v=previe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F49EA-1EF9-44D5-95ED-FD738BAD1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66209"/>
            <a:ext cx="12192000" cy="1106396"/>
          </a:xfrm>
        </p:spPr>
        <p:txBody>
          <a:bodyPr>
            <a:noAutofit/>
          </a:bodyPr>
          <a:lstStyle/>
          <a:p>
            <a:r>
              <a:rPr lang="en-US" sz="5400" dirty="0">
                <a:latin typeface="Franklin Gothic Demi Cond" panose="020B0706030402020204" pitchFamily="34" charset="0"/>
              </a:rPr>
              <a:t>Beginning of the Year Financial Planning for Livestock Enterprises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B5829C-F73F-467C-A03B-6EA5C8DE0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5840" y="5703149"/>
            <a:ext cx="4362994" cy="978671"/>
          </a:xfrm>
        </p:spPr>
        <p:txBody>
          <a:bodyPr>
            <a:normAutofit/>
          </a:bodyPr>
          <a:lstStyle/>
          <a:p>
            <a:pPr algn="r"/>
            <a:r>
              <a:rPr lang="en-US" i="1" dirty="0"/>
              <a:t>Scott Clawson</a:t>
            </a:r>
          </a:p>
          <a:p>
            <a:pPr algn="r"/>
            <a:r>
              <a:rPr lang="en-US" i="1" dirty="0"/>
              <a:t>Area Ag Econ Specialist</a:t>
            </a:r>
          </a:p>
        </p:txBody>
      </p:sp>
      <p:pic>
        <p:nvPicPr>
          <p:cNvPr id="5" name="Picture 4" descr="OSU Oklahoma Cooperative Extension Service logo.">
            <a:extLst>
              <a:ext uri="{FF2B5EF4-FFF2-40B4-BE49-F238E27FC236}">
                <a16:creationId xmlns:a16="http://schemas.microsoft.com/office/drawing/2014/main" id="{01152DAA-472D-4FE2-B93A-4318EFFE7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66" y="5760097"/>
            <a:ext cx="5832834" cy="864777"/>
          </a:xfrm>
          <a:prstGeom prst="rect">
            <a:avLst/>
          </a:prstGeom>
        </p:spPr>
      </p:pic>
      <p:pic>
        <p:nvPicPr>
          <p:cNvPr id="6" name="Picture 5" descr="A cowboy on a horse moving cattle in a pasture.">
            <a:extLst>
              <a:ext uri="{FF2B5EF4-FFF2-40B4-BE49-F238E27FC236}">
                <a16:creationId xmlns:a16="http://schemas.microsoft.com/office/drawing/2014/main" id="{04B20ABB-30DB-417A-AF0F-E4D43BF320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30"/>
          <a:stretch/>
        </p:blipFill>
        <p:spPr>
          <a:xfrm>
            <a:off x="386705" y="1858618"/>
            <a:ext cx="11418590" cy="3672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5532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9CBE2-548D-4251-BFA9-3B32C6D74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94" y="196925"/>
            <a:ext cx="10515600" cy="1325563"/>
          </a:xfrm>
        </p:spPr>
        <p:txBody>
          <a:bodyPr/>
          <a:lstStyle/>
          <a:p>
            <a:r>
              <a:rPr lang="en-US" dirty="0">
                <a:latin typeface="Franklin Gothic Demi Cond" panose="020B0706030402020204" pitchFamily="34" charset="0"/>
              </a:rPr>
              <a:t>3.  Identify Leaches and Leeches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1E50EA-94EE-49CF-8625-5391DB5D4463}"/>
              </a:ext>
            </a:extLst>
          </p:cNvPr>
          <p:cNvSpPr txBox="1"/>
          <p:nvPr/>
        </p:nvSpPr>
        <p:spPr>
          <a:xfrm>
            <a:off x="813916" y="1188803"/>
            <a:ext cx="7486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LEACH is to seep or drain</a:t>
            </a:r>
          </a:p>
          <a:p>
            <a:r>
              <a:rPr lang="en-US" dirty="0"/>
              <a:t>LEECHES clings to another, exhaust resources</a:t>
            </a:r>
          </a:p>
        </p:txBody>
      </p:sp>
      <p:cxnSp>
        <p:nvCxnSpPr>
          <p:cNvPr id="17" name="Straight Arrow Connector 16" descr="Arrow">
            <a:extLst>
              <a:ext uri="{FF2B5EF4-FFF2-40B4-BE49-F238E27FC236}">
                <a16:creationId xmlns:a16="http://schemas.microsoft.com/office/drawing/2014/main" id="{0BA25FF7-52D7-4F27-B3F8-99136F6F2982}"/>
              </a:ext>
            </a:extLst>
          </p:cNvPr>
          <p:cNvCxnSpPr/>
          <p:nvPr/>
        </p:nvCxnSpPr>
        <p:spPr>
          <a:xfrm>
            <a:off x="3394993" y="1386672"/>
            <a:ext cx="26628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 descr="Arrow">
            <a:extLst>
              <a:ext uri="{FF2B5EF4-FFF2-40B4-BE49-F238E27FC236}">
                <a16:creationId xmlns:a16="http://schemas.microsoft.com/office/drawing/2014/main" id="{45C3820C-BC08-4F09-A782-6204520C7336}"/>
              </a:ext>
            </a:extLst>
          </p:cNvPr>
          <p:cNvCxnSpPr>
            <a:cxnSpLocks/>
          </p:cNvCxnSpPr>
          <p:nvPr/>
        </p:nvCxnSpPr>
        <p:spPr>
          <a:xfrm>
            <a:off x="5186766" y="1679749"/>
            <a:ext cx="871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9C7B591-A6CC-4BCA-B74A-A735F59FBA48}"/>
              </a:ext>
            </a:extLst>
          </p:cNvPr>
          <p:cNvSpPr txBox="1"/>
          <p:nvPr/>
        </p:nvSpPr>
        <p:spPr>
          <a:xfrm>
            <a:off x="6134196" y="1168554"/>
            <a:ext cx="15126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i="1" dirty="0"/>
              <a:t>VALUE</a:t>
            </a:r>
          </a:p>
        </p:txBody>
      </p:sp>
      <p:pic>
        <p:nvPicPr>
          <p:cNvPr id="4" name="Picture 3" descr="OSU Extension logo">
            <a:extLst>
              <a:ext uri="{FF2B5EF4-FFF2-40B4-BE49-F238E27FC236}">
                <a16:creationId xmlns:a16="http://schemas.microsoft.com/office/drawing/2014/main" id="{CE2348E0-CF1E-43C4-B8B9-4079AADFC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9280" y="467025"/>
            <a:ext cx="1828959" cy="11217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CE82E5-8E2D-46E9-B6C9-54E5FAE76E22}"/>
              </a:ext>
            </a:extLst>
          </p:cNvPr>
          <p:cNvSpPr txBox="1"/>
          <p:nvPr/>
        </p:nvSpPr>
        <p:spPr>
          <a:xfrm>
            <a:off x="375142" y="1926382"/>
            <a:ext cx="11441716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WHERE DOES YOUR OPERATION GENERATE THE MOST ECONOMIC VALUE?</a:t>
            </a:r>
          </a:p>
        </p:txBody>
      </p:sp>
      <p:grpSp>
        <p:nvGrpSpPr>
          <p:cNvPr id="12" name="Group 11" descr="Cow with her nose to her calf in the pasture.">
            <a:extLst>
              <a:ext uri="{FF2B5EF4-FFF2-40B4-BE49-F238E27FC236}">
                <a16:creationId xmlns:a16="http://schemas.microsoft.com/office/drawing/2014/main" id="{09E41C8C-1927-43EB-9A74-91BCD3EC50C6}"/>
              </a:ext>
            </a:extLst>
          </p:cNvPr>
          <p:cNvGrpSpPr/>
          <p:nvPr/>
        </p:nvGrpSpPr>
        <p:grpSpPr>
          <a:xfrm>
            <a:off x="534187" y="2514366"/>
            <a:ext cx="3426891" cy="2108392"/>
            <a:chOff x="1524000" y="-329700"/>
            <a:chExt cx="9144000" cy="7187700"/>
          </a:xfrm>
        </p:grpSpPr>
        <p:pic>
          <p:nvPicPr>
            <p:cNvPr id="1028" name="Picture 4" descr="Cows and new born calfs on the south range of OSU Range Research Area. The AI Breed Cows are giving birth over the next few weeks.">
              <a:extLst>
                <a:ext uri="{FF2B5EF4-FFF2-40B4-BE49-F238E27FC236}">
                  <a16:creationId xmlns:a16="http://schemas.microsoft.com/office/drawing/2014/main" id="{5CBFF692-5F5C-4C5F-8B59-BC1577A585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0"/>
              <a:ext cx="9144000" cy="6858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018D4D-FA39-483B-9550-ABEFB6E70D06}"/>
                </a:ext>
              </a:extLst>
            </p:cNvPr>
            <p:cNvSpPr txBox="1"/>
            <p:nvPr/>
          </p:nvSpPr>
          <p:spPr>
            <a:xfrm>
              <a:off x="1524000" y="-329700"/>
              <a:ext cx="5434065" cy="1783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COW CALF?</a:t>
              </a:r>
            </a:p>
          </p:txBody>
        </p:sp>
      </p:grpSp>
      <p:grpSp>
        <p:nvGrpSpPr>
          <p:cNvPr id="10" name="Group 9" descr="Hay bale in a field.">
            <a:extLst>
              <a:ext uri="{FF2B5EF4-FFF2-40B4-BE49-F238E27FC236}">
                <a16:creationId xmlns:a16="http://schemas.microsoft.com/office/drawing/2014/main" id="{9E443DC0-93AB-4B24-9649-400B76FE41AA}"/>
              </a:ext>
            </a:extLst>
          </p:cNvPr>
          <p:cNvGrpSpPr/>
          <p:nvPr/>
        </p:nvGrpSpPr>
        <p:grpSpPr>
          <a:xfrm>
            <a:off x="4556927" y="2621753"/>
            <a:ext cx="3426891" cy="2001005"/>
            <a:chOff x="3201275" y="2908983"/>
            <a:chExt cx="5625325" cy="3752092"/>
          </a:xfrm>
        </p:grpSpPr>
        <p:pic>
          <p:nvPicPr>
            <p:cNvPr id="1026" name="Picture 2" descr="Bailing wheat after a failed crop from late freeze damage">
              <a:extLst>
                <a:ext uri="{FF2B5EF4-FFF2-40B4-BE49-F238E27FC236}">
                  <a16:creationId xmlns:a16="http://schemas.microsoft.com/office/drawing/2014/main" id="{6B19298F-258A-46E5-9860-A9E22BBA8F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1275" y="2908983"/>
              <a:ext cx="5625325" cy="37520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33B20A8-BAD7-4B3A-BF30-F8DF11919029}"/>
                </a:ext>
              </a:extLst>
            </p:cNvPr>
            <p:cNvSpPr txBox="1"/>
            <p:nvPr/>
          </p:nvSpPr>
          <p:spPr>
            <a:xfrm>
              <a:off x="4250451" y="2967335"/>
              <a:ext cx="35269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/>
                <a:t>HAY?</a:t>
              </a:r>
            </a:p>
          </p:txBody>
        </p:sp>
      </p:grpSp>
      <p:grpSp>
        <p:nvGrpSpPr>
          <p:cNvPr id="13" name="Group 12" descr="Cattle grazing in a field.">
            <a:extLst>
              <a:ext uri="{FF2B5EF4-FFF2-40B4-BE49-F238E27FC236}">
                <a16:creationId xmlns:a16="http://schemas.microsoft.com/office/drawing/2014/main" id="{E616B63E-A848-4502-8F1B-42E79070B742}"/>
              </a:ext>
            </a:extLst>
          </p:cNvPr>
          <p:cNvGrpSpPr/>
          <p:nvPr/>
        </p:nvGrpSpPr>
        <p:grpSpPr>
          <a:xfrm>
            <a:off x="732816" y="4740148"/>
            <a:ext cx="3029631" cy="2011680"/>
            <a:chOff x="670333" y="4832557"/>
            <a:chExt cx="3029631" cy="2011680"/>
          </a:xfrm>
        </p:grpSpPr>
        <p:pic>
          <p:nvPicPr>
            <p:cNvPr id="1032" name="Picture 8" descr="Cattle on Wheat">
              <a:extLst>
                <a:ext uri="{FF2B5EF4-FFF2-40B4-BE49-F238E27FC236}">
                  <a16:creationId xmlns:a16="http://schemas.microsoft.com/office/drawing/2014/main" id="{6247318E-4DFE-4935-8944-C6194B0D7C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333" y="4832557"/>
              <a:ext cx="3029631" cy="20116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BC1C24-F8D3-4A36-B89A-F43E6B55557A}"/>
                </a:ext>
              </a:extLst>
            </p:cNvPr>
            <p:cNvSpPr txBox="1"/>
            <p:nvPr/>
          </p:nvSpPr>
          <p:spPr>
            <a:xfrm>
              <a:off x="728205" y="4838200"/>
              <a:ext cx="2971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/>
                <a:t>CUSTOM GRAZING?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C35C1A6-F2E1-4ED2-BD37-B66E0A90A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99938" y="3688156"/>
            <a:ext cx="3504674" cy="2011680"/>
            <a:chOff x="8299938" y="3688156"/>
            <a:chExt cx="3504674" cy="2011680"/>
          </a:xfrm>
        </p:grpSpPr>
        <p:pic>
          <p:nvPicPr>
            <p:cNvPr id="1030" name="Picture 6" descr="Heifers in damp foggy weather waiting by the fence for feed">
              <a:extLst>
                <a:ext uri="{FF2B5EF4-FFF2-40B4-BE49-F238E27FC236}">
                  <a16:creationId xmlns:a16="http://schemas.microsoft.com/office/drawing/2014/main" id="{EC9ACE7D-A40D-44A9-B37C-6680FEEB7F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9938" y="3688156"/>
              <a:ext cx="3504674" cy="20116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5399A23-E6EF-49CF-9242-1C98998FAD75}"/>
                </a:ext>
              </a:extLst>
            </p:cNvPr>
            <p:cNvSpPr txBox="1"/>
            <p:nvPr/>
          </p:nvSpPr>
          <p:spPr>
            <a:xfrm>
              <a:off x="8633400" y="3698831"/>
              <a:ext cx="29717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/>
                <a:t>DEVELOPING REPLACEMENTS?</a:t>
              </a:r>
            </a:p>
          </p:txBody>
        </p:sp>
      </p:grpSp>
      <p:pic>
        <p:nvPicPr>
          <p:cNvPr id="1034" name="Picture 10" descr="Bailing wheat after a failed crop from late freeze damage">
            <a:extLst>
              <a:ext uri="{FF2B5EF4-FFF2-40B4-BE49-F238E27FC236}">
                <a16:creationId xmlns:a16="http://schemas.microsoft.com/office/drawing/2014/main" id="{A3C78ADD-77BF-45FA-8E9E-DA4D2489D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098" y="4740148"/>
            <a:ext cx="3020545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512D33F-803B-49B5-9665-1F2988D873DD}"/>
              </a:ext>
            </a:extLst>
          </p:cNvPr>
          <p:cNvSpPr txBox="1"/>
          <p:nvPr/>
        </p:nvSpPr>
        <p:spPr>
          <a:xfrm>
            <a:off x="4760098" y="6330233"/>
            <a:ext cx="2971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CUSTOM HIRE?</a:t>
            </a:r>
          </a:p>
        </p:txBody>
      </p:sp>
    </p:spTree>
    <p:extLst>
      <p:ext uri="{BB962C8B-B14F-4D97-AF65-F5344CB8AC3E}">
        <p14:creationId xmlns:p14="http://schemas.microsoft.com/office/powerpoint/2010/main" val="3284047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9CBE2-548D-4251-BFA9-3B32C6D74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94" y="196925"/>
            <a:ext cx="10515600" cy="1325563"/>
          </a:xfrm>
        </p:spPr>
        <p:txBody>
          <a:bodyPr/>
          <a:lstStyle/>
          <a:p>
            <a:r>
              <a:rPr lang="en-US" dirty="0">
                <a:latin typeface="Franklin Gothic Demi Cond" panose="020B0706030402020204" pitchFamily="34" charset="0"/>
              </a:rPr>
              <a:t>3.  Identify Leaches and Leeches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1E50EA-94EE-49CF-8625-5391DB5D4463}"/>
              </a:ext>
            </a:extLst>
          </p:cNvPr>
          <p:cNvSpPr txBox="1"/>
          <p:nvPr/>
        </p:nvSpPr>
        <p:spPr>
          <a:xfrm>
            <a:off x="813916" y="1188803"/>
            <a:ext cx="7486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LEACH is to seep or drain</a:t>
            </a:r>
          </a:p>
          <a:p>
            <a:r>
              <a:rPr lang="en-US" dirty="0"/>
              <a:t>LEECHES clings to another, exhaust resources</a:t>
            </a:r>
          </a:p>
        </p:txBody>
      </p:sp>
      <p:pic>
        <p:nvPicPr>
          <p:cNvPr id="4" name="Picture 3" descr="OSU Extension logo">
            <a:extLst>
              <a:ext uri="{FF2B5EF4-FFF2-40B4-BE49-F238E27FC236}">
                <a16:creationId xmlns:a16="http://schemas.microsoft.com/office/drawing/2014/main" id="{CE2348E0-CF1E-43C4-B8B9-4079AADFC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9280" y="467025"/>
            <a:ext cx="1828959" cy="11217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CE82E5-8E2D-46E9-B6C9-54E5FAE76E22}"/>
              </a:ext>
            </a:extLst>
          </p:cNvPr>
          <p:cNvSpPr txBox="1"/>
          <p:nvPr/>
        </p:nvSpPr>
        <p:spPr>
          <a:xfrm>
            <a:off x="375142" y="1926382"/>
            <a:ext cx="11441716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WHERE DOES YOUR OPERATION GENERATE THE MOST ECONOMIC VALUE?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07B25D-A80E-48AF-922E-DBB8EDD8FC22}"/>
              </a:ext>
            </a:extLst>
          </p:cNvPr>
          <p:cNvSpPr txBox="1"/>
          <p:nvPr/>
        </p:nvSpPr>
        <p:spPr>
          <a:xfrm>
            <a:off x="2069959" y="4146789"/>
            <a:ext cx="1024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LAND</a:t>
            </a:r>
          </a:p>
        </p:txBody>
      </p:sp>
      <p:cxnSp>
        <p:nvCxnSpPr>
          <p:cNvPr id="7" name="Straight Arrow Connector 6" descr="Arrow">
            <a:extLst>
              <a:ext uri="{FF2B5EF4-FFF2-40B4-BE49-F238E27FC236}">
                <a16:creationId xmlns:a16="http://schemas.microsoft.com/office/drawing/2014/main" id="{A77DCAD0-4B66-4E74-89E3-54B42873EBA2}"/>
              </a:ext>
            </a:extLst>
          </p:cNvPr>
          <p:cNvCxnSpPr/>
          <p:nvPr/>
        </p:nvCxnSpPr>
        <p:spPr>
          <a:xfrm>
            <a:off x="2582425" y="3775000"/>
            <a:ext cx="0" cy="3717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80644D9-DE35-4E5C-BA14-A7C9E70750AC}"/>
              </a:ext>
            </a:extLst>
          </p:cNvPr>
          <p:cNvSpPr txBox="1"/>
          <p:nvPr/>
        </p:nvSpPr>
        <p:spPr>
          <a:xfrm>
            <a:off x="1873596" y="2757377"/>
            <a:ext cx="1448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HEIFER</a:t>
            </a:r>
          </a:p>
          <a:p>
            <a:pPr algn="ctr"/>
            <a:r>
              <a:rPr lang="en-US" sz="2800" dirty="0"/>
              <a:t>DEV</a:t>
            </a:r>
          </a:p>
        </p:txBody>
      </p:sp>
      <p:cxnSp>
        <p:nvCxnSpPr>
          <p:cNvPr id="22" name="Straight Arrow Connector 21" descr="Arrow">
            <a:extLst>
              <a:ext uri="{FF2B5EF4-FFF2-40B4-BE49-F238E27FC236}">
                <a16:creationId xmlns:a16="http://schemas.microsoft.com/office/drawing/2014/main" id="{B5D97968-73FB-4A63-BAAE-DCD55BA47B73}"/>
              </a:ext>
            </a:extLst>
          </p:cNvPr>
          <p:cNvCxnSpPr>
            <a:cxnSpLocks/>
          </p:cNvCxnSpPr>
          <p:nvPr/>
        </p:nvCxnSpPr>
        <p:spPr>
          <a:xfrm flipH="1">
            <a:off x="3094892" y="4408399"/>
            <a:ext cx="36006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563DFE7-957D-435C-B8EF-7341602B5319}"/>
              </a:ext>
            </a:extLst>
          </p:cNvPr>
          <p:cNvSpPr txBox="1"/>
          <p:nvPr/>
        </p:nvSpPr>
        <p:spPr>
          <a:xfrm>
            <a:off x="3274925" y="4164081"/>
            <a:ext cx="1448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COWS</a:t>
            </a:r>
          </a:p>
        </p:txBody>
      </p:sp>
      <p:cxnSp>
        <p:nvCxnSpPr>
          <p:cNvPr id="21" name="Straight Arrow Connector 20" descr="Arrow">
            <a:extLst>
              <a:ext uri="{FF2B5EF4-FFF2-40B4-BE49-F238E27FC236}">
                <a16:creationId xmlns:a16="http://schemas.microsoft.com/office/drawing/2014/main" id="{E6334CE6-D5B0-4249-8730-83474156F5C4}"/>
              </a:ext>
            </a:extLst>
          </p:cNvPr>
          <p:cNvCxnSpPr/>
          <p:nvPr/>
        </p:nvCxnSpPr>
        <p:spPr>
          <a:xfrm>
            <a:off x="2604195" y="4670009"/>
            <a:ext cx="0" cy="3717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64A8438-1373-4381-92E3-B5BEBC94BFC3}"/>
              </a:ext>
            </a:extLst>
          </p:cNvPr>
          <p:cNvSpPr txBox="1"/>
          <p:nvPr/>
        </p:nvSpPr>
        <p:spPr>
          <a:xfrm>
            <a:off x="1873596" y="5193229"/>
            <a:ext cx="1448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HAY</a:t>
            </a:r>
          </a:p>
        </p:txBody>
      </p:sp>
      <p:cxnSp>
        <p:nvCxnSpPr>
          <p:cNvPr id="24" name="Straight Arrow Connector 23" descr="Arrow">
            <a:extLst>
              <a:ext uri="{FF2B5EF4-FFF2-40B4-BE49-F238E27FC236}">
                <a16:creationId xmlns:a16="http://schemas.microsoft.com/office/drawing/2014/main" id="{91ED19C7-F2C1-4E07-8099-785B17175D39}"/>
              </a:ext>
            </a:extLst>
          </p:cNvPr>
          <p:cNvCxnSpPr>
            <a:cxnSpLocks/>
          </p:cNvCxnSpPr>
          <p:nvPr/>
        </p:nvCxnSpPr>
        <p:spPr>
          <a:xfrm flipH="1">
            <a:off x="1709892" y="4408399"/>
            <a:ext cx="36006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3DE3136-312F-4CA8-9A11-CBFADA3729FA}"/>
              </a:ext>
            </a:extLst>
          </p:cNvPr>
          <p:cNvSpPr txBox="1"/>
          <p:nvPr/>
        </p:nvSpPr>
        <p:spPr>
          <a:xfrm>
            <a:off x="-9837" y="4152484"/>
            <a:ext cx="1717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STOCKERS</a:t>
            </a:r>
          </a:p>
        </p:txBody>
      </p:sp>
      <p:cxnSp>
        <p:nvCxnSpPr>
          <p:cNvPr id="27" name="Straight Arrow Connector 26" descr="Arrow">
            <a:extLst>
              <a:ext uri="{FF2B5EF4-FFF2-40B4-BE49-F238E27FC236}">
                <a16:creationId xmlns:a16="http://schemas.microsoft.com/office/drawing/2014/main" id="{20851D08-BD25-4985-A340-DDEC5FC6CD72}"/>
              </a:ext>
            </a:extLst>
          </p:cNvPr>
          <p:cNvCxnSpPr>
            <a:cxnSpLocks/>
          </p:cNvCxnSpPr>
          <p:nvPr/>
        </p:nvCxnSpPr>
        <p:spPr>
          <a:xfrm flipH="1" flipV="1">
            <a:off x="3135085" y="3462522"/>
            <a:ext cx="555169" cy="7177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 descr="Arrow">
            <a:extLst>
              <a:ext uri="{FF2B5EF4-FFF2-40B4-BE49-F238E27FC236}">
                <a16:creationId xmlns:a16="http://schemas.microsoft.com/office/drawing/2014/main" id="{8B704186-0637-4445-B721-4575E5A9955B}"/>
              </a:ext>
            </a:extLst>
          </p:cNvPr>
          <p:cNvCxnSpPr>
            <a:cxnSpLocks/>
          </p:cNvCxnSpPr>
          <p:nvPr/>
        </p:nvCxnSpPr>
        <p:spPr>
          <a:xfrm flipV="1">
            <a:off x="3000681" y="4670009"/>
            <a:ext cx="661521" cy="64861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 descr="Arrow">
            <a:extLst>
              <a:ext uri="{FF2B5EF4-FFF2-40B4-BE49-F238E27FC236}">
                <a16:creationId xmlns:a16="http://schemas.microsoft.com/office/drawing/2014/main" id="{7B05ECCC-68DD-49C1-B833-94627675D84D}"/>
              </a:ext>
            </a:extLst>
          </p:cNvPr>
          <p:cNvCxnSpPr>
            <a:cxnSpLocks/>
          </p:cNvCxnSpPr>
          <p:nvPr/>
        </p:nvCxnSpPr>
        <p:spPr>
          <a:xfrm flipV="1">
            <a:off x="1333911" y="3406410"/>
            <a:ext cx="661521" cy="64861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 descr="Arrow">
            <a:extLst>
              <a:ext uri="{FF2B5EF4-FFF2-40B4-BE49-F238E27FC236}">
                <a16:creationId xmlns:a16="http://schemas.microsoft.com/office/drawing/2014/main" id="{DD64764A-A289-4998-B943-EE4BA198CC6A}"/>
              </a:ext>
            </a:extLst>
          </p:cNvPr>
          <p:cNvCxnSpPr>
            <a:cxnSpLocks/>
          </p:cNvCxnSpPr>
          <p:nvPr/>
        </p:nvCxnSpPr>
        <p:spPr>
          <a:xfrm flipH="1" flipV="1">
            <a:off x="1377668" y="4634360"/>
            <a:ext cx="767654" cy="7382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Transfer1 with solid fill">
            <a:extLst>
              <a:ext uri="{FF2B5EF4-FFF2-40B4-BE49-F238E27FC236}">
                <a16:creationId xmlns:a16="http://schemas.microsoft.com/office/drawing/2014/main" id="{6A51C644-B320-4A93-92F2-886DD443F8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69959" y="5716449"/>
            <a:ext cx="914400" cy="914400"/>
          </a:xfrm>
          <a:prstGeom prst="rect">
            <a:avLst/>
          </a:prstGeom>
        </p:spPr>
      </p:pic>
      <p:cxnSp>
        <p:nvCxnSpPr>
          <p:cNvPr id="31" name="Straight Connector 30" descr="Verticle line.">
            <a:extLst>
              <a:ext uri="{FF2B5EF4-FFF2-40B4-BE49-F238E27FC236}">
                <a16:creationId xmlns:a16="http://schemas.microsoft.com/office/drawing/2014/main" id="{9A3C073A-E871-4082-9F84-EBEC703FD11B}"/>
              </a:ext>
            </a:extLst>
          </p:cNvPr>
          <p:cNvCxnSpPr/>
          <p:nvPr/>
        </p:nvCxnSpPr>
        <p:spPr>
          <a:xfrm>
            <a:off x="4763754" y="2616896"/>
            <a:ext cx="0" cy="39649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3BAF5E11-9332-4929-BAF4-300E2108D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1565" y="2616896"/>
            <a:ext cx="6815292" cy="4074444"/>
          </a:xfrm>
        </p:spPr>
        <p:txBody>
          <a:bodyPr>
            <a:normAutofit/>
          </a:bodyPr>
          <a:lstStyle/>
          <a:p>
            <a:r>
              <a:rPr lang="en-US" sz="3600" dirty="0"/>
              <a:t>Separate enterprises</a:t>
            </a:r>
          </a:p>
          <a:p>
            <a:r>
              <a:rPr lang="en-US" sz="3600" dirty="0"/>
              <a:t>Charge the full value of each output to the enterprise using it</a:t>
            </a:r>
          </a:p>
          <a:p>
            <a:r>
              <a:rPr lang="en-US" sz="3600" dirty="0"/>
              <a:t>It will vary annually</a:t>
            </a:r>
          </a:p>
          <a:p>
            <a:r>
              <a:rPr lang="en-US" sz="3600" dirty="0"/>
              <a:t>By doing so, we develop our </a:t>
            </a:r>
            <a:r>
              <a:rPr lang="en-US" sz="3600" b="1" dirty="0"/>
              <a:t>UCOP</a:t>
            </a:r>
          </a:p>
          <a:p>
            <a:r>
              <a:rPr lang="en-US" sz="3600" b="1" dirty="0"/>
              <a:t>UCOP is our decision tool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33863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02634" cy="1325563"/>
          </a:xfrm>
        </p:spPr>
        <p:txBody>
          <a:bodyPr/>
          <a:lstStyle/>
          <a:p>
            <a:r>
              <a:rPr lang="en-US" dirty="0">
                <a:latin typeface="Franklin Gothic Demi Cond" panose="020B0706030402020204" pitchFamily="34" charset="0"/>
              </a:rPr>
              <a:t>Put a bow on it…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8785"/>
            <a:ext cx="10515600" cy="4904089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Don’t let perfect be the enemy of good</a:t>
            </a:r>
          </a:p>
          <a:p>
            <a:r>
              <a:rPr lang="en-US" sz="3200" dirty="0"/>
              <a:t>Better prices can lead to opportunities, cash flow and working capital are what we can use to take advantage of those opp. </a:t>
            </a:r>
          </a:p>
          <a:p>
            <a:r>
              <a:rPr lang="en-US" sz="3200" dirty="0"/>
              <a:t>The cost of credit won't be easing anytime soon.</a:t>
            </a:r>
          </a:p>
          <a:p>
            <a:r>
              <a:rPr lang="en-US" sz="3200" dirty="0"/>
              <a:t>Increased input costs may strain cash until revenue can be generated.  Timing of CC cash flows makes this more strenuous.</a:t>
            </a:r>
          </a:p>
          <a:p>
            <a:r>
              <a:rPr lang="en-US" sz="3200" dirty="0"/>
              <a:t>Beware of things on the horizon… </a:t>
            </a:r>
            <a:r>
              <a:rPr lang="en-US" sz="3200" u="sng" dirty="0"/>
              <a:t>How will we replace assets?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4300" b="1" dirty="0"/>
              <a:t>ABC - Always Be Calculating</a:t>
            </a:r>
          </a:p>
        </p:txBody>
      </p:sp>
      <p:pic>
        <p:nvPicPr>
          <p:cNvPr id="4" name="Picture 3" descr="OSU Extension logo">
            <a:extLst>
              <a:ext uri="{FF2B5EF4-FFF2-40B4-BE49-F238E27FC236}">
                <a16:creationId xmlns:a16="http://schemas.microsoft.com/office/drawing/2014/main" id="{CE2348E0-CF1E-43C4-B8B9-4079AADFC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9280" y="467025"/>
            <a:ext cx="1828959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9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6A4616-FF93-4296-A0BB-B3DBEB7623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24459" y="1382577"/>
            <a:ext cx="9143082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https://okstatecasnr.az1.qualtrics.com/jfe/form/SV_42DhtAwcMaFXUAC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 descr="Thank you! OSu Oklahoma Cooperative Extension Service logo">
            <a:extLst>
              <a:ext uri="{FF2B5EF4-FFF2-40B4-BE49-F238E27FC236}">
                <a16:creationId xmlns:a16="http://schemas.microsoft.com/office/drawing/2014/main" id="{F2508A27-FFB0-444B-969B-0A5E62CAB1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2040"/>
          <a:stretch/>
        </p:blipFill>
        <p:spPr>
          <a:xfrm>
            <a:off x="109464" y="103632"/>
            <a:ext cx="12007764" cy="1213104"/>
          </a:xfrm>
          <a:prstGeom prst="rect">
            <a:avLst/>
          </a:prstGeom>
        </p:spPr>
      </p:pic>
      <p:pic>
        <p:nvPicPr>
          <p:cNvPr id="3" name="Picture 2" descr="Baseball plater headshot with the quote, &quot;It's tough to make predications, especially about the future&quot; by Yogi Berra.">
            <a:extLst>
              <a:ext uri="{FF2B5EF4-FFF2-40B4-BE49-F238E27FC236}">
                <a16:creationId xmlns:a16="http://schemas.microsoft.com/office/drawing/2014/main" id="{73EA1586-E746-49CB-8E5B-2BC80E8360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6729" y="1817751"/>
            <a:ext cx="9873234" cy="49366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623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9CBE2-548D-4251-BFA9-3B32C6D74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Demi Cond" panose="020B0706030402020204" pitchFamily="34" charset="0"/>
              </a:rPr>
              <a:t>Why are these issues?</a:t>
            </a:r>
          </a:p>
        </p:txBody>
      </p:sp>
      <p:pic>
        <p:nvPicPr>
          <p:cNvPr id="4" name="Picture 3" descr="OSU Extension logo">
            <a:extLst>
              <a:ext uri="{FF2B5EF4-FFF2-40B4-BE49-F238E27FC236}">
                <a16:creationId xmlns:a16="http://schemas.microsoft.com/office/drawing/2014/main" id="{CE2348E0-CF1E-43C4-B8B9-4079AADFC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9280" y="467025"/>
            <a:ext cx="1828959" cy="1121761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3EBE042-25EE-4BB0-9D4F-8CB24A404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786"/>
            <a:ext cx="10515600" cy="2586984"/>
          </a:xfrm>
        </p:spPr>
        <p:txBody>
          <a:bodyPr>
            <a:noAutofit/>
          </a:bodyPr>
          <a:lstStyle/>
          <a:p>
            <a:r>
              <a:rPr lang="en-US" sz="3600" dirty="0"/>
              <a:t>Tracking into 2023 we expect better cattle prices</a:t>
            </a:r>
          </a:p>
          <a:p>
            <a:r>
              <a:rPr lang="en-US" sz="3600" dirty="0"/>
              <a:t>Tracking into 2023 we expect input prices to still be high +/-</a:t>
            </a:r>
          </a:p>
          <a:p>
            <a:r>
              <a:rPr lang="en-US" sz="3600" dirty="0"/>
              <a:t>Better prices can lead to opportunities, cash flow and working capital are what we can use to take advantage of those opp. </a:t>
            </a:r>
          </a:p>
          <a:p>
            <a:r>
              <a:rPr lang="en-US" sz="3600" dirty="0"/>
              <a:t>The cost of credit won't be easing anytime soon.</a:t>
            </a:r>
          </a:p>
          <a:p>
            <a:r>
              <a:rPr lang="en-US" sz="3600" dirty="0"/>
              <a:t>Increased input costs may strain cash until revenue can be generated.</a:t>
            </a:r>
          </a:p>
        </p:txBody>
      </p:sp>
    </p:spTree>
    <p:extLst>
      <p:ext uri="{BB962C8B-B14F-4D97-AF65-F5344CB8AC3E}">
        <p14:creationId xmlns:p14="http://schemas.microsoft.com/office/powerpoint/2010/main" val="1404570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022FA986-98C3-42E2-B38E-53D9130DDAA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0823" y="48256"/>
            <a:ext cx="11301191" cy="276999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Graphs from: AMAP University of Missouri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https://amap.missouri.edu/home/market-data/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 Livestock Marketing Information Center</a:t>
            </a:r>
          </a:p>
        </p:txBody>
      </p:sp>
      <p:pic>
        <p:nvPicPr>
          <p:cNvPr id="12" name="Picture 11" descr="Monthly PPI for Fertilizer - Nitrogen by Year graph.">
            <a:extLst>
              <a:ext uri="{FF2B5EF4-FFF2-40B4-BE49-F238E27FC236}">
                <a16:creationId xmlns:a16="http://schemas.microsoft.com/office/drawing/2014/main" id="{2EBD164C-DE20-416C-9105-87F4CFD60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21" y="384341"/>
            <a:ext cx="4779452" cy="2903517"/>
          </a:xfrm>
          <a:prstGeom prst="rect">
            <a:avLst/>
          </a:prstGeom>
        </p:spPr>
      </p:pic>
      <p:cxnSp>
        <p:nvCxnSpPr>
          <p:cNvPr id="40" name="Straight Connector 27">
            <a:extLst>
              <a:ext uri="{FF2B5EF4-FFF2-40B4-BE49-F238E27FC236}">
                <a16:creationId xmlns:a16="http://schemas.microsoft.com/office/drawing/2014/main" id="{B817B4B8-5E01-4B44-BC25-876D56C12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0"/>
            <a:ext cx="0" cy="32004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Monthly PPI for Fuel by Year graph.">
            <a:extLst>
              <a:ext uri="{FF2B5EF4-FFF2-40B4-BE49-F238E27FC236}">
                <a16:creationId xmlns:a16="http://schemas.microsoft.com/office/drawing/2014/main" id="{53F7AA56-4BE6-48A5-8030-732FF83C3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944" y="299755"/>
            <a:ext cx="4807055" cy="2968356"/>
          </a:xfrm>
          <a:prstGeom prst="rect">
            <a:avLst/>
          </a:prstGeom>
        </p:spPr>
      </p:pic>
      <p:cxnSp>
        <p:nvCxnSpPr>
          <p:cNvPr id="44" name="Straight Connector 35">
            <a:extLst>
              <a:ext uri="{FF2B5EF4-FFF2-40B4-BE49-F238E27FC236}">
                <a16:creationId xmlns:a16="http://schemas.microsoft.com/office/drawing/2014/main" id="{688AD040-1A2B-4FB4-A345-7B9F3E5E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994133"/>
            <a:ext cx="3602736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Monthly PPI for Ag. Chemicals by Year graph.">
            <a:extLst>
              <a:ext uri="{FF2B5EF4-FFF2-40B4-BE49-F238E27FC236}">
                <a16:creationId xmlns:a16="http://schemas.microsoft.com/office/drawing/2014/main" id="{C67389F0-862A-4666-86E1-6971C93046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821" y="4356754"/>
            <a:ext cx="3152052" cy="2001553"/>
          </a:xfrm>
          <a:prstGeom prst="rect">
            <a:avLst/>
          </a:prstGeom>
        </p:spPr>
      </p:pic>
      <p:cxnSp>
        <p:nvCxnSpPr>
          <p:cNvPr id="41" name="Straight Connector 29">
            <a:extLst>
              <a:ext uri="{FF2B5EF4-FFF2-40B4-BE49-F238E27FC236}">
                <a16:creationId xmlns:a16="http://schemas.microsoft.com/office/drawing/2014/main" id="{D683D1A4-93E5-4A4D-B103-8223A220E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21742" y="3200400"/>
            <a:ext cx="0" cy="3657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33">
            <a:extLst>
              <a:ext uri="{FF2B5EF4-FFF2-40B4-BE49-F238E27FC236}">
                <a16:creationId xmlns:a16="http://schemas.microsoft.com/office/drawing/2014/main" id="{7989CFA0-35DD-4943-B365-488C66B9B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3609790" y="3197412"/>
            <a:ext cx="4956048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31">
            <a:extLst>
              <a:ext uri="{FF2B5EF4-FFF2-40B4-BE49-F238E27FC236}">
                <a16:creationId xmlns:a16="http://schemas.microsoft.com/office/drawing/2014/main" id="{B0E8ABF4-C289-489E-BEFB-3077F9D9C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52330" y="3200400"/>
            <a:ext cx="0" cy="3657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Distillers Grain Prices Nebraska Weekly graph.">
            <a:extLst>
              <a:ext uri="{FF2B5EF4-FFF2-40B4-BE49-F238E27FC236}">
                <a16:creationId xmlns:a16="http://schemas.microsoft.com/office/drawing/2014/main" id="{8A84C90F-4B9D-453E-8F9F-86F5410934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5534" y="3268111"/>
            <a:ext cx="4664645" cy="3346882"/>
          </a:xfrm>
          <a:prstGeom prst="rect">
            <a:avLst/>
          </a:prstGeom>
        </p:spPr>
      </p:pic>
      <p:cxnSp>
        <p:nvCxnSpPr>
          <p:cNvPr id="45" name="Straight Connector 37">
            <a:extLst>
              <a:ext uri="{FF2B5EF4-FFF2-40B4-BE49-F238E27FC236}">
                <a16:creationId xmlns:a16="http://schemas.microsoft.com/office/drawing/2014/main" id="{823B704A-724B-41D6-8F33-76939E727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534400" y="3994133"/>
            <a:ext cx="3657600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General Illinois Soybean Meal (48%) Prices Weekly graph.">
            <a:extLst>
              <a:ext uri="{FF2B5EF4-FFF2-40B4-BE49-F238E27FC236}">
                <a16:creationId xmlns:a16="http://schemas.microsoft.com/office/drawing/2014/main" id="{0356ABE5-B3B5-4B35-B649-4A428FF471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3197" y="4106509"/>
            <a:ext cx="3416608" cy="235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06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94157-2162-4E66-B6FF-53812111AB6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76518" y="1994052"/>
            <a:ext cx="4171721" cy="39703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2023 Considerations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Spring/Summer forage conditions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Cattle inventory situations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Resiliency of beef demand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Feed markets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 of credit</a:t>
            </a:r>
          </a:p>
        </p:txBody>
      </p:sp>
      <p:pic>
        <p:nvPicPr>
          <p:cNvPr id="5" name="Picture 4" descr="Average Annual Cattle Prices in the Souther Plains graph.">
            <a:extLst>
              <a:ext uri="{FF2B5EF4-FFF2-40B4-BE49-F238E27FC236}">
                <a16:creationId xmlns:a16="http://schemas.microsoft.com/office/drawing/2014/main" id="{7EBFE6DE-6745-4C6A-BEE3-05600C3B9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44" y="844034"/>
            <a:ext cx="7388579" cy="51699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OSU Extension logo">
            <a:extLst>
              <a:ext uri="{FF2B5EF4-FFF2-40B4-BE49-F238E27FC236}">
                <a16:creationId xmlns:a16="http://schemas.microsoft.com/office/drawing/2014/main" id="{C46307C8-732A-4FCB-93DD-69015DF7D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9280" y="467025"/>
            <a:ext cx="1828959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42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9CBE2-548D-4251-BFA9-3B32C6D74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Demi Cond" panose="020B0706030402020204" pitchFamily="34" charset="0"/>
              </a:rPr>
              <a:t>Three key financial steps for 2023 </a:t>
            </a:r>
            <a:br>
              <a:rPr lang="en-US" dirty="0">
                <a:latin typeface="Franklin Gothic Demi Cond" panose="020B0706030402020204" pitchFamily="34" charset="0"/>
              </a:rPr>
            </a:br>
            <a:r>
              <a:rPr lang="en-US" sz="2800" dirty="0">
                <a:latin typeface="Franklin Gothic Demi Cond" panose="020B0706030402020204" pitchFamily="34" charset="0"/>
              </a:rPr>
              <a:t>(according to me anyway )</a:t>
            </a:r>
            <a:endParaRPr lang="en-US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 descr="OSU Extension logo">
            <a:extLst>
              <a:ext uri="{FF2B5EF4-FFF2-40B4-BE49-F238E27FC236}">
                <a16:creationId xmlns:a16="http://schemas.microsoft.com/office/drawing/2014/main" id="{CE2348E0-CF1E-43C4-B8B9-4079AADFC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9280" y="467025"/>
            <a:ext cx="1828959" cy="1121761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3EBE042-25EE-4BB0-9D4F-8CB24A404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6224"/>
            <a:ext cx="10515600" cy="329165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800" dirty="0"/>
              <a:t>Build a cash flow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/>
              <a:t>Track working capital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/>
              <a:t>Leaches and Leeches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40980" y="4811776"/>
            <a:ext cx="11110039" cy="15791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For every complex problem there is an answer that is clear, simple, and wrong. – HL Mencken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299594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9CBE2-548D-4251-BFA9-3B32C6D74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94" y="196925"/>
            <a:ext cx="10515600" cy="1325563"/>
          </a:xfrm>
        </p:spPr>
        <p:txBody>
          <a:bodyPr/>
          <a:lstStyle/>
          <a:p>
            <a:r>
              <a:rPr lang="en-US" dirty="0">
                <a:latin typeface="Franklin Gothic Demi Cond" panose="020B0706030402020204" pitchFamily="34" charset="0"/>
              </a:rPr>
              <a:t>1.  Build Your Monthly Cash Flow </a:t>
            </a:r>
          </a:p>
        </p:txBody>
      </p:sp>
      <p:pic>
        <p:nvPicPr>
          <p:cNvPr id="4" name="Picture 3" descr="OSU Extension logo">
            <a:extLst>
              <a:ext uri="{FF2B5EF4-FFF2-40B4-BE49-F238E27FC236}">
                <a16:creationId xmlns:a16="http://schemas.microsoft.com/office/drawing/2014/main" id="{CE2348E0-CF1E-43C4-B8B9-4079AADFC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9280" y="467025"/>
            <a:ext cx="1828959" cy="1121761"/>
          </a:xfrm>
          <a:prstGeom prst="rect">
            <a:avLst/>
          </a:prstGeom>
        </p:spPr>
      </p:pic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F10D9D2F-347A-4D76-A14B-26CC160F3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059685"/>
              </p:ext>
            </p:extLst>
          </p:nvPr>
        </p:nvGraphicFramePr>
        <p:xfrm>
          <a:off x="385194" y="2029530"/>
          <a:ext cx="10906389" cy="4450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77830">
                  <a:extLst>
                    <a:ext uri="{9D8B030D-6E8A-4147-A177-3AD203B41FA5}">
                      <a16:colId xmlns:a16="http://schemas.microsoft.com/office/drawing/2014/main" val="1644711006"/>
                    </a:ext>
                  </a:extLst>
                </a:gridCol>
                <a:gridCol w="1218200">
                  <a:extLst>
                    <a:ext uri="{9D8B030D-6E8A-4147-A177-3AD203B41FA5}">
                      <a16:colId xmlns:a16="http://schemas.microsoft.com/office/drawing/2014/main" val="2516201271"/>
                    </a:ext>
                  </a:extLst>
                </a:gridCol>
                <a:gridCol w="1218200">
                  <a:extLst>
                    <a:ext uri="{9D8B030D-6E8A-4147-A177-3AD203B41FA5}">
                      <a16:colId xmlns:a16="http://schemas.microsoft.com/office/drawing/2014/main" val="1828508580"/>
                    </a:ext>
                  </a:extLst>
                </a:gridCol>
                <a:gridCol w="1218200">
                  <a:extLst>
                    <a:ext uri="{9D8B030D-6E8A-4147-A177-3AD203B41FA5}">
                      <a16:colId xmlns:a16="http://schemas.microsoft.com/office/drawing/2014/main" val="2659781730"/>
                    </a:ext>
                  </a:extLst>
                </a:gridCol>
                <a:gridCol w="1218200">
                  <a:extLst>
                    <a:ext uri="{9D8B030D-6E8A-4147-A177-3AD203B41FA5}">
                      <a16:colId xmlns:a16="http://schemas.microsoft.com/office/drawing/2014/main" val="3935133211"/>
                    </a:ext>
                  </a:extLst>
                </a:gridCol>
                <a:gridCol w="554131">
                  <a:extLst>
                    <a:ext uri="{9D8B030D-6E8A-4147-A177-3AD203B41FA5}">
                      <a16:colId xmlns:a16="http://schemas.microsoft.com/office/drawing/2014/main" val="547261441"/>
                    </a:ext>
                  </a:extLst>
                </a:gridCol>
                <a:gridCol w="554131">
                  <a:extLst>
                    <a:ext uri="{9D8B030D-6E8A-4147-A177-3AD203B41FA5}">
                      <a16:colId xmlns:a16="http://schemas.microsoft.com/office/drawing/2014/main" val="3782682303"/>
                    </a:ext>
                  </a:extLst>
                </a:gridCol>
                <a:gridCol w="554131">
                  <a:extLst>
                    <a:ext uri="{9D8B030D-6E8A-4147-A177-3AD203B41FA5}">
                      <a16:colId xmlns:a16="http://schemas.microsoft.com/office/drawing/2014/main" val="719862930"/>
                    </a:ext>
                  </a:extLst>
                </a:gridCol>
                <a:gridCol w="554131">
                  <a:extLst>
                    <a:ext uri="{9D8B030D-6E8A-4147-A177-3AD203B41FA5}">
                      <a16:colId xmlns:a16="http://schemas.microsoft.com/office/drawing/2014/main" val="3387053522"/>
                    </a:ext>
                  </a:extLst>
                </a:gridCol>
                <a:gridCol w="554131">
                  <a:extLst>
                    <a:ext uri="{9D8B030D-6E8A-4147-A177-3AD203B41FA5}">
                      <a16:colId xmlns:a16="http://schemas.microsoft.com/office/drawing/2014/main" val="3011517925"/>
                    </a:ext>
                  </a:extLst>
                </a:gridCol>
                <a:gridCol w="554131">
                  <a:extLst>
                    <a:ext uri="{9D8B030D-6E8A-4147-A177-3AD203B41FA5}">
                      <a16:colId xmlns:a16="http://schemas.microsoft.com/office/drawing/2014/main" val="364189031"/>
                    </a:ext>
                  </a:extLst>
                </a:gridCol>
                <a:gridCol w="1130973">
                  <a:extLst>
                    <a:ext uri="{9D8B030D-6E8A-4147-A177-3AD203B41FA5}">
                      <a16:colId xmlns:a16="http://schemas.microsoft.com/office/drawing/2014/main" val="19967786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January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February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396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Salary/Wages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$2,200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$2,200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$2,200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$2,200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$26,400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386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Calf Sales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$32,000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$125,000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992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Cull Sales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$10,000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72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Total Inflow</a:t>
                      </a:r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$2,200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$34,200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$2,200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$12,200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115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Family Living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-$3,000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-$3,000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-$3,000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-$3,000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-$36,000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48859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Fuel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0000"/>
                          </a:solidFill>
                        </a:rPr>
                        <a:t>-$600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-$600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-$600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-$600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-$7,200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591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Feed</a:t>
                      </a:r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-$7,000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-$7,000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-$7,000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-$2,200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02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Fertilizer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-$10,000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-$12,500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20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Land Payment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564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 Outflow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-$10,600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-$10,600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-$10,600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-$15,800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443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BALANCE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-$8,400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$23,600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-$8,400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-$3,600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53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774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558E0A2-8BE6-4EA0-B841-26A45DF79E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5194" y="196925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 Cond" panose="020B0706030402020204" pitchFamily="34" charset="0"/>
                <a:ea typeface="+mj-ea"/>
                <a:cs typeface="+mj-cs"/>
              </a:rPr>
              <a:t>1.  Build Your Monthly Cash Flow </a:t>
            </a:r>
          </a:p>
        </p:txBody>
      </p:sp>
      <p:pic>
        <p:nvPicPr>
          <p:cNvPr id="4" name="Picture 3" descr="OSU Extension logo">
            <a:extLst>
              <a:ext uri="{FF2B5EF4-FFF2-40B4-BE49-F238E27FC236}">
                <a16:creationId xmlns:a16="http://schemas.microsoft.com/office/drawing/2014/main" id="{CE2348E0-CF1E-43C4-B8B9-4079AADFC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9280" y="467025"/>
            <a:ext cx="1828959" cy="1121761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3EBE042-25EE-4BB0-9D4F-8CB24A404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94" y="1522488"/>
            <a:ext cx="5710805" cy="4074444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Many cow calf operation struggle with timing of cash flows as much as actual cash flow</a:t>
            </a:r>
          </a:p>
          <a:p>
            <a:r>
              <a:rPr lang="en-US" sz="3600" dirty="0"/>
              <a:t>It gives an expectation for RLOC needs and usage</a:t>
            </a:r>
          </a:p>
          <a:p>
            <a:r>
              <a:rPr lang="en-US" sz="3600" dirty="0"/>
              <a:t>Management changes will need capital</a:t>
            </a:r>
          </a:p>
          <a:p>
            <a:r>
              <a:rPr lang="en-US" sz="3600" dirty="0"/>
              <a:t>Highlight high costs areas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43ABEF-3B85-490D-8889-C261BC8B1EF8}"/>
              </a:ext>
            </a:extLst>
          </p:cNvPr>
          <p:cNvSpPr/>
          <p:nvPr/>
        </p:nvSpPr>
        <p:spPr>
          <a:xfrm>
            <a:off x="323272" y="5486400"/>
            <a:ext cx="5526810" cy="11746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If you can’t explain it simply, you don’t understand it well enough. </a:t>
            </a:r>
          </a:p>
          <a:p>
            <a:pPr algn="ctr"/>
            <a:r>
              <a:rPr lang="en-US" sz="2400" dirty="0"/>
              <a:t>– Albert Einstein</a:t>
            </a:r>
            <a:endParaRPr lang="en-US" sz="4800" dirty="0"/>
          </a:p>
        </p:txBody>
      </p:sp>
      <p:pic>
        <p:nvPicPr>
          <p:cNvPr id="12" name="Picture 11" descr="Farm Income - Cash Method form.">
            <a:extLst>
              <a:ext uri="{FF2B5EF4-FFF2-40B4-BE49-F238E27FC236}">
                <a16:creationId xmlns:a16="http://schemas.microsoft.com/office/drawing/2014/main" id="{6E118A61-5C23-4E56-8741-F11DEFE2C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862" y="1792588"/>
            <a:ext cx="5772729" cy="4756348"/>
          </a:xfrm>
          <a:prstGeom prst="rect">
            <a:avLst/>
          </a:prstGeom>
        </p:spPr>
      </p:pic>
      <p:pic>
        <p:nvPicPr>
          <p:cNvPr id="13" name="Picture 12" descr="Net Farm Profit -$11,500, depreciation +$27,000, interest +$19,700, net cash flow +$35,000.">
            <a:extLst>
              <a:ext uri="{FF2B5EF4-FFF2-40B4-BE49-F238E27FC236}">
                <a16:creationId xmlns:a16="http://schemas.microsoft.com/office/drawing/2014/main" id="{AC9B1B84-EE77-49EC-863B-65ED398A3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626" y="2967118"/>
            <a:ext cx="5431180" cy="24282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500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9CBE2-548D-4251-BFA9-3B32C6D74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94" y="196925"/>
            <a:ext cx="10515600" cy="1325563"/>
          </a:xfrm>
        </p:spPr>
        <p:txBody>
          <a:bodyPr/>
          <a:lstStyle/>
          <a:p>
            <a:r>
              <a:rPr lang="en-US" dirty="0">
                <a:latin typeface="Franklin Gothic Demi Cond" panose="020B0706030402020204" pitchFamily="34" charset="0"/>
              </a:rPr>
              <a:t>2.  Calculate Your Working Capital Monthly </a:t>
            </a:r>
            <a:r>
              <a:rPr lang="en-US" sz="2400" dirty="0">
                <a:latin typeface="Franklin Gothic Demi Cond" panose="020B0706030402020204" pitchFamily="34" charset="0"/>
              </a:rPr>
              <a:t>(+/-)</a:t>
            </a:r>
            <a:endParaRPr lang="en-US" dirty="0">
              <a:latin typeface="Franklin Gothic Demi Cond" panose="020B07060304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D452BB-0652-436D-BFD9-FF4EE8DC15CF}"/>
              </a:ext>
            </a:extLst>
          </p:cNvPr>
          <p:cNvSpPr txBox="1"/>
          <p:nvPr/>
        </p:nvSpPr>
        <p:spPr>
          <a:xfrm>
            <a:off x="666679" y="1192067"/>
            <a:ext cx="93914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https://www.agproud.com/articles/32034-what-is-working-capital-really?v=preview</a:t>
            </a:r>
            <a:r>
              <a:rPr lang="en-US" dirty="0"/>
              <a:t> </a:t>
            </a:r>
          </a:p>
        </p:txBody>
      </p:sp>
      <p:pic>
        <p:nvPicPr>
          <p:cNvPr id="4" name="Picture 3" descr="OSU Extension logo">
            <a:extLst>
              <a:ext uri="{FF2B5EF4-FFF2-40B4-BE49-F238E27FC236}">
                <a16:creationId xmlns:a16="http://schemas.microsoft.com/office/drawing/2014/main" id="{CE2348E0-CF1E-43C4-B8B9-4079AADFC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9280" y="467025"/>
            <a:ext cx="1828959" cy="1121761"/>
          </a:xfrm>
          <a:prstGeom prst="rect">
            <a:avLst/>
          </a:prstGeom>
        </p:spPr>
      </p:pic>
      <p:grpSp>
        <p:nvGrpSpPr>
          <p:cNvPr id="20" name="Group 19" descr="Cash Flow.">
            <a:extLst>
              <a:ext uri="{FF2B5EF4-FFF2-40B4-BE49-F238E27FC236}">
                <a16:creationId xmlns:a16="http://schemas.microsoft.com/office/drawing/2014/main" id="{843C287A-4997-4F8B-83AB-EF5E98239882}"/>
              </a:ext>
            </a:extLst>
          </p:cNvPr>
          <p:cNvGrpSpPr/>
          <p:nvPr/>
        </p:nvGrpSpPr>
        <p:grpSpPr>
          <a:xfrm>
            <a:off x="1609783" y="3393356"/>
            <a:ext cx="9180838" cy="950012"/>
            <a:chOff x="1225899" y="3652133"/>
            <a:chExt cx="9180838" cy="95001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87F9BC1-E5C8-41E7-860D-E9E3F1B0AA61}"/>
                </a:ext>
              </a:extLst>
            </p:cNvPr>
            <p:cNvSpPr/>
            <p:nvPr/>
          </p:nvSpPr>
          <p:spPr>
            <a:xfrm>
              <a:off x="1225899" y="3652133"/>
              <a:ext cx="3235569" cy="950012"/>
            </a:xfrm>
            <a:prstGeom prst="roundRect">
              <a:avLst/>
            </a:prstGeom>
            <a:solidFill>
              <a:srgbClr val="70AD47">
                <a:alpha val="50196"/>
              </a:srgb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CC4297-F6C3-4971-B105-432B9269533A}"/>
                </a:ext>
              </a:extLst>
            </p:cNvPr>
            <p:cNvSpPr txBox="1"/>
            <p:nvPr/>
          </p:nvSpPr>
          <p:spPr>
            <a:xfrm>
              <a:off x="6387397" y="3652133"/>
              <a:ext cx="40193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CASH FLOW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2B53DCB-47AE-428B-9C36-28B311788759}"/>
              </a:ext>
            </a:extLst>
          </p:cNvPr>
          <p:cNvSpPr txBox="1"/>
          <p:nvPr/>
        </p:nvSpPr>
        <p:spPr>
          <a:xfrm>
            <a:off x="3138413" y="3460640"/>
            <a:ext cx="1014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B08D77-8116-433F-960B-B01F4F8806DD}"/>
              </a:ext>
            </a:extLst>
          </p:cNvPr>
          <p:cNvSpPr txBox="1"/>
          <p:nvPr/>
        </p:nvSpPr>
        <p:spPr>
          <a:xfrm>
            <a:off x="3807466" y="3460640"/>
            <a:ext cx="1014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7A3260-F54C-46D2-A5FD-0949128CBEEA}"/>
              </a:ext>
            </a:extLst>
          </p:cNvPr>
          <p:cNvSpPr txBox="1"/>
          <p:nvPr/>
        </p:nvSpPr>
        <p:spPr>
          <a:xfrm>
            <a:off x="2436709" y="3443559"/>
            <a:ext cx="1014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448FD-6F5B-43F4-989C-1B853ECD8B6E}"/>
              </a:ext>
            </a:extLst>
          </p:cNvPr>
          <p:cNvSpPr txBox="1"/>
          <p:nvPr/>
        </p:nvSpPr>
        <p:spPr>
          <a:xfrm>
            <a:off x="5231837" y="2804927"/>
            <a:ext cx="1014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DA409D-D0D8-462D-B359-8F8598EA1010}"/>
              </a:ext>
            </a:extLst>
          </p:cNvPr>
          <p:cNvSpPr txBox="1"/>
          <p:nvPr/>
        </p:nvSpPr>
        <p:spPr>
          <a:xfrm>
            <a:off x="2792583" y="2621102"/>
            <a:ext cx="1014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3B5874-48E9-4873-A6C7-38F600234D6E}"/>
              </a:ext>
            </a:extLst>
          </p:cNvPr>
          <p:cNvSpPr txBox="1"/>
          <p:nvPr/>
        </p:nvSpPr>
        <p:spPr>
          <a:xfrm>
            <a:off x="4087994" y="2621369"/>
            <a:ext cx="1014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9FB471-AB0C-443E-B68B-F3821AE6D2E1}"/>
              </a:ext>
            </a:extLst>
          </p:cNvPr>
          <p:cNvSpPr txBox="1"/>
          <p:nvPr/>
        </p:nvSpPr>
        <p:spPr>
          <a:xfrm>
            <a:off x="1767656" y="3443560"/>
            <a:ext cx="1014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90651D-0001-4572-81F6-D69B75B03727}"/>
              </a:ext>
            </a:extLst>
          </p:cNvPr>
          <p:cNvSpPr txBox="1"/>
          <p:nvPr/>
        </p:nvSpPr>
        <p:spPr>
          <a:xfrm>
            <a:off x="1411782" y="2624723"/>
            <a:ext cx="1014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530E7C-B382-481C-A53E-F63A2C0BF845}"/>
              </a:ext>
            </a:extLst>
          </p:cNvPr>
          <p:cNvSpPr txBox="1"/>
          <p:nvPr/>
        </p:nvSpPr>
        <p:spPr>
          <a:xfrm>
            <a:off x="3418940" y="1515241"/>
            <a:ext cx="1014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128A2A-B56C-44D5-A6EE-9F73BFDCDB9D}"/>
              </a:ext>
            </a:extLst>
          </p:cNvPr>
          <p:cNvSpPr txBox="1"/>
          <p:nvPr/>
        </p:nvSpPr>
        <p:spPr>
          <a:xfrm>
            <a:off x="2080835" y="1558757"/>
            <a:ext cx="1014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9AF168-D91C-42E9-A9C4-DB037D4CC091}"/>
              </a:ext>
            </a:extLst>
          </p:cNvPr>
          <p:cNvSpPr txBox="1"/>
          <p:nvPr/>
        </p:nvSpPr>
        <p:spPr>
          <a:xfrm>
            <a:off x="386016" y="2804927"/>
            <a:ext cx="1014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</a:t>
            </a:r>
          </a:p>
        </p:txBody>
      </p:sp>
      <p:grpSp>
        <p:nvGrpSpPr>
          <p:cNvPr id="28" name="Group 27" descr="Working Capital">
            <a:extLst>
              <a:ext uri="{FF2B5EF4-FFF2-40B4-BE49-F238E27FC236}">
                <a16:creationId xmlns:a16="http://schemas.microsoft.com/office/drawing/2014/main" id="{B6913A31-A157-4F89-81C8-ADDAD233E02C}"/>
              </a:ext>
            </a:extLst>
          </p:cNvPr>
          <p:cNvGrpSpPr/>
          <p:nvPr/>
        </p:nvGrpSpPr>
        <p:grpSpPr>
          <a:xfrm>
            <a:off x="1347288" y="2594560"/>
            <a:ext cx="10666344" cy="1793792"/>
            <a:chOff x="1347288" y="2594560"/>
            <a:chExt cx="10666344" cy="179379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5FD6903-689D-4F39-8AED-2BE300B9623A}"/>
                </a:ext>
              </a:extLst>
            </p:cNvPr>
            <p:cNvSpPr/>
            <p:nvPr/>
          </p:nvSpPr>
          <p:spPr>
            <a:xfrm>
              <a:off x="1347288" y="2594560"/>
              <a:ext cx="3905472" cy="1793792"/>
            </a:xfrm>
            <a:prstGeom prst="roundRect">
              <a:avLst/>
            </a:prstGeom>
            <a:solidFill>
              <a:schemeClr val="accent1">
                <a:lumMod val="75000"/>
                <a:alpha val="50196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C63E074-D417-4B07-8109-58C3540FD3FE}"/>
                </a:ext>
              </a:extLst>
            </p:cNvPr>
            <p:cNvSpPr txBox="1"/>
            <p:nvPr/>
          </p:nvSpPr>
          <p:spPr>
            <a:xfrm>
              <a:off x="5889162" y="2629747"/>
              <a:ext cx="612447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WORKING CAPITAL</a:t>
              </a:r>
            </a:p>
          </p:txBody>
        </p:sp>
      </p:grpSp>
      <p:grpSp>
        <p:nvGrpSpPr>
          <p:cNvPr id="26" name="Group 25" descr="Equity">
            <a:extLst>
              <a:ext uri="{FF2B5EF4-FFF2-40B4-BE49-F238E27FC236}">
                <a16:creationId xmlns:a16="http://schemas.microsoft.com/office/drawing/2014/main" id="{01495989-0A6F-423A-8206-760C4BCABA75}"/>
              </a:ext>
            </a:extLst>
          </p:cNvPr>
          <p:cNvGrpSpPr/>
          <p:nvPr/>
        </p:nvGrpSpPr>
        <p:grpSpPr>
          <a:xfrm>
            <a:off x="596193" y="1625055"/>
            <a:ext cx="11301053" cy="2763297"/>
            <a:chOff x="120580" y="1838848"/>
            <a:chExt cx="11301053" cy="2763297"/>
          </a:xfrm>
        </p:grpSpPr>
        <p:sp>
          <p:nvSpPr>
            <p:cNvPr id="24" name="Rectangle: Rounded Corners 23" descr="Equity Working Capital Cash Flow graphic with X's and rectangles.">
              <a:extLst>
                <a:ext uri="{FF2B5EF4-FFF2-40B4-BE49-F238E27FC236}">
                  <a16:creationId xmlns:a16="http://schemas.microsoft.com/office/drawing/2014/main" id="{79AA9B07-37AB-486A-BF60-A71F8E35F2D2}"/>
                </a:ext>
              </a:extLst>
            </p:cNvPr>
            <p:cNvSpPr/>
            <p:nvPr/>
          </p:nvSpPr>
          <p:spPr>
            <a:xfrm>
              <a:off x="120580" y="1838848"/>
              <a:ext cx="5506497" cy="2763297"/>
            </a:xfrm>
            <a:prstGeom prst="roundRect">
              <a:avLst/>
            </a:prstGeom>
            <a:solidFill>
              <a:srgbClr val="000000">
                <a:alpha val="50196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D2C9A07-7E02-49EE-95A1-17A600B563A6}"/>
                </a:ext>
              </a:extLst>
            </p:cNvPr>
            <p:cNvSpPr txBox="1"/>
            <p:nvPr/>
          </p:nvSpPr>
          <p:spPr>
            <a:xfrm>
              <a:off x="5297163" y="2079930"/>
              <a:ext cx="612447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EQUITY</a:t>
              </a:r>
            </a:p>
          </p:txBody>
        </p:sp>
      </p:grpSp>
      <p:sp>
        <p:nvSpPr>
          <p:cNvPr id="29" name="Rectangle 28" descr="horizontal line">
            <a:extLst>
              <a:ext uri="{FF2B5EF4-FFF2-40B4-BE49-F238E27FC236}">
                <a16:creationId xmlns:a16="http://schemas.microsoft.com/office/drawing/2014/main" id="{71973945-24C8-415F-B9AD-3494497393C6}"/>
              </a:ext>
            </a:extLst>
          </p:cNvPr>
          <p:cNvSpPr/>
          <p:nvPr/>
        </p:nvSpPr>
        <p:spPr>
          <a:xfrm>
            <a:off x="241160" y="4490919"/>
            <a:ext cx="11656086" cy="1011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1A22B558-8F3F-4096-8CCE-336A128CC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94" y="4732000"/>
            <a:ext cx="11311087" cy="1929075"/>
          </a:xfrm>
        </p:spPr>
        <p:txBody>
          <a:bodyPr>
            <a:normAutofit/>
          </a:bodyPr>
          <a:lstStyle/>
          <a:p>
            <a:r>
              <a:rPr lang="en-US" sz="3600" dirty="0"/>
              <a:t>Signs that our WC is not in place</a:t>
            </a:r>
          </a:p>
          <a:p>
            <a:pPr lvl="1"/>
            <a:r>
              <a:rPr lang="en-US" sz="3200" dirty="0"/>
              <a:t>Moving intermediate/ long term assets for cash flow</a:t>
            </a:r>
          </a:p>
          <a:p>
            <a:pPr lvl="1"/>
            <a:r>
              <a:rPr lang="en-US" sz="3200" dirty="0"/>
              <a:t>Not zeroing RLOC annually</a:t>
            </a:r>
          </a:p>
        </p:txBody>
      </p:sp>
    </p:spTree>
    <p:extLst>
      <p:ext uri="{BB962C8B-B14F-4D97-AF65-F5344CB8AC3E}">
        <p14:creationId xmlns:p14="http://schemas.microsoft.com/office/powerpoint/2010/main" val="294896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9CBE2-548D-4251-BFA9-3B32C6D74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94" y="196925"/>
            <a:ext cx="10515600" cy="1325563"/>
          </a:xfrm>
        </p:spPr>
        <p:txBody>
          <a:bodyPr/>
          <a:lstStyle/>
          <a:p>
            <a:r>
              <a:rPr lang="en-US" dirty="0">
                <a:latin typeface="Franklin Gothic Demi Cond" panose="020B0706030402020204" pitchFamily="34" charset="0"/>
              </a:rPr>
              <a:t>2.  Calculate Your Working Capital Monthly </a:t>
            </a:r>
            <a:r>
              <a:rPr lang="en-US" sz="2400" dirty="0">
                <a:latin typeface="Franklin Gothic Demi Cond" panose="020B0706030402020204" pitchFamily="34" charset="0"/>
              </a:rPr>
              <a:t>(+/-)</a:t>
            </a:r>
            <a:endParaRPr lang="en-US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 descr="OSU Extension logo">
            <a:extLst>
              <a:ext uri="{FF2B5EF4-FFF2-40B4-BE49-F238E27FC236}">
                <a16:creationId xmlns:a16="http://schemas.microsoft.com/office/drawing/2014/main" id="{CE2348E0-CF1E-43C4-B8B9-4079AADFC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9280" y="467025"/>
            <a:ext cx="1828959" cy="1121761"/>
          </a:xfrm>
          <a:prstGeom prst="rect">
            <a:avLst/>
          </a:prstGeom>
        </p:spPr>
      </p:pic>
      <p:pic>
        <p:nvPicPr>
          <p:cNvPr id="5" name="Picture 4" descr="Current Assets minus current liabilities equals working capital graphic.">
            <a:extLst>
              <a:ext uri="{FF2B5EF4-FFF2-40B4-BE49-F238E27FC236}">
                <a16:creationId xmlns:a16="http://schemas.microsoft.com/office/drawing/2014/main" id="{24270947-A5A9-429B-9E1B-CD49FACD586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97687" y="1346479"/>
            <a:ext cx="7646429" cy="3051739"/>
          </a:xfrm>
          <a:prstGeom prst="rect">
            <a:avLst/>
          </a:prstGeom>
        </p:spPr>
      </p:pic>
      <p:sp>
        <p:nvSpPr>
          <p:cNvPr id="6" name="Rectangle 5" descr="horizontal line&#10;">
            <a:extLst>
              <a:ext uri="{FF2B5EF4-FFF2-40B4-BE49-F238E27FC236}">
                <a16:creationId xmlns:a16="http://schemas.microsoft.com/office/drawing/2014/main" id="{27B2C80A-44B1-4E94-A695-2732FD52E7E4}"/>
              </a:ext>
            </a:extLst>
          </p:cNvPr>
          <p:cNvSpPr/>
          <p:nvPr/>
        </p:nvSpPr>
        <p:spPr>
          <a:xfrm>
            <a:off x="241160" y="4490919"/>
            <a:ext cx="11656086" cy="1011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7D59775-6DF8-4C67-B7DB-8DF583CD9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94" y="4684798"/>
            <a:ext cx="11311087" cy="19290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i="1" dirty="0"/>
              <a:t>WC is a financial cushion / indication</a:t>
            </a:r>
          </a:p>
          <a:p>
            <a:pPr lvl="1"/>
            <a:r>
              <a:rPr lang="en-US" sz="2800" dirty="0"/>
              <a:t>Can WC go negative? Is that an issue?</a:t>
            </a:r>
          </a:p>
          <a:p>
            <a:pPr lvl="1"/>
            <a:r>
              <a:rPr lang="en-US" sz="2800" dirty="0"/>
              <a:t>Key indication our path isn’t paved…</a:t>
            </a:r>
          </a:p>
          <a:p>
            <a:pPr lvl="1"/>
            <a:r>
              <a:rPr lang="en-US" sz="2800" dirty="0"/>
              <a:t>On a cow calf operation, when is a calf used in the calculation?</a:t>
            </a:r>
          </a:p>
          <a:p>
            <a:pPr lvl="1"/>
            <a:r>
              <a:rPr lang="en-US" sz="2800" dirty="0"/>
              <a:t>Don’t let price runs cloud a long-term issue…</a:t>
            </a:r>
          </a:p>
        </p:txBody>
      </p:sp>
    </p:spTree>
    <p:extLst>
      <p:ext uri="{BB962C8B-B14F-4D97-AF65-F5344CB8AC3E}">
        <p14:creationId xmlns:p14="http://schemas.microsoft.com/office/powerpoint/2010/main" val="3975596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2181</TotalTime>
  <Words>896</Words>
  <Application>Microsoft Macintosh PowerPoint</Application>
  <PresentationFormat>Widescreen</PresentationFormat>
  <Paragraphs>176</Paragraphs>
  <Slides>13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Franklin Gothic Demi Cond</vt:lpstr>
      <vt:lpstr>Roboto</vt:lpstr>
      <vt:lpstr>Wingdings</vt:lpstr>
      <vt:lpstr>Office Theme</vt:lpstr>
      <vt:lpstr>Beginning of the Year Financial Planning for Livestock Enterprises</vt:lpstr>
      <vt:lpstr>Why are these issues?</vt:lpstr>
      <vt:lpstr>Graphs from: AMAP University of Missouri https://amap.missouri.edu/home/market-data/ an Livestock Marketing Information Center</vt:lpstr>
      <vt:lpstr>Other 2023 Considerations Spring/Summer forage conditions Cattle inventory situations Resiliency of beef demand Feed markets Cost of credit</vt:lpstr>
      <vt:lpstr>Three key financial steps for 2023  (according to me anyway )</vt:lpstr>
      <vt:lpstr>1.  Build Your Monthly Cash Flow </vt:lpstr>
      <vt:lpstr>1.  Build Your Monthly Cash Flow </vt:lpstr>
      <vt:lpstr>2.  Calculate Your Working Capital Monthly (+/-)</vt:lpstr>
      <vt:lpstr>2.  Calculate Your Working Capital Monthly (+/-)</vt:lpstr>
      <vt:lpstr>3.  Identify Leaches and Leeches</vt:lpstr>
      <vt:lpstr>3.  Identify Leaches and Leeches</vt:lpstr>
      <vt:lpstr>Put a bow on it…</vt:lpstr>
      <vt:lpstr>https://okstatecasnr.az1.qualtrics.com/jfe/form/SV_42DhtAwcMaFXUAC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Beginning of the Year Financial Planning for Livestock Enterprises</dc:title>
  <dc:subject>Beginning of the Year Financial Planning for Livestock Enterprises</dc:subject>
  <dc:creator>Clawson, Scott</dc:creator>
  <cp:keywords>OSU Extension, Ag Econ, Agriculture</cp:keywords>
  <dc:description/>
  <cp:lastModifiedBy>Kegan Herrick</cp:lastModifiedBy>
  <cp:revision>79</cp:revision>
  <cp:lastPrinted>2023-01-17T16:28:59Z</cp:lastPrinted>
  <dcterms:created xsi:type="dcterms:W3CDTF">2022-01-24T18:32:53Z</dcterms:created>
  <dcterms:modified xsi:type="dcterms:W3CDTF">2023-02-02T22:54:49Z</dcterms:modified>
  <cp:category/>
</cp:coreProperties>
</file>