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notesMasterIdLst>
    <p:notesMasterId r:id="rId19"/>
  </p:notesMasterIdLst>
  <p:sldIdLst>
    <p:sldId id="256" r:id="rId2"/>
    <p:sldId id="316" r:id="rId3"/>
    <p:sldId id="317" r:id="rId4"/>
    <p:sldId id="339" r:id="rId5"/>
    <p:sldId id="323" r:id="rId6"/>
    <p:sldId id="344" r:id="rId7"/>
    <p:sldId id="337" r:id="rId8"/>
    <p:sldId id="338" r:id="rId9"/>
    <p:sldId id="340" r:id="rId10"/>
    <p:sldId id="341" r:id="rId11"/>
    <p:sldId id="342" r:id="rId12"/>
    <p:sldId id="345" r:id="rId13"/>
    <p:sldId id="346" r:id="rId14"/>
    <p:sldId id="343" r:id="rId15"/>
    <p:sldId id="347" r:id="rId16"/>
    <p:sldId id="336" r:id="rId17"/>
    <p:sldId id="31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33"/>
    <a:srgbClr val="000000"/>
    <a:srgbClr val="373A36"/>
    <a:srgbClr val="FFC5E2"/>
    <a:srgbClr val="CEB88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1" autoAdjust="0"/>
    <p:restoredTop sz="93979" autoAdjust="0"/>
  </p:normalViewPr>
  <p:slideViewPr>
    <p:cSldViewPr snapToGrid="0">
      <p:cViewPr varScale="1">
        <p:scale>
          <a:sx n="80" d="100"/>
          <a:sy n="80" d="100"/>
        </p:scale>
        <p:origin x="648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8-31T19:18:08.282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2,'437'-2,"626"9,-964 0,-70-2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31T19:18:53.2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5 24575,'1919'9'0,"-1607"1"0,-124-2 0,418 57 0,-243-17 0,-250-41 0,-55-4 0,68 12 0,-111-10 0,1 1 0,-1 0 0,0 0 0,-1 2 0,27 17 0,15 7 0,-18-2 0,-34-25 0,1-1 0,0 0 0,0 0 0,0 0 0,0-1 0,0 1 0,7 2 0,118 50 0,-117-50 0,0 0 0,0 1 0,-1 0 0,1 2 0,17 14 0,13 9 0,-41-31 0,-1 0 0,1 0 0,0 0 0,-1 0 0,1 0 0,-1 0 0,1 0 0,-1 1 0,1-1 0,-1 1 0,0-1 0,0 1 0,0 0 0,0-1 0,0 1 0,1 2 0,-2-4 0,-1 1 0,1-1 0,0 1 0,0 0 0,-1-1 0,1 1 0,0-1 0,-1 1 0,1-1 0,0 1 0,-1 0 0,1-1 0,-1 0 0,1 1 0,-1-1 0,1 1 0,-1-1 0,1 0 0,-1 1 0,0-1 0,1 0 0,-1 1 0,1-1 0,-1 0 0,0 0 0,1 0 0,-1 0 0,0 0 0,0 1 0,-13 0 0,0 1 0,0-1 0,-15-2 0,20 1 0,-414-39 0,180 10 0,-342-3 0,316 22 0,-28-26 0,215 23 0,13 2 0,0-3 0,-98-33 0,18-3 0,-248-50 0,47 46 0,186 29 0,-229-5 0,203 19 0,164 9 0,-77-3 0,92 5 0,-1 1 0,1 0 0,0 1 0,-1 0 0,1 0 0,-16 7 0,22-7 0,1 0 0,0 0 0,0 0 0,-1 1 0,2 0 0,-1 0 0,0 0 0,-4 5 0,7-8 0,1 1 0,-1-1 0,1 1 0,0-1 0,-1 1 0,1 0 0,0-1 0,-1 1 0,1-1 0,0 1 0,0 0 0,0-1 0,0 1 0,-1-1 0,1 1 0,0 0 0,0-1 0,0 1 0,0 0 0,1-1 0,-1 1 0,0 0 0,0-1 0,0 1 0,1 0 0,0 0 0,0 0 0,0 1 0,0-1 0,0 0 0,0 0 0,1-1 0,-1 1 0,0 0 0,1 0 0,-1-1 0,0 1 0,1-1 0,-1 1 0,1-1 0,2 1 0,71 13 0,0-3 0,1-4 0,104-3 0,-75-3 0,204-2 0,193 12 0,-471-7 0,0 3 0,45 14 0,-31-8 0,44 3 0,-71-14 0,0 0 0,-1 2 0,1 0 0,-1 1 0,0 0 0,21 11 0,-37-16 0,-1 0 0,1 0 0,-1 0 0,1 0 0,-1 0 0,0 0 0,1 1 0,-1-1 0,1 0 0,-1 0 0,1 0 0,-1 1 0,0-1 0,1 0 0,-1 1 0,1-1 0,-1 0 0,0 1 0,0-1 0,1 0 0,-1 1 0,0-1 0,0 1 0,1-1 0,-1 1 0,0-1 0,0 0 0,0 1 0,0-1 0,1 1 0,-1-1 0,0 1 0,0-1 0,0 1 0,0-1 0,0 1 0,-1 0 0,-17 7 0,-31-4 0,-53-3 0,-305-12 0,362 6 0,2-1 0,-50 1 0,-33 7 0,-273-4 0,-45-6 0,431 7-80,12-2 280,22-1-1685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8-31T19:18:10.046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50,'3'-2,"0"1,1 0,-1 0,0 0,1 1,-1-1,1 1,-1-1,6 1,772-3,-338 5,-290-2,1271-35,-1382 32,-262 0,-989 3,1172 2,-73 13,71-8,-57 3,39-9,51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31T19:18:17.2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31T19:18:20.0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33 24575,'285'-8'0,"-103"1"0,426-10 0,-3 25 0,-589-9 0,1 2 0,0 0 0,-1 0 0,1 2 0,-1 0 0,28 9 0,-17 7 0,-25-17 0,1 1 0,0-1 0,0 0 0,0 0 0,0 0 0,0 0 0,0-1 0,0 1 0,1-1 0,6 2 0,-3-2 0,3 1 0,0 0 0,0 1 0,0 0 0,17 8 0,-26-10 0,0-1 0,0 1 0,0-1 0,0 1 0,0-1 0,0 1 0,-1 0 0,1 0 0,0-1 0,0 1 0,-1 0 0,1 0 0,0 0 0,-1 0 0,1 0 0,-1 0 0,1 0 0,-1 0 0,0 0 0,1 0 0,-1 0 0,0 1 0,0 0 0,-1 0 0,1 0 0,-1-1 0,0 1 0,1 0 0,-1-1 0,0 1 0,0 0 0,0-1 0,0 1 0,-1-1 0,1 0 0,0 1 0,0-1 0,-1 0 0,1 0 0,-1 0 0,-1 1 0,-4 3 0,0-1 0,0 0 0,-1-1 0,0 1 0,1-2 0,-1 1 0,0-1 0,0 0 0,0-1 0,-10 1 0,-89 0 0,68-3 0,-1080 0 0,1074-1 0,0-3 0,-73-17 0,67 12 0,-78-7 0,-57 16-1365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31T19:18:22.2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31T19:18:24.8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90 24575,'3'-2'0,"0"1"0,0-1 0,0 1 0,0 0 0,0 0 0,1 0 0,-1 0 0,0 1 0,0-1 0,1 1 0,5 0 0,-2-1 0,162-15 0,299 8 0,-259 11 0,583-3 0,-777-1 0,1-1 0,-1 0 0,21-6 0,-21 4 0,1 1 0,-1 1 0,25-2 0,-29 4 0,205-6 0,-54 4 0,-87 3 0,-73-1 0,0 0 0,0 0 0,0 1 0,0-1 0,0 1 0,-1-1 0,1 1 0,0 0 0,0 0 0,-1 0 0,1-1 0,0 2 0,-1-1 0,1 0 0,-1 0 0,1 0 0,-1 1 0,0-1 0,0 1 0,0-1 0,1 1 0,-1-1 0,-1 1 0,1 0 0,0-1 0,0 1 0,-1 0 0,1 0 0,-1 0 0,1 0 0,-1-1 0,0 1 0,0 0 0,1 0 0,-1 0 0,-1 0 0,1 3 0,0 0 0,-1 0 0,1 0 0,-1 0 0,0 0 0,0-1 0,0 1 0,-1 0 0,1-1 0,-1 1 0,0-1 0,-1 1 0,1-1 0,-1 0 0,-3 5 0,-2-3 0,0 0 0,0-1 0,-1 1 0,1-1 0,-1-1 0,0 0 0,-1 0 0,-14 4 0,-83 15 0,79-18 0,-528 60 0,-5-45 0,502-19 0,-281-1 0,264-4 0,1-3 0,-108-25 0,181 32 0,1 0 0,-1 0 0,0 0 0,1-1 0,-1 1 0,0-1 0,1 1 0,-1-1 0,1 0 0,-1 1 0,1-1 0,-1 0 0,1 0 0,0 0 0,-1 0 0,1 0 0,0-1 0,0 1 0,0 0 0,0-1 0,0 1 0,0 0 0,0-1 0,0 1 0,0-1 0,1 1 0,-1-1 0,0 0 0,1 1 0,-1-3 0,2-2 0,0 0 0,0 1 0,0-1 0,1 1 0,-1 0 0,1 0 0,5-10 0,-2 5 0,-3 4-46,43-86 218,-40 84-338,0 0 1,0 0-1,1 1 0,0 0 1,0 0-1,1 0 0,0 0 1,12-8-1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31T19:18:27.9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31T19:18:31.6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81 1 24575,'27'2'0,"0"0"0,-1 2 0,29 9 0,36 4 0,179 26 0,58 7 0,50-6 0,-88-22 0,-275-20 0,85 9 0,192 49 0,-189-31 0,-24-7 0,125 52 0,-173-62 0,-24-10 0,0 0 0,0 1 0,0 0 0,0 0 0,0 1 0,-1-1 0,1 2 0,-1-1 0,0 1 0,0 0 0,6 7 0,-10-8 0,-1-1 0,1 1 0,-1-1 0,0 1 0,0 0 0,-1 0 0,1-1 0,-1 1 0,0 0 0,0 0 0,0 0 0,0-1 0,-1 1 0,0 0 0,1 0 0,-2-1 0,1 1 0,-2 4 0,-1 3 0,-1 1 0,0 0 0,-1-1 0,-8 12 0,9-16 0,0-1 0,0 0 0,-1 0 0,0 0 0,0-1 0,0 0 0,0 0 0,-1 0 0,0-1 0,0 0 0,0-1 0,-1 1 0,1-1 0,-1-1 0,1 1 0,-13 1 0,-7-1 0,-1 0 0,0-2 0,-41-4 0,4 1 0,19-1 0,0-1 0,0-3 0,1-2 0,-61-20 0,98 27 0,-380-73 0,62 16 0,277 50 0,-52-4 0,6 1 0,62 7 0,-369-69 0,201 32 0,72 0 0,123 41-97,-1 0-1,1-1 1,0 0-1,-1 0 1,1 0-1,0-1 1,1 0-1,-1 0 1,0-1-1,1 1 1,0-1-1,0 0 0,-7-8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31T19:18:45.5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CD7EF-6965-4EB9-9E07-FA8D7F27696A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A45CC2-8C32-4D62-8844-F515BE6AB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52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628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380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82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811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https://www.fsis.usda.gov/sites/default/files/import/Compliance-Guideline-LIvestock-Exemptions.pdf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504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https://www.fsis.usda.gov/sites/default/files/import/Compliance-Guideline-LIvestock-Exemptions.pdf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372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5617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72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976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770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790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82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062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55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8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14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80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91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37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274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625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17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342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01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068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553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628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B8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420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image" Target="../media/image7.png"/><Relationship Id="rId18" Type="http://schemas.openxmlformats.org/officeDocument/2006/relationships/customXml" Target="../ink/ink8.xml"/><Relationship Id="rId3" Type="http://schemas.openxmlformats.org/officeDocument/2006/relationships/image" Target="../media/image1.png"/><Relationship Id="rId21" Type="http://schemas.openxmlformats.org/officeDocument/2006/relationships/customXml" Target="../ink/ink10.xml"/><Relationship Id="rId7" Type="http://schemas.openxmlformats.org/officeDocument/2006/relationships/image" Target="../media/image4.png"/><Relationship Id="rId12" Type="http://schemas.openxmlformats.org/officeDocument/2006/relationships/customXml" Target="../ink/ink4.xml"/><Relationship Id="rId17" Type="http://schemas.openxmlformats.org/officeDocument/2006/relationships/customXml" Target="../ink/ink7.xml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8.png"/><Relationship Id="rId20" Type="http://schemas.openxmlformats.org/officeDocument/2006/relationships/customXml" Target="../ink/ink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.xm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customXml" Target="../ink/ink6.xml"/><Relationship Id="rId10" Type="http://schemas.openxmlformats.org/officeDocument/2006/relationships/customXml" Target="../ink/ink3.xml"/><Relationship Id="rId19" Type="http://schemas.openxmlformats.org/officeDocument/2006/relationships/image" Target="../media/image9.png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customXml" Target="../ink/ink5.xml"/><Relationship Id="rId22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0165" y="369241"/>
            <a:ext cx="9172576" cy="2537641"/>
          </a:xfrm>
          <a:solidFill>
            <a:srgbClr val="000000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to Consumer Meat Sales- Custom Exempt</a:t>
            </a:r>
            <a:endParaRPr lang="en-US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879701" y="3291841"/>
            <a:ext cx="6993504" cy="301636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Courtney Bir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Agricultural Economics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Oklahoma State University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courtney.bir@okstate.edu</a:t>
            </a:r>
          </a:p>
        </p:txBody>
      </p:sp>
    </p:spTree>
    <p:extLst>
      <p:ext uri="{BB962C8B-B14F-4D97-AF65-F5344CB8AC3E}">
        <p14:creationId xmlns:p14="http://schemas.microsoft.com/office/powerpoint/2010/main" val="4092052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5D7EF67-8AD0-55DF-9503-903147DD1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435" y="419100"/>
            <a:ext cx="6086475" cy="60198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960C59C-1686-4E80-2E6D-F0ADBA27F4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5365" y="419099"/>
            <a:ext cx="5554656" cy="5593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104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81" y="133668"/>
            <a:ext cx="9905998" cy="514402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Dressing percentage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73" y="719092"/>
            <a:ext cx="11088428" cy="5930682"/>
          </a:xfrm>
          <a:solidFill>
            <a:srgbClr val="373A36"/>
          </a:solidFill>
          <a:ln w="57150">
            <a:solidFill>
              <a:srgbClr val="000000"/>
            </a:solidFill>
          </a:ln>
        </p:spPr>
        <p:txBody>
          <a:bodyPr anchor="ctr"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Dressing percentage- the portion of the live animal weight that results in the hot carcass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(hot carcass weight ÷ the live animal weight) × 100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 carcass weight-the weight of the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unchilled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carcass in pounds after the head, hide and internal organs have been removed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vary greatly- typically 60-64% for beef, know your cattle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Chilled carcass will loose another 2-5% due mostly to moisture loss</a:t>
            </a:r>
          </a:p>
        </p:txBody>
      </p:sp>
    </p:spTree>
    <p:extLst>
      <p:ext uri="{BB962C8B-B14F-4D97-AF65-F5344CB8AC3E}">
        <p14:creationId xmlns:p14="http://schemas.microsoft.com/office/powerpoint/2010/main" val="1752549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81" y="133668"/>
            <a:ext cx="9905998" cy="514402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many </a:t>
            </a:r>
            <a:r>
              <a:rPr 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lbs</a:t>
            </a: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does a consumer get?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6981" y="1620965"/>
            <a:ext cx="6325078" cy="39686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23003" y="6488668"/>
            <a:ext cx="3860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UT extension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2671" y="2271805"/>
            <a:ext cx="5335632" cy="2772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982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81" y="133668"/>
            <a:ext cx="9905998" cy="514402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Consumer talk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73" y="719092"/>
            <a:ext cx="11088428" cy="5930682"/>
          </a:xfrm>
          <a:solidFill>
            <a:srgbClr val="373A36"/>
          </a:solidFill>
          <a:ln w="57150">
            <a:solidFill>
              <a:srgbClr val="000000"/>
            </a:solidFill>
          </a:ln>
        </p:spPr>
        <p:txBody>
          <a:bodyPr anchor="ctr">
            <a:no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It’s important to talk to the consumer about how much meat they will get</a:t>
            </a:r>
          </a:p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 animals vary- if you have a history of how your cattle do, you can give more information</a:t>
            </a:r>
          </a:p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Freezer space-one cubic foot of freezer space for every 35 pounds to 40 pounds of meat (USDA, 1969)</a:t>
            </a:r>
          </a:p>
        </p:txBody>
      </p:sp>
    </p:spTree>
    <p:extLst>
      <p:ext uri="{BB962C8B-B14F-4D97-AF65-F5344CB8AC3E}">
        <p14:creationId xmlns:p14="http://schemas.microsoft.com/office/powerpoint/2010/main" val="2304833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81" y="133668"/>
            <a:ext cx="9905998" cy="514402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charge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73" y="719092"/>
            <a:ext cx="11088428" cy="5930682"/>
          </a:xfrm>
          <a:solidFill>
            <a:srgbClr val="373A36"/>
          </a:solidFill>
          <a:ln w="57150">
            <a:solidFill>
              <a:srgbClr val="000000"/>
            </a:solidFill>
          </a:ln>
        </p:spPr>
        <p:txBody>
          <a:bodyPr anchor="ctr"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law you are selling the live animal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animal should already be sold when you take them to be processed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leaves selling by live weight or per head your only options (USDA FSIS)…</a:t>
            </a:r>
          </a:p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need to know your costs and the premium you would like to charge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Note- what you need to charge to be profitable may be less than what people are willing to pay</a:t>
            </a:r>
          </a:p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 no tax collected on live animal sales</a:t>
            </a:r>
          </a:p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end consumer will pay the processor (the slaughter fee, per pound processing fee, any add-ons)</a:t>
            </a:r>
          </a:p>
        </p:txBody>
      </p:sp>
    </p:spTree>
    <p:extLst>
      <p:ext uri="{BB962C8B-B14F-4D97-AF65-F5344CB8AC3E}">
        <p14:creationId xmlns:p14="http://schemas.microsoft.com/office/powerpoint/2010/main" val="57116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81" y="133668"/>
            <a:ext cx="9905998" cy="514402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73" y="719092"/>
            <a:ext cx="11088428" cy="5930682"/>
          </a:xfrm>
          <a:solidFill>
            <a:srgbClr val="373A36"/>
          </a:solidFill>
          <a:ln w="57150">
            <a:solidFill>
              <a:srgbClr val="000000"/>
            </a:solidFill>
          </a:ln>
        </p:spPr>
        <p:txBody>
          <a:bodyPr anchor="ctr"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very careful about wording- you are not selling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lbs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meat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Example- “I am selling ¼, ½, or whole beef. The animals are 1200 lbs. In the past a 1200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lb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animal is about 420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lbs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meat.”</a:t>
            </a:r>
          </a:p>
          <a:p>
            <a:pPr lvl="1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WRONG- “I am selling 420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lbs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meat”</a:t>
            </a:r>
          </a:p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 media- A good option of getting the info out there-watch wording</a:t>
            </a:r>
          </a:p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Farmers markets- some require you have actual product, some you can have a flier/sign up sheet</a:t>
            </a:r>
          </a:p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Tell your story!</a:t>
            </a:r>
          </a:p>
        </p:txBody>
      </p:sp>
    </p:spTree>
    <p:extLst>
      <p:ext uri="{BB962C8B-B14F-4D97-AF65-F5344CB8AC3E}">
        <p14:creationId xmlns:p14="http://schemas.microsoft.com/office/powerpoint/2010/main" val="631941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448" y="124790"/>
            <a:ext cx="9905998" cy="697013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73" y="978062"/>
            <a:ext cx="11088428" cy="5671712"/>
          </a:xfrm>
          <a:solidFill>
            <a:srgbClr val="373A36"/>
          </a:solidFill>
          <a:ln w="57150">
            <a:solidFill>
              <a:srgbClr val="000000"/>
            </a:solidFill>
          </a:ln>
        </p:spPr>
        <p:txBody>
          <a:bodyPr anchor="ctr"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 in both traditional and direct to consumer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is to make a plan in advance and map out everything you need to do along the way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Waiting until it’s time to sell calves is too late!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Communicate with the end consumer so they know what to expect and are not caught off guard</a:t>
            </a:r>
          </a:p>
          <a:p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356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804228" y="836974"/>
            <a:ext cx="10583543" cy="1796498"/>
          </a:xfrm>
          <a:prstGeom prst="rect">
            <a:avLst/>
          </a:prstGeom>
          <a:solidFill>
            <a:srgbClr val="000000"/>
          </a:solidFill>
          <a:ln w="38100">
            <a:solidFill>
              <a:srgbClr val="373A36"/>
            </a:solidFill>
          </a:ln>
          <a:effectLst>
            <a:softEdge rad="12700"/>
          </a:effectLst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Questions??</a:t>
            </a:r>
            <a:endParaRPr lang="en-US" sz="5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26DE00-469E-F821-9284-19600A305C68}"/>
              </a:ext>
            </a:extLst>
          </p:cNvPr>
          <p:cNvSpPr txBox="1">
            <a:spLocks/>
          </p:cNvSpPr>
          <p:nvPr/>
        </p:nvSpPr>
        <p:spPr>
          <a:xfrm>
            <a:off x="2705965" y="3236977"/>
            <a:ext cx="6993504" cy="301636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Courtney Bir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Agricultural Economics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Oklahoma State University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courtney.bir@okstate.edu</a:t>
            </a:r>
          </a:p>
        </p:txBody>
      </p:sp>
    </p:spTree>
    <p:extLst>
      <p:ext uri="{BB962C8B-B14F-4D97-AF65-F5344CB8AC3E}">
        <p14:creationId xmlns:p14="http://schemas.microsoft.com/office/powerpoint/2010/main" val="279062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13043"/>
              </p:ext>
            </p:extLst>
          </p:nvPr>
        </p:nvGraphicFramePr>
        <p:xfrm>
          <a:off x="433453" y="937305"/>
          <a:ext cx="11200805" cy="5882279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240161">
                  <a:extLst>
                    <a:ext uri="{9D8B030D-6E8A-4147-A177-3AD203B41FA5}">
                      <a16:colId xmlns:a16="http://schemas.microsoft.com/office/drawing/2014/main" val="1281922324"/>
                    </a:ext>
                  </a:extLst>
                </a:gridCol>
                <a:gridCol w="2240161">
                  <a:extLst>
                    <a:ext uri="{9D8B030D-6E8A-4147-A177-3AD203B41FA5}">
                      <a16:colId xmlns:a16="http://schemas.microsoft.com/office/drawing/2014/main" val="2692903290"/>
                    </a:ext>
                  </a:extLst>
                </a:gridCol>
                <a:gridCol w="2240161">
                  <a:extLst>
                    <a:ext uri="{9D8B030D-6E8A-4147-A177-3AD203B41FA5}">
                      <a16:colId xmlns:a16="http://schemas.microsoft.com/office/drawing/2014/main" val="2665027781"/>
                    </a:ext>
                  </a:extLst>
                </a:gridCol>
                <a:gridCol w="2240161">
                  <a:extLst>
                    <a:ext uri="{9D8B030D-6E8A-4147-A177-3AD203B41FA5}">
                      <a16:colId xmlns:a16="http://schemas.microsoft.com/office/drawing/2014/main" val="544464648"/>
                    </a:ext>
                  </a:extLst>
                </a:gridCol>
                <a:gridCol w="2240161">
                  <a:extLst>
                    <a:ext uri="{9D8B030D-6E8A-4147-A177-3AD203B41FA5}">
                      <a16:colId xmlns:a16="http://schemas.microsoft.com/office/drawing/2014/main" val="3579811348"/>
                    </a:ext>
                  </a:extLst>
                </a:gridCol>
              </a:tblGrid>
              <a:tr h="434409">
                <a:tc>
                  <a:txBody>
                    <a:bodyPr/>
                    <a:lstStyle/>
                    <a:p>
                      <a:pPr>
                        <a:spcAft>
                          <a:spcPts val="1275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75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Federally Inspected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75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Inspected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75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Custom Exempt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75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Talmadge Aiken Act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extLst>
                  <a:ext uri="{0D108BD9-81ED-4DB2-BD59-A6C34878D82A}">
                    <a16:rowId xmlns:a16="http://schemas.microsoft.com/office/drawing/2014/main" val="3488270917"/>
                  </a:ext>
                </a:extLst>
              </a:tr>
              <a:tr h="619838"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Registration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register and be approved by USDA, FSIS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75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register and be approved by ODAFF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75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register and be approved by ODAFF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75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register and be approved by USDA, FSIS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extLst>
                  <a:ext uri="{0D108BD9-81ED-4DB2-BD59-A6C34878D82A}">
                    <a16:rowId xmlns:a16="http://schemas.microsoft.com/office/drawing/2014/main" val="1194267339"/>
                  </a:ext>
                </a:extLst>
              </a:tr>
              <a:tr h="591891"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Inspection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Livestock and facilities are inspected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Livestock and facilities are inspected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75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Quarterly sanitation checks by ODAFF, no inspection of livestock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75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Livestock and facilities are inspected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extLst>
                  <a:ext uri="{0D108BD9-81ED-4DB2-BD59-A6C34878D82A}">
                    <a16:rowId xmlns:a16="http://schemas.microsoft.com/office/drawing/2014/main" val="3129750764"/>
                  </a:ext>
                </a:extLst>
              </a:tr>
              <a:tr h="1257275"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Inspector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USDA, FSIS inspector must be onsite when livestock are harvested and daily during processing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ODAFF inspector must be onsite when livestock are harvested and at some point daily when processing is taking place.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75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75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Federal plant with state employed inspectors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extLst>
                  <a:ext uri="{0D108BD9-81ED-4DB2-BD59-A6C34878D82A}">
                    <a16:rowId xmlns:a16="http://schemas.microsoft.com/office/drawing/2014/main" val="2297146619"/>
                  </a:ext>
                </a:extLst>
              </a:tr>
              <a:tr h="623952"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Inspector overtime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plant is responsible for paying overtime of inspectors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plant is responsible for paying overtime of inspectors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75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75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plant is responsible for paying overtime of inspectors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extLst>
                  <a:ext uri="{0D108BD9-81ED-4DB2-BD59-A6C34878D82A}">
                    <a16:rowId xmlns:a16="http://schemas.microsoft.com/office/drawing/2014/main" val="4126417314"/>
                  </a:ext>
                </a:extLst>
              </a:tr>
              <a:tr h="986485"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Selling capabilities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 can be sold and shipped globally. Globally requires additional</a:t>
                      </a:r>
                      <a:r>
                        <a:rPr lang="en-US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export certification.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 can only be sold within Oklahoma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75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Meat cannot be sold or donated; must be consumed by family or non-paying guests of the owner of the livestock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75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 can be sold and shipped nationally. Globally requires additional</a:t>
                      </a:r>
                      <a:r>
                        <a:rPr lang="en-US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export certification.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extLst>
                  <a:ext uri="{0D108BD9-81ED-4DB2-BD59-A6C34878D82A}">
                    <a16:rowId xmlns:a16="http://schemas.microsoft.com/office/drawing/2014/main" val="3627502855"/>
                  </a:ext>
                </a:extLst>
              </a:tr>
              <a:tr h="623952"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 requirements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create, implement and maintain HACCP and SSOP plans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create, implement, and maintain HACCP and SSOP plans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75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75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create, implement and maintain HACCP and SSOP plans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extLst>
                  <a:ext uri="{0D108BD9-81ED-4DB2-BD59-A6C34878D82A}">
                    <a16:rowId xmlns:a16="http://schemas.microsoft.com/office/drawing/2014/main" val="3983474704"/>
                  </a:ext>
                </a:extLst>
              </a:tr>
              <a:tr h="555077"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requirements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meet federal facility standards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75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75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meet federal facility standards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26" marR="55926" marT="0" marB="0"/>
                </a:tc>
                <a:extLst>
                  <a:ext uri="{0D108BD9-81ED-4DB2-BD59-A6C34878D82A}">
                    <a16:rowId xmlns:a16="http://schemas.microsoft.com/office/drawing/2014/main" val="2009610908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0081" y="133668"/>
            <a:ext cx="9375255" cy="622137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slaughter facilities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94125" y="4500023"/>
            <a:ext cx="11306263" cy="107419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673752" y="937305"/>
            <a:ext cx="4473615" cy="588227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387666" y="937305"/>
            <a:ext cx="2395361" cy="588227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4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81" y="133668"/>
            <a:ext cx="9905998" cy="977502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custom exempt work?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73" y="1250066"/>
            <a:ext cx="11088428" cy="5399707"/>
          </a:xfrm>
          <a:solidFill>
            <a:srgbClr val="373A36"/>
          </a:solidFill>
          <a:ln w="57150">
            <a:solidFill>
              <a:srgbClr val="000000"/>
            </a:solidFill>
          </a:ln>
        </p:spPr>
        <p:txBody>
          <a:bodyPr anchor="ctr"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state or federally inspected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sell 1/4 , 1/2 , whole live animal to consumer 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then take the “already sold” live animal to be processed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Consumer picks up meat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Meat can be consumed by buyer of the live animal and non-paying guests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Meat cannot be sold as individual pieces </a:t>
            </a:r>
          </a:p>
        </p:txBody>
      </p:sp>
    </p:spTree>
    <p:extLst>
      <p:ext uri="{BB962C8B-B14F-4D97-AF65-F5344CB8AC3E}">
        <p14:creationId xmlns:p14="http://schemas.microsoft.com/office/powerpoint/2010/main" val="3593466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0081" y="133668"/>
            <a:ext cx="9375255" cy="622137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FOR RESALE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51A9DA-03C0-1A70-DCC9-30ECB9D5F8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631" y="1098703"/>
            <a:ext cx="2514600" cy="53911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815724F-B6FC-F292-3E1E-833971CA60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9789" y="1495470"/>
            <a:ext cx="4970513" cy="386705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F2FA670-A249-5B4C-C0C1-A6B0A661B7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26369" y="1098703"/>
            <a:ext cx="3810000" cy="515302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4C836F46-14ED-CF0D-0FB5-99E6F1180BB6}"/>
                  </a:ext>
                </a:extLst>
              </p14:cNvPr>
              <p14:cNvContentPartPr/>
              <p14:nvPr/>
            </p14:nvContentPartPr>
            <p14:xfrm>
              <a:off x="5613383" y="2014370"/>
              <a:ext cx="586800" cy="68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4C836F46-14ED-CF0D-0FB5-99E6F1180BB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559743" y="1906370"/>
                <a:ext cx="694440" cy="22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EBE40929-6699-E4BE-CE0A-789A7C3E493E}"/>
                  </a:ext>
                </a:extLst>
              </p14:cNvPr>
              <p14:cNvContentPartPr/>
              <p14:nvPr/>
            </p14:nvContentPartPr>
            <p14:xfrm>
              <a:off x="5645783" y="2017970"/>
              <a:ext cx="1037880" cy="1800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EBE40929-6699-E4BE-CE0A-789A7C3E493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592143" y="1909970"/>
                <a:ext cx="1145520" cy="23364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2A2FA539-459F-C1C9-4699-FF3E5A0145C5}"/>
              </a:ext>
            </a:extLst>
          </p:cNvPr>
          <p:cNvGrpSpPr/>
          <p:nvPr/>
        </p:nvGrpSpPr>
        <p:grpSpPr>
          <a:xfrm>
            <a:off x="5595743" y="2032730"/>
            <a:ext cx="712800" cy="63000"/>
            <a:chOff x="5595743" y="2032730"/>
            <a:chExt cx="712800" cy="63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822E264A-248A-31AF-BA8B-C16238039127}"/>
                    </a:ext>
                  </a:extLst>
                </p14:cNvPr>
                <p14:cNvContentPartPr/>
                <p14:nvPr/>
              </p14:nvContentPartPr>
              <p14:xfrm>
                <a:off x="5595743" y="2044610"/>
                <a:ext cx="360" cy="3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822E264A-248A-31AF-BA8B-C1623803912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532743" y="1981610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8A694688-BC4E-23E4-C3D2-1BB3CD69EE9B}"/>
                    </a:ext>
                  </a:extLst>
                </p14:cNvPr>
                <p14:cNvContentPartPr/>
                <p14:nvPr/>
              </p14:nvContentPartPr>
              <p14:xfrm>
                <a:off x="5595743" y="2032730"/>
                <a:ext cx="712800" cy="630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8A694688-BC4E-23E4-C3D2-1BB3CD69EE9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532743" y="1970090"/>
                  <a:ext cx="838440" cy="188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0608254-1961-E84C-9D35-ADDDB852AA5D}"/>
              </a:ext>
            </a:extLst>
          </p:cNvPr>
          <p:cNvGrpSpPr/>
          <p:nvPr/>
        </p:nvGrpSpPr>
        <p:grpSpPr>
          <a:xfrm>
            <a:off x="6572063" y="3864333"/>
            <a:ext cx="851400" cy="130680"/>
            <a:chOff x="6572063" y="3864333"/>
            <a:chExt cx="851400" cy="130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2A54758-D04E-A6C5-6B7C-917096AA9200}"/>
                    </a:ext>
                  </a:extLst>
                </p14:cNvPr>
                <p14:cNvContentPartPr/>
                <p14:nvPr/>
              </p14:nvContentPartPr>
              <p14:xfrm>
                <a:off x="6761423" y="3864333"/>
                <a:ext cx="360" cy="3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2A54758-D04E-A6C5-6B7C-917096AA920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698783" y="3801693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B1D95516-B27F-122D-E566-A29E8C4EE236}"/>
                    </a:ext>
                  </a:extLst>
                </p14:cNvPr>
                <p14:cNvContentPartPr/>
                <p14:nvPr/>
              </p14:nvContentPartPr>
              <p14:xfrm>
                <a:off x="6572063" y="3882693"/>
                <a:ext cx="851400" cy="1123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B1D95516-B27F-122D-E566-A29E8C4EE236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09423" y="3820053"/>
                  <a:ext cx="977040" cy="237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9F1A4A32-1F04-2635-534B-62CF8CE9BC19}"/>
                  </a:ext>
                </a:extLst>
              </p14:cNvPr>
              <p14:cNvContentPartPr/>
              <p14:nvPr/>
            </p14:nvContentPartPr>
            <p14:xfrm>
              <a:off x="4225702" y="3686853"/>
              <a:ext cx="360" cy="3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9F1A4A32-1F04-2635-534B-62CF8CE9BC1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162702" y="362421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8E6BC66E-E6CC-EDE9-C174-16993E2B92F3}"/>
                  </a:ext>
                </a:extLst>
              </p14:cNvPr>
              <p14:cNvContentPartPr/>
              <p14:nvPr/>
            </p14:nvContentPartPr>
            <p14:xfrm>
              <a:off x="4184662" y="3689733"/>
              <a:ext cx="897120" cy="24768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8E6BC66E-E6CC-EDE9-C174-16993E2B92F3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121662" y="3627093"/>
                <a:ext cx="1022760" cy="37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2F60A3C7-F4C2-89EA-0A6E-1140F05A5A56}"/>
                  </a:ext>
                </a:extLst>
              </p14:cNvPr>
              <p14:cNvContentPartPr/>
              <p14:nvPr/>
            </p14:nvContentPartPr>
            <p14:xfrm>
              <a:off x="9401358" y="3695853"/>
              <a:ext cx="360" cy="36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2F60A3C7-F4C2-89EA-0A6E-1140F05A5A56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338358" y="3632853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1CB5F5F2-D70D-EA8C-1CAE-39BFA81BA143}"/>
                  </a:ext>
                </a:extLst>
              </p14:cNvPr>
              <p14:cNvContentPartPr/>
              <p14:nvPr/>
            </p14:nvContentPartPr>
            <p14:xfrm>
              <a:off x="9433758" y="3652653"/>
              <a:ext cx="1523520" cy="18324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1CB5F5F2-D70D-EA8C-1CAE-39BFA81BA143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9370758" y="3589653"/>
                <a:ext cx="1649160" cy="308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53075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448" y="124790"/>
            <a:ext cx="9905998" cy="697013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consideration- live animal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73" y="978062"/>
            <a:ext cx="11088428" cy="5671712"/>
          </a:xfrm>
          <a:solidFill>
            <a:srgbClr val="373A36"/>
          </a:solidFill>
          <a:ln w="57150">
            <a:solidFill>
              <a:srgbClr val="000000"/>
            </a:solidFill>
          </a:ln>
        </p:spPr>
        <p:txBody>
          <a:bodyPr anchor="ctr">
            <a:no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there a custom exempt plant near you?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they process the animal you are selling, poultry can be tricky </a:t>
            </a:r>
          </a:p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with the end buyer is key!</a:t>
            </a:r>
          </a:p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40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 buyer 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picks up the meat 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there enough people interested in a ¼ or ½ near the processing plant?</a:t>
            </a:r>
          </a:p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know the quality of the meat from your cattle?</a:t>
            </a:r>
          </a:p>
        </p:txBody>
      </p:sp>
    </p:spTree>
    <p:extLst>
      <p:ext uri="{BB962C8B-B14F-4D97-AF65-F5344CB8AC3E}">
        <p14:creationId xmlns:p14="http://schemas.microsoft.com/office/powerpoint/2010/main" val="4197395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448" y="124790"/>
            <a:ext cx="9905998" cy="697013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consideration- live animal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73" y="978062"/>
            <a:ext cx="11088428" cy="5671712"/>
          </a:xfrm>
          <a:solidFill>
            <a:srgbClr val="373A36"/>
          </a:solidFill>
          <a:ln w="57150">
            <a:solidFill>
              <a:srgbClr val="000000"/>
            </a:solidFill>
          </a:ln>
        </p:spPr>
        <p:txBody>
          <a:bodyPr anchor="ctr">
            <a:no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 of the animal must be sold at time of slaughter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can be any combination of buyers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Technically you can sell 1/16</a:t>
            </a:r>
            <a:r>
              <a:rPr lang="en-US" sz="36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an animal but the processor may not want to do this</a:t>
            </a:r>
          </a:p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multiple family members want a ¼, it may be best to encourage them to split up the meat once processed on their own </a:t>
            </a:r>
          </a:p>
        </p:txBody>
      </p:sp>
    </p:spTree>
    <p:extLst>
      <p:ext uri="{BB962C8B-B14F-4D97-AF65-F5344CB8AC3E}">
        <p14:creationId xmlns:p14="http://schemas.microsoft.com/office/powerpoint/2010/main" val="826977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81" y="133668"/>
            <a:ext cx="9905998" cy="514402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 a processor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73" y="719092"/>
            <a:ext cx="11088428" cy="5930682"/>
          </a:xfrm>
          <a:solidFill>
            <a:srgbClr val="373A36"/>
          </a:solidFill>
          <a:ln w="57150">
            <a:solidFill>
              <a:srgbClr val="000000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need to know when your animals will be ready for slaughter</a:t>
            </a:r>
          </a:p>
          <a:p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will likely have to book a slaughter date in advance </a:t>
            </a:r>
          </a:p>
          <a:p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Unfortunately, you may not have processor options-dependent on your location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407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81" y="133668"/>
            <a:ext cx="9905998" cy="514402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73" y="719092"/>
            <a:ext cx="11088428" cy="5930682"/>
          </a:xfrm>
          <a:solidFill>
            <a:srgbClr val="373A36"/>
          </a:solidFill>
          <a:ln w="57150">
            <a:solidFill>
              <a:srgbClr val="000000"/>
            </a:solidFill>
          </a:ln>
        </p:spPr>
        <p:txBody>
          <a:bodyPr anchor="ctr">
            <a:no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they easy to work with? 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customer will be contacting the processor to determine fabrication specifications. This interaction is unfortunately out of your control. The customer will be paying the processor for the services</a:t>
            </a:r>
          </a:p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kind of packaging do they use? </a:t>
            </a:r>
          </a:p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they going the extra mile to have nice looking cuts</a:t>
            </a:r>
          </a:p>
        </p:txBody>
      </p:sp>
    </p:spTree>
    <p:extLst>
      <p:ext uri="{BB962C8B-B14F-4D97-AF65-F5344CB8AC3E}">
        <p14:creationId xmlns:p14="http://schemas.microsoft.com/office/powerpoint/2010/main" val="1041691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81" y="133668"/>
            <a:ext cx="9905998" cy="514402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 pricing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73" y="719092"/>
            <a:ext cx="11088428" cy="5930682"/>
          </a:xfrm>
          <a:solidFill>
            <a:srgbClr val="373A36"/>
          </a:solidFill>
          <a:ln w="57150">
            <a:solidFill>
              <a:srgbClr val="000000"/>
            </a:solidFill>
          </a:ln>
        </p:spPr>
        <p:txBody>
          <a:bodyPr anchor="ctr">
            <a:no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FAPC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Harvest fee $200 head beef, $100 pork/lamb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 processing- $0.75/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lb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(cut, grind, vacuum pack)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Country 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Harvest fee $85 beef, $75 pork, $160 goat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 processing $0.99, tenderize/patties $0.75, cure (pork) $0.85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Disposal $15.00 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fatted Calf 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Slaughter/disposal $75 XL fee $30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Processing $0.90, quartering $10, tenderizing $3.00 etc.</a:t>
            </a:r>
          </a:p>
        </p:txBody>
      </p:sp>
    </p:spTree>
    <p:extLst>
      <p:ext uri="{BB962C8B-B14F-4D97-AF65-F5344CB8AC3E}">
        <p14:creationId xmlns:p14="http://schemas.microsoft.com/office/powerpoint/2010/main" val="2768237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1740</TotalTime>
  <Words>1126</Words>
  <Application>Microsoft Office PowerPoint</Application>
  <PresentationFormat>Widescreen</PresentationFormat>
  <Paragraphs>143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Direct to Consumer Meat Sales- Custom Exempt</vt:lpstr>
      <vt:lpstr>Types of slaughter facilities</vt:lpstr>
      <vt:lpstr>How does custom exempt work? </vt:lpstr>
      <vt:lpstr>NOT FOR RESALE</vt:lpstr>
      <vt:lpstr>General consideration- live animal sales</vt:lpstr>
      <vt:lpstr>General consideration- live animal sales</vt:lpstr>
      <vt:lpstr>Finding a processor</vt:lpstr>
      <vt:lpstr>Processor considerations</vt:lpstr>
      <vt:lpstr>Processor pricing examples</vt:lpstr>
      <vt:lpstr>PowerPoint Presentation</vt:lpstr>
      <vt:lpstr>Dressing percentage</vt:lpstr>
      <vt:lpstr>How many lbs does a consumer get?</vt:lpstr>
      <vt:lpstr>Consumer talk</vt:lpstr>
      <vt:lpstr>How to charge</vt:lpstr>
      <vt:lpstr>Marketing</vt:lpstr>
      <vt:lpstr>Conclusions</vt:lpstr>
      <vt:lpstr>PowerPoint Presentation</vt:lpstr>
    </vt:vector>
  </TitlesOfParts>
  <Company>Purdue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media-Not just for socializing any more</dc:title>
  <dc:creator>Bir, Courtney L</dc:creator>
  <cp:lastModifiedBy>Wilson, Cassidy Diane</cp:lastModifiedBy>
  <cp:revision>258</cp:revision>
  <dcterms:created xsi:type="dcterms:W3CDTF">2018-01-10T15:28:21Z</dcterms:created>
  <dcterms:modified xsi:type="dcterms:W3CDTF">2022-09-06T20:35:02Z</dcterms:modified>
</cp:coreProperties>
</file>