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1"/>
  </p:notesMasterIdLst>
  <p:handoutMasterIdLst>
    <p:handoutMasterId r:id="rId22"/>
  </p:handoutMasterIdLst>
  <p:sldIdLst>
    <p:sldId id="284" r:id="rId2"/>
    <p:sldId id="266" r:id="rId3"/>
    <p:sldId id="297" r:id="rId4"/>
    <p:sldId id="299" r:id="rId5"/>
    <p:sldId id="279" r:id="rId6"/>
    <p:sldId id="287" r:id="rId7"/>
    <p:sldId id="274" r:id="rId8"/>
    <p:sldId id="275" r:id="rId9"/>
    <p:sldId id="276" r:id="rId10"/>
    <p:sldId id="286" r:id="rId11"/>
    <p:sldId id="288" r:id="rId12"/>
    <p:sldId id="289" r:id="rId13"/>
    <p:sldId id="290" r:id="rId14"/>
    <p:sldId id="296" r:id="rId15"/>
    <p:sldId id="292" r:id="rId16"/>
    <p:sldId id="293" r:id="rId17"/>
    <p:sldId id="298" r:id="rId18"/>
    <p:sldId id="294" r:id="rId19"/>
    <p:sldId id="283" r:id="rId20"/>
  </p:sldIdLst>
  <p:sldSz cx="9144000" cy="6858000" type="screen4x3"/>
  <p:notesSz cx="6881813" cy="9296400"/>
  <p:defaultTextStyle>
    <a:defPPr>
      <a:defRPr lang="en-US"/>
    </a:defPPr>
    <a:lvl1pPr algn="l" rtl="0" fontAlgn="base">
      <a:spcBef>
        <a:spcPct val="20000"/>
      </a:spcBef>
      <a:spcAft>
        <a:spcPct val="0"/>
      </a:spcAft>
      <a:buClr>
        <a:srgbClr val="FF9900"/>
      </a:buClr>
      <a:buFont typeface="Wingdings" pitchFamily="2" charset="2"/>
      <a:buChar char="•"/>
      <a:defRPr kern="1200">
        <a:solidFill>
          <a:schemeClr val="tx1"/>
        </a:solidFill>
        <a:latin typeface="Arial" charset="0"/>
        <a:ea typeface="+mn-ea"/>
        <a:cs typeface="+mn-cs"/>
      </a:defRPr>
    </a:lvl1pPr>
    <a:lvl2pPr marL="457200" algn="l" rtl="0" fontAlgn="base">
      <a:spcBef>
        <a:spcPct val="20000"/>
      </a:spcBef>
      <a:spcAft>
        <a:spcPct val="0"/>
      </a:spcAft>
      <a:buClr>
        <a:srgbClr val="FF9900"/>
      </a:buClr>
      <a:buFont typeface="Wingdings" pitchFamily="2" charset="2"/>
      <a:buChar char="•"/>
      <a:defRPr kern="1200">
        <a:solidFill>
          <a:schemeClr val="tx1"/>
        </a:solidFill>
        <a:latin typeface="Arial" charset="0"/>
        <a:ea typeface="+mn-ea"/>
        <a:cs typeface="+mn-cs"/>
      </a:defRPr>
    </a:lvl2pPr>
    <a:lvl3pPr marL="914400" algn="l" rtl="0" fontAlgn="base">
      <a:spcBef>
        <a:spcPct val="20000"/>
      </a:spcBef>
      <a:spcAft>
        <a:spcPct val="0"/>
      </a:spcAft>
      <a:buClr>
        <a:srgbClr val="FF9900"/>
      </a:buClr>
      <a:buFont typeface="Wingdings" pitchFamily="2" charset="2"/>
      <a:buChar char="•"/>
      <a:defRPr kern="1200">
        <a:solidFill>
          <a:schemeClr val="tx1"/>
        </a:solidFill>
        <a:latin typeface="Arial" charset="0"/>
        <a:ea typeface="+mn-ea"/>
        <a:cs typeface="+mn-cs"/>
      </a:defRPr>
    </a:lvl3pPr>
    <a:lvl4pPr marL="1371600" algn="l" rtl="0" fontAlgn="base">
      <a:spcBef>
        <a:spcPct val="20000"/>
      </a:spcBef>
      <a:spcAft>
        <a:spcPct val="0"/>
      </a:spcAft>
      <a:buClr>
        <a:srgbClr val="FF9900"/>
      </a:buClr>
      <a:buFont typeface="Wingdings" pitchFamily="2" charset="2"/>
      <a:buChar char="•"/>
      <a:defRPr kern="1200">
        <a:solidFill>
          <a:schemeClr val="tx1"/>
        </a:solidFill>
        <a:latin typeface="Arial" charset="0"/>
        <a:ea typeface="+mn-ea"/>
        <a:cs typeface="+mn-cs"/>
      </a:defRPr>
    </a:lvl4pPr>
    <a:lvl5pPr marL="1828800" algn="l" rtl="0" fontAlgn="base">
      <a:spcBef>
        <a:spcPct val="20000"/>
      </a:spcBef>
      <a:spcAft>
        <a:spcPct val="0"/>
      </a:spcAft>
      <a:buClr>
        <a:srgbClr val="FF9900"/>
      </a:buClr>
      <a:buFont typeface="Wingdings" pitchFamily="2" charset="2"/>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EAEAEA"/>
    <a:srgbClr val="DDDDDD"/>
    <a:srgbClr val="008000"/>
    <a:srgbClr val="339933"/>
    <a:srgbClr val="FFFF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660"/>
  </p:normalViewPr>
  <p:slideViewPr>
    <p:cSldViewPr>
      <p:cViewPr varScale="1">
        <p:scale>
          <a:sx n="124" d="100"/>
          <a:sy n="124" d="100"/>
        </p:scale>
        <p:origin x="1224"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i="0" u="none" strike="noStrike" baseline="0">
                <a:solidFill>
                  <a:srgbClr val="000000"/>
                </a:solidFill>
                <a:latin typeface="Calibri"/>
                <a:ea typeface="Calibri"/>
                <a:cs typeface="Calibri"/>
              </a:defRPr>
            </a:pPr>
            <a:r>
              <a:rPr lang="en-US" sz="2400" b="1" i="0" u="none" strike="noStrike" baseline="0" dirty="0">
                <a:solidFill>
                  <a:srgbClr val="000000"/>
                </a:solidFill>
                <a:latin typeface="Calibri"/>
                <a:cs typeface="Calibri"/>
              </a:rPr>
              <a:t>Small grains harvest base rate ($/ac)</a:t>
            </a:r>
          </a:p>
          <a:p>
            <a:pPr>
              <a:defRPr sz="2400" b="0" i="0" u="none" strike="noStrike" baseline="0">
                <a:solidFill>
                  <a:srgbClr val="000000"/>
                </a:solidFill>
                <a:latin typeface="Calibri"/>
                <a:ea typeface="Calibri"/>
                <a:cs typeface="Calibri"/>
              </a:defRPr>
            </a:pPr>
            <a:r>
              <a:rPr lang="en-US" sz="2400" b="1" i="0" u="none" strike="noStrike" baseline="0" dirty="0">
                <a:solidFill>
                  <a:srgbClr val="000000"/>
                </a:solidFill>
                <a:latin typeface="Calibri"/>
                <a:cs typeface="Calibri"/>
              </a:rPr>
              <a:t>Percent of responses</a:t>
            </a:r>
          </a:p>
        </c:rich>
      </c:tx>
      <c:layout/>
      <c:overlay val="0"/>
    </c:title>
    <c:autoTitleDeleted val="0"/>
    <c:plotArea>
      <c:layout/>
      <c:barChart>
        <c:barDir val="col"/>
        <c:grouping val="clustered"/>
        <c:varyColors val="0"/>
        <c:ser>
          <c:idx val="0"/>
          <c:order val="0"/>
          <c:tx>
            <c:v>percentages</c:v>
          </c:tx>
          <c:spPr>
            <a:solidFill>
              <a:schemeClr val="accent2"/>
            </a:solidFill>
          </c:spPr>
          <c:invertIfNegative val="0"/>
          <c:cat>
            <c:strRef>
              <c:f>'[Final report summary 0304 with 2021 harvest charts.xlsx]Figure 2'!$H$39:$H$43</c:f>
              <c:strCache>
                <c:ptCount val="5"/>
                <c:pt idx="0">
                  <c:v>&lt;23</c:v>
                </c:pt>
                <c:pt idx="1">
                  <c:v>23 - 23.99</c:v>
                </c:pt>
                <c:pt idx="2">
                  <c:v>24 - 24.99</c:v>
                </c:pt>
                <c:pt idx="3">
                  <c:v>25 - 25.99</c:v>
                </c:pt>
                <c:pt idx="4">
                  <c:v>26+</c:v>
                </c:pt>
              </c:strCache>
            </c:strRef>
          </c:cat>
          <c:val>
            <c:numRef>
              <c:f>'[Final report summary 0304 with 2021 harvest charts.xlsx]Figure 2'!$K$39:$K$43</c:f>
              <c:numCache>
                <c:formatCode>0%</c:formatCode>
                <c:ptCount val="5"/>
                <c:pt idx="0">
                  <c:v>0.18421052631578946</c:v>
                </c:pt>
                <c:pt idx="1">
                  <c:v>0.23684210526315788</c:v>
                </c:pt>
                <c:pt idx="2">
                  <c:v>0.26315789473684209</c:v>
                </c:pt>
                <c:pt idx="3">
                  <c:v>0.26315789473684209</c:v>
                </c:pt>
                <c:pt idx="4">
                  <c:v>5.2631578947368418E-2</c:v>
                </c:pt>
              </c:numCache>
            </c:numRef>
          </c:val>
          <c:extLst>
            <c:ext xmlns:c16="http://schemas.microsoft.com/office/drawing/2014/chart" uri="{C3380CC4-5D6E-409C-BE32-E72D297353CC}">
              <c16:uniqueId val="{00000000-B4BF-4D13-8FC4-DE088AD013ED}"/>
            </c:ext>
          </c:extLst>
        </c:ser>
        <c:dLbls>
          <c:showLegendKey val="0"/>
          <c:showVal val="0"/>
          <c:showCatName val="0"/>
          <c:showSerName val="0"/>
          <c:showPercent val="0"/>
          <c:showBubbleSize val="0"/>
        </c:dLbls>
        <c:gapWidth val="150"/>
        <c:axId val="223414272"/>
        <c:axId val="132472832"/>
      </c:barChart>
      <c:catAx>
        <c:axId val="22341427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32472832"/>
        <c:crosses val="autoZero"/>
        <c:auto val="1"/>
        <c:lblAlgn val="ctr"/>
        <c:lblOffset val="100"/>
        <c:noMultiLvlLbl val="0"/>
      </c:catAx>
      <c:valAx>
        <c:axId val="132472832"/>
        <c:scaling>
          <c:orientation val="minMax"/>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23414272"/>
        <c:crosses val="autoZero"/>
        <c:crossBetween val="between"/>
      </c:valAx>
      <c:spPr>
        <a:noFill/>
        <a:ln>
          <a:noFill/>
        </a:ln>
      </c:spPr>
    </c:plotArea>
    <c:plotVisOnly val="1"/>
    <c:dispBlanksAs val="gap"/>
    <c:showDLblsOverMax val="0"/>
  </c:chart>
  <c:spPr>
    <a:ln w="19050">
      <a:solidFill>
        <a:srgbClr val="000000"/>
      </a:solid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i="0" u="none" strike="noStrike" baseline="0">
                <a:solidFill>
                  <a:srgbClr val="000000"/>
                </a:solidFill>
                <a:latin typeface="Calibri"/>
                <a:ea typeface="Calibri"/>
                <a:cs typeface="Calibri"/>
              </a:defRPr>
            </a:pPr>
            <a:r>
              <a:rPr lang="en-US" sz="2400" b="1" i="0" u="none" strike="noStrike" baseline="0">
                <a:solidFill>
                  <a:srgbClr val="000000"/>
                </a:solidFill>
                <a:latin typeface="Calibri"/>
                <a:cs typeface="Calibri"/>
              </a:rPr>
              <a:t>Small grains extra charge ($/bu)</a:t>
            </a:r>
          </a:p>
          <a:p>
            <a:pPr>
              <a:defRPr sz="2400" b="0" i="0" u="none" strike="noStrike" baseline="0">
                <a:solidFill>
                  <a:srgbClr val="000000"/>
                </a:solidFill>
                <a:latin typeface="Calibri"/>
                <a:ea typeface="Calibri"/>
                <a:cs typeface="Calibri"/>
              </a:defRPr>
            </a:pPr>
            <a:r>
              <a:rPr lang="en-US" sz="2400" b="1" i="0" u="none" strike="noStrike" baseline="0">
                <a:solidFill>
                  <a:srgbClr val="000000"/>
                </a:solidFill>
                <a:latin typeface="Calibri"/>
                <a:cs typeface="Calibri"/>
              </a:rPr>
              <a:t>Percent of responses</a:t>
            </a:r>
          </a:p>
        </c:rich>
      </c:tx>
      <c:layout/>
      <c:overlay val="0"/>
    </c:title>
    <c:autoTitleDeleted val="0"/>
    <c:plotArea>
      <c:layout/>
      <c:barChart>
        <c:barDir val="col"/>
        <c:grouping val="clustered"/>
        <c:varyColors val="0"/>
        <c:ser>
          <c:idx val="0"/>
          <c:order val="0"/>
          <c:tx>
            <c:v>percentages</c:v>
          </c:tx>
          <c:spPr>
            <a:solidFill>
              <a:schemeClr val="accent2"/>
            </a:solidFill>
          </c:spPr>
          <c:invertIfNegative val="0"/>
          <c:cat>
            <c:strRef>
              <c:f>'[Final report summary 0304 with 2021 harvest charts.xlsx]Figure 2'!$H$49:$H$53</c:f>
              <c:strCache>
                <c:ptCount val="5"/>
                <c:pt idx="0">
                  <c:v>&lt;.22</c:v>
                </c:pt>
                <c:pt idx="1">
                  <c:v>.22-.23</c:v>
                </c:pt>
                <c:pt idx="2">
                  <c:v>.24-.25</c:v>
                </c:pt>
                <c:pt idx="3">
                  <c:v>.26-.27</c:v>
                </c:pt>
                <c:pt idx="4">
                  <c:v>27+</c:v>
                </c:pt>
              </c:strCache>
            </c:strRef>
          </c:cat>
          <c:val>
            <c:numRef>
              <c:f>'[Final report summary 0304 with 2021 harvest charts.xlsx]Figure 2'!$K$49:$K$53</c:f>
              <c:numCache>
                <c:formatCode>0%</c:formatCode>
                <c:ptCount val="5"/>
                <c:pt idx="0">
                  <c:v>5.2631578947368418E-2</c:v>
                </c:pt>
                <c:pt idx="1">
                  <c:v>0.34210526315789475</c:v>
                </c:pt>
                <c:pt idx="2">
                  <c:v>0.52631578947368418</c:v>
                </c:pt>
                <c:pt idx="3">
                  <c:v>5.2631578947368418E-2</c:v>
                </c:pt>
                <c:pt idx="4">
                  <c:v>2.6315789473684209E-2</c:v>
                </c:pt>
              </c:numCache>
            </c:numRef>
          </c:val>
          <c:extLst>
            <c:ext xmlns:c16="http://schemas.microsoft.com/office/drawing/2014/chart" uri="{C3380CC4-5D6E-409C-BE32-E72D297353CC}">
              <c16:uniqueId val="{00000000-B229-49EC-8E7C-881125539AFC}"/>
            </c:ext>
          </c:extLst>
        </c:ser>
        <c:dLbls>
          <c:showLegendKey val="0"/>
          <c:showVal val="0"/>
          <c:showCatName val="0"/>
          <c:showSerName val="0"/>
          <c:showPercent val="0"/>
          <c:showBubbleSize val="0"/>
        </c:dLbls>
        <c:gapWidth val="150"/>
        <c:axId val="261402112"/>
        <c:axId val="132475136"/>
      </c:barChart>
      <c:catAx>
        <c:axId val="26140211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32475136"/>
        <c:crosses val="autoZero"/>
        <c:auto val="1"/>
        <c:lblAlgn val="ctr"/>
        <c:lblOffset val="100"/>
        <c:noMultiLvlLbl val="0"/>
      </c:catAx>
      <c:valAx>
        <c:axId val="132475136"/>
        <c:scaling>
          <c:orientation val="minMax"/>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61402112"/>
        <c:crosses val="autoZero"/>
        <c:crossBetween val="between"/>
      </c:valAx>
      <c:spPr>
        <a:noFill/>
        <a:ln>
          <a:noFill/>
        </a:ln>
      </c:spPr>
    </c:plotArea>
    <c:plotVisOnly val="1"/>
    <c:dispBlanksAs val="gap"/>
    <c:showDLblsOverMax val="0"/>
  </c:chart>
  <c:spPr>
    <a:ln w="19050">
      <a:solidFill>
        <a:srgbClr val="000000"/>
      </a:solid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i="0" u="none" strike="noStrike" baseline="0">
                <a:solidFill>
                  <a:srgbClr val="000000"/>
                </a:solidFill>
                <a:latin typeface="Calibri"/>
                <a:ea typeface="Calibri"/>
                <a:cs typeface="Calibri"/>
              </a:defRPr>
            </a:pPr>
            <a:r>
              <a:rPr lang="en-US" sz="2400" b="1" i="0" u="none" strike="noStrike" baseline="0">
                <a:solidFill>
                  <a:srgbClr val="000000"/>
                </a:solidFill>
                <a:latin typeface="Calibri"/>
                <a:cs typeface="Calibri"/>
              </a:rPr>
              <a:t>Small grains excess over xx (bu/ac)</a:t>
            </a:r>
          </a:p>
          <a:p>
            <a:pPr>
              <a:defRPr sz="2400" b="0" i="0" u="none" strike="noStrike" baseline="0">
                <a:solidFill>
                  <a:srgbClr val="000000"/>
                </a:solidFill>
                <a:latin typeface="Calibri"/>
                <a:ea typeface="Calibri"/>
                <a:cs typeface="Calibri"/>
              </a:defRPr>
            </a:pPr>
            <a:r>
              <a:rPr lang="en-US" sz="2400" b="1" i="0" u="none" strike="noStrike" baseline="0">
                <a:solidFill>
                  <a:srgbClr val="000000"/>
                </a:solidFill>
                <a:latin typeface="Calibri"/>
                <a:cs typeface="Calibri"/>
              </a:rPr>
              <a:t>Percent of responses</a:t>
            </a:r>
          </a:p>
        </c:rich>
      </c:tx>
      <c:layout>
        <c:manualLayout>
          <c:xMode val="edge"/>
          <c:yMode val="edge"/>
          <c:x val="0.17928244076501978"/>
          <c:y val="2.4489795918367346E-2"/>
        </c:manualLayout>
      </c:layout>
      <c:overlay val="0"/>
    </c:title>
    <c:autoTitleDeleted val="0"/>
    <c:plotArea>
      <c:layout/>
      <c:barChart>
        <c:barDir val="col"/>
        <c:grouping val="clustered"/>
        <c:varyColors val="0"/>
        <c:ser>
          <c:idx val="0"/>
          <c:order val="0"/>
          <c:tx>
            <c:v>percentages</c:v>
          </c:tx>
          <c:spPr>
            <a:solidFill>
              <a:schemeClr val="accent2"/>
            </a:solidFill>
          </c:spPr>
          <c:invertIfNegative val="0"/>
          <c:cat>
            <c:strRef>
              <c:f>'[Final report summary 0304 with 2021 harvest charts.xlsx]Figure 2'!$H$59:$H$63</c:f>
              <c:strCache>
                <c:ptCount val="5"/>
                <c:pt idx="0">
                  <c:v>&lt;21</c:v>
                </c:pt>
                <c:pt idx="1">
                  <c:v>21-22</c:v>
                </c:pt>
                <c:pt idx="2">
                  <c:v>23-24</c:v>
                </c:pt>
                <c:pt idx="3">
                  <c:v>25-26</c:v>
                </c:pt>
                <c:pt idx="4">
                  <c:v>27+</c:v>
                </c:pt>
              </c:strCache>
            </c:strRef>
          </c:cat>
          <c:val>
            <c:numRef>
              <c:f>'[Final report summary 0304 with 2021 harvest charts.xlsx]Figure 2'!$K$59:$K$63</c:f>
              <c:numCache>
                <c:formatCode>0%</c:formatCode>
                <c:ptCount val="5"/>
                <c:pt idx="0">
                  <c:v>0.63157894736842102</c:v>
                </c:pt>
                <c:pt idx="1">
                  <c:v>0</c:v>
                </c:pt>
                <c:pt idx="2">
                  <c:v>0.26315789473684209</c:v>
                </c:pt>
                <c:pt idx="3">
                  <c:v>5.2631578947368418E-2</c:v>
                </c:pt>
                <c:pt idx="4">
                  <c:v>5.2631578947368418E-2</c:v>
                </c:pt>
              </c:numCache>
            </c:numRef>
          </c:val>
          <c:extLst>
            <c:ext xmlns:c16="http://schemas.microsoft.com/office/drawing/2014/chart" uri="{C3380CC4-5D6E-409C-BE32-E72D297353CC}">
              <c16:uniqueId val="{00000000-5B53-44BA-AF2E-1D22C1DD7935}"/>
            </c:ext>
          </c:extLst>
        </c:ser>
        <c:dLbls>
          <c:showLegendKey val="0"/>
          <c:showVal val="0"/>
          <c:showCatName val="0"/>
          <c:showSerName val="0"/>
          <c:showPercent val="0"/>
          <c:showBubbleSize val="0"/>
        </c:dLbls>
        <c:gapWidth val="150"/>
        <c:axId val="271494656"/>
        <c:axId val="132478016"/>
      </c:barChart>
      <c:catAx>
        <c:axId val="271494656"/>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32478016"/>
        <c:crosses val="autoZero"/>
        <c:auto val="1"/>
        <c:lblAlgn val="ctr"/>
        <c:lblOffset val="100"/>
        <c:noMultiLvlLbl val="0"/>
      </c:catAx>
      <c:valAx>
        <c:axId val="132478016"/>
        <c:scaling>
          <c:orientation val="minMax"/>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71494656"/>
        <c:crosses val="autoZero"/>
        <c:crossBetween val="between"/>
      </c:valAx>
      <c:spPr>
        <a:noFill/>
        <a:ln>
          <a:noFill/>
        </a:ln>
      </c:spPr>
    </c:plotArea>
    <c:plotVisOnly val="1"/>
    <c:dispBlanksAs val="gap"/>
    <c:showDLblsOverMax val="0"/>
  </c:chart>
  <c:spPr>
    <a:ln w="19050">
      <a:solidFill>
        <a:srgbClr val="000000"/>
      </a:solid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spcBef>
                <a:spcPct val="0"/>
              </a:spcBef>
              <a:buClrTx/>
              <a:buFontTx/>
              <a:buNone/>
              <a:defRPr sz="1200">
                <a:latin typeface="Times New Roman" pitchFamily="18" charset="0"/>
              </a:defRPr>
            </a:lvl1pPr>
          </a:lstStyle>
          <a:p>
            <a:endParaRPr lang="en-US"/>
          </a:p>
        </p:txBody>
      </p:sp>
      <p:sp>
        <p:nvSpPr>
          <p:cNvPr id="35843" name="Rectangle 3"/>
          <p:cNvSpPr>
            <a:spLocks noGrp="1" noChangeArrowheads="1"/>
          </p:cNvSpPr>
          <p:nvPr>
            <p:ph type="dt" sz="quarter" idx="1"/>
          </p:nvPr>
        </p:nvSpPr>
        <p:spPr bwMode="auto">
          <a:xfrm>
            <a:off x="3899694"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spcBef>
                <a:spcPct val="0"/>
              </a:spcBef>
              <a:buClrTx/>
              <a:buFontTx/>
              <a:buNone/>
              <a:defRPr sz="1200">
                <a:latin typeface="Times New Roman" pitchFamily="18" charset="0"/>
              </a:defRPr>
            </a:lvl1pPr>
          </a:lstStyle>
          <a:p>
            <a:endParaRPr lang="en-US"/>
          </a:p>
        </p:txBody>
      </p:sp>
      <p:sp>
        <p:nvSpPr>
          <p:cNvPr id="35844" name="Rectangle 4"/>
          <p:cNvSpPr>
            <a:spLocks noGrp="1" noChangeArrowheads="1"/>
          </p:cNvSpPr>
          <p:nvPr>
            <p:ph type="ftr" sz="quarter" idx="2"/>
          </p:nvPr>
        </p:nvSpPr>
        <p:spPr bwMode="auto">
          <a:xfrm>
            <a:off x="0" y="8831580"/>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spcBef>
                <a:spcPct val="0"/>
              </a:spcBef>
              <a:buClrTx/>
              <a:buFontTx/>
              <a:buNone/>
              <a:defRPr sz="1200">
                <a:latin typeface="Times New Roman" pitchFamily="18" charset="0"/>
              </a:defRPr>
            </a:lvl1pPr>
          </a:lstStyle>
          <a:p>
            <a:endParaRPr lang="en-US"/>
          </a:p>
        </p:txBody>
      </p:sp>
      <p:sp>
        <p:nvSpPr>
          <p:cNvPr id="35845" name="Rectangle 5"/>
          <p:cNvSpPr>
            <a:spLocks noGrp="1" noChangeArrowheads="1"/>
          </p:cNvSpPr>
          <p:nvPr>
            <p:ph type="sldNum" sz="quarter" idx="3"/>
          </p:nvPr>
        </p:nvSpPr>
        <p:spPr bwMode="auto">
          <a:xfrm>
            <a:off x="3899694" y="8831580"/>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spcBef>
                <a:spcPct val="0"/>
              </a:spcBef>
              <a:buClrTx/>
              <a:buFontTx/>
              <a:buNone/>
              <a:defRPr sz="1200">
                <a:latin typeface="Times New Roman" pitchFamily="18" charset="0"/>
              </a:defRPr>
            </a:lvl1pPr>
          </a:lstStyle>
          <a:p>
            <a:fld id="{A73C5EF2-E7C0-4A86-B04D-4DF555E5CC3E}" type="slidenum">
              <a:rPr lang="en-US"/>
              <a:pPr/>
              <a:t>‹#›</a:t>
            </a:fld>
            <a:endParaRPr lang="en-US"/>
          </a:p>
        </p:txBody>
      </p:sp>
    </p:spTree>
    <p:extLst>
      <p:ext uri="{BB962C8B-B14F-4D97-AF65-F5344CB8AC3E}">
        <p14:creationId xmlns:p14="http://schemas.microsoft.com/office/powerpoint/2010/main" val="3621328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spcBef>
                <a:spcPct val="0"/>
              </a:spcBef>
              <a:buClrTx/>
              <a:buFontTx/>
              <a:buNone/>
              <a:defRPr sz="1200">
                <a:latin typeface="Times New Roman" pitchFamily="18" charset="0"/>
              </a:defRPr>
            </a:lvl1pPr>
          </a:lstStyle>
          <a:p>
            <a:endParaRPr lang="en-US"/>
          </a:p>
        </p:txBody>
      </p:sp>
      <p:sp>
        <p:nvSpPr>
          <p:cNvPr id="48131" name="Rectangle 3"/>
          <p:cNvSpPr>
            <a:spLocks noGrp="1" noChangeArrowheads="1"/>
          </p:cNvSpPr>
          <p:nvPr>
            <p:ph type="dt" idx="1"/>
          </p:nvPr>
        </p:nvSpPr>
        <p:spPr bwMode="auto">
          <a:xfrm>
            <a:off x="3899694"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spcBef>
                <a:spcPct val="0"/>
              </a:spcBef>
              <a:buClrTx/>
              <a:buFontTx/>
              <a:buNone/>
              <a:defRPr sz="1200">
                <a:latin typeface="Times New Roman" pitchFamily="18" charset="0"/>
              </a:defRPr>
            </a:lvl1pPr>
          </a:lstStyle>
          <a:p>
            <a:endParaRPr lang="en-US"/>
          </a:p>
        </p:txBody>
      </p:sp>
      <p:sp>
        <p:nvSpPr>
          <p:cNvPr id="48132"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917575" y="4415790"/>
            <a:ext cx="5046663"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4" name="Rectangle 6"/>
          <p:cNvSpPr>
            <a:spLocks noGrp="1" noChangeArrowheads="1"/>
          </p:cNvSpPr>
          <p:nvPr>
            <p:ph type="ftr" sz="quarter" idx="4"/>
          </p:nvPr>
        </p:nvSpPr>
        <p:spPr bwMode="auto">
          <a:xfrm>
            <a:off x="0" y="8831580"/>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spcBef>
                <a:spcPct val="0"/>
              </a:spcBef>
              <a:buClrTx/>
              <a:buFontTx/>
              <a:buNone/>
              <a:defRPr sz="1200">
                <a:latin typeface="Times New Roman" pitchFamily="18" charset="0"/>
              </a:defRPr>
            </a:lvl1pPr>
          </a:lstStyle>
          <a:p>
            <a:endParaRPr lang="en-US"/>
          </a:p>
        </p:txBody>
      </p:sp>
      <p:sp>
        <p:nvSpPr>
          <p:cNvPr id="48135" name="Rectangle 7"/>
          <p:cNvSpPr>
            <a:spLocks noGrp="1" noChangeArrowheads="1"/>
          </p:cNvSpPr>
          <p:nvPr>
            <p:ph type="sldNum" sz="quarter" idx="5"/>
          </p:nvPr>
        </p:nvSpPr>
        <p:spPr bwMode="auto">
          <a:xfrm>
            <a:off x="3899694" y="8831580"/>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spcBef>
                <a:spcPct val="0"/>
              </a:spcBef>
              <a:buClrTx/>
              <a:buFontTx/>
              <a:buNone/>
              <a:defRPr sz="1200">
                <a:latin typeface="Times New Roman" pitchFamily="18" charset="0"/>
              </a:defRPr>
            </a:lvl1pPr>
          </a:lstStyle>
          <a:p>
            <a:fld id="{E221139A-5666-40CC-B940-6469FDDB7F76}" type="slidenum">
              <a:rPr lang="en-US"/>
              <a:pPr/>
              <a:t>‹#›</a:t>
            </a:fld>
            <a:endParaRPr lang="en-US"/>
          </a:p>
        </p:txBody>
      </p:sp>
    </p:spTree>
    <p:extLst>
      <p:ext uri="{BB962C8B-B14F-4D97-AF65-F5344CB8AC3E}">
        <p14:creationId xmlns:p14="http://schemas.microsoft.com/office/powerpoint/2010/main" val="743442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1139A-5666-40CC-B940-6469FDDB7F7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1139A-5666-40CC-B940-6469FDDB7F7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EC235-0166-4AA9-8D14-345909A15D63}" type="slidenum">
              <a:rPr lang="en-US"/>
              <a:pPr/>
              <a:t>2</a:t>
            </a:fld>
            <a:endParaRPr lang="en-US"/>
          </a:p>
        </p:txBody>
      </p:sp>
      <p:sp>
        <p:nvSpPr>
          <p:cNvPr id="272386" name="Rectangle 2"/>
          <p:cNvSpPr>
            <a:spLocks noGrp="1" noRot="1" noChangeAspect="1" noChangeArrowheads="1" noTextEdit="1"/>
          </p:cNvSpPr>
          <p:nvPr>
            <p:ph type="sldImg"/>
          </p:nvPr>
        </p:nvSpPr>
        <p:spPr>
          <a:xfrm>
            <a:off x="1120775" y="698500"/>
            <a:ext cx="4641850" cy="3482975"/>
          </a:xfrm>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EC235-0166-4AA9-8D14-345909A15D63}" type="slidenum">
              <a:rPr lang="en-US"/>
              <a:pPr/>
              <a:t>3</a:t>
            </a:fld>
            <a:endParaRPr lang="en-US"/>
          </a:p>
        </p:txBody>
      </p:sp>
      <p:sp>
        <p:nvSpPr>
          <p:cNvPr id="272386" name="Rectangle 2"/>
          <p:cNvSpPr>
            <a:spLocks noGrp="1" noRot="1" noChangeAspect="1" noChangeArrowheads="1" noTextEdit="1"/>
          </p:cNvSpPr>
          <p:nvPr>
            <p:ph type="sldImg"/>
          </p:nvPr>
        </p:nvSpPr>
        <p:spPr>
          <a:xfrm>
            <a:off x="1120775" y="698500"/>
            <a:ext cx="4641850" cy="3482975"/>
          </a:xfrm>
          <a:ln/>
        </p:spPr>
      </p:sp>
      <p:sp>
        <p:nvSpPr>
          <p:cNvPr id="272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8246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1139A-5666-40CC-B940-6469FDDB7F7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1139A-5666-40CC-B940-6469FDDB7F76}" type="slidenum">
              <a:rPr lang="en-US" smtClean="0"/>
              <a:pPr/>
              <a:t>6</a:t>
            </a:fld>
            <a:endParaRPr lang="en-US"/>
          </a:p>
        </p:txBody>
      </p:sp>
    </p:spTree>
    <p:extLst>
      <p:ext uri="{BB962C8B-B14F-4D97-AF65-F5344CB8AC3E}">
        <p14:creationId xmlns:p14="http://schemas.microsoft.com/office/powerpoint/2010/main" val="206028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21139A-5666-40CC-B940-6469FDDB7F7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many cases, custom harvesters will include an additional charge with “high” yields.</a:t>
            </a:r>
            <a:endParaRPr lang="en-US" dirty="0"/>
          </a:p>
        </p:txBody>
      </p:sp>
      <p:sp>
        <p:nvSpPr>
          <p:cNvPr id="4" name="Slide Number Placeholder 3"/>
          <p:cNvSpPr>
            <a:spLocks noGrp="1"/>
          </p:cNvSpPr>
          <p:nvPr>
            <p:ph type="sldNum" sz="quarter" idx="10"/>
          </p:nvPr>
        </p:nvSpPr>
        <p:spPr/>
        <p:txBody>
          <a:bodyPr/>
          <a:lstStyle/>
          <a:p>
            <a:fld id="{E221139A-5666-40CC-B940-6469FDDB7F7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Kansas</a:t>
            </a:r>
            <a:r>
              <a:rPr lang="en-US" baseline="0" dirty="0" smtClean="0"/>
              <a:t> = 23, Texas = 22 yields charged over</a:t>
            </a:r>
          </a:p>
          <a:p>
            <a:r>
              <a:rPr lang="en-US" baseline="0" dirty="0" smtClean="0"/>
              <a:t>35.5, 27.9, OK = 28.9 since 1968</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38, 30, OK = 28 since 2006</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21139A-5666-40CC-B940-6469FDDB7F7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78% since 2003, about 4% per year.</a:t>
            </a:r>
            <a:endParaRPr lang="en-US" dirty="0"/>
          </a:p>
        </p:txBody>
      </p:sp>
      <p:sp>
        <p:nvSpPr>
          <p:cNvPr id="4" name="Slide Number Placeholder 3"/>
          <p:cNvSpPr>
            <a:spLocks noGrp="1"/>
          </p:cNvSpPr>
          <p:nvPr>
            <p:ph type="sldNum" sz="quarter" idx="10"/>
          </p:nvPr>
        </p:nvSpPr>
        <p:spPr/>
        <p:txBody>
          <a:bodyPr/>
          <a:lstStyle/>
          <a:p>
            <a:fld id="{E221139A-5666-40CC-B940-6469FDDB7F76}" type="slidenum">
              <a:rPr lang="en-US" smtClean="0"/>
              <a:pPr/>
              <a:t>10</a:t>
            </a:fld>
            <a:endParaRPr lang="en-US"/>
          </a:p>
        </p:txBody>
      </p:sp>
    </p:spTree>
    <p:extLst>
      <p:ext uri="{BB962C8B-B14F-4D97-AF65-F5344CB8AC3E}">
        <p14:creationId xmlns:p14="http://schemas.microsoft.com/office/powerpoint/2010/main" val="209190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914400" y="1524000"/>
            <a:ext cx="7623175" cy="1752600"/>
          </a:xfrm>
        </p:spPr>
        <p:txBody>
          <a:bodyPr/>
          <a:lstStyle>
            <a:lvl1pPr>
              <a:defRPr sz="5000">
                <a:latin typeface="Arial" charset="0"/>
              </a:defRPr>
            </a:lvl1pPr>
          </a:lstStyle>
          <a:p>
            <a:r>
              <a:rPr lang="en-US" altLang="en-US"/>
              <a:t>Click to edit Master title style</a:t>
            </a:r>
          </a:p>
        </p:txBody>
      </p:sp>
      <p:sp>
        <p:nvSpPr>
          <p:cNvPr id="19661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196612" name="Rectangle 4"/>
          <p:cNvSpPr>
            <a:spLocks noGrp="1" noChangeArrowheads="1"/>
          </p:cNvSpPr>
          <p:nvPr>
            <p:ph type="dt" sz="half" idx="2"/>
          </p:nvPr>
        </p:nvSpPr>
        <p:spPr/>
        <p:txBody>
          <a:bodyPr/>
          <a:lstStyle>
            <a:lvl1pPr>
              <a:defRPr/>
            </a:lvl1pPr>
          </a:lstStyle>
          <a:p>
            <a:endParaRPr lang="en-US" altLang="en-US"/>
          </a:p>
        </p:txBody>
      </p:sp>
      <p:sp>
        <p:nvSpPr>
          <p:cNvPr id="196613"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196614" name="Rectangle 6"/>
          <p:cNvSpPr>
            <a:spLocks noGrp="1" noChangeArrowheads="1"/>
          </p:cNvSpPr>
          <p:nvPr>
            <p:ph type="sldNum" sz="quarter" idx="4"/>
          </p:nvPr>
        </p:nvSpPr>
        <p:spPr/>
        <p:txBody>
          <a:bodyPr/>
          <a:lstStyle>
            <a:lvl1pPr>
              <a:defRPr/>
            </a:lvl1pPr>
          </a:lstStyle>
          <a:p>
            <a:fld id="{8E22CD7F-3D6A-4DF1-B704-635F8989CD6E}" type="slidenum">
              <a:rPr lang="en-US" altLang="en-US"/>
              <a:pPr/>
              <a:t>‹#›</a:t>
            </a:fld>
            <a:endParaRPr lang="en-US" altLang="en-US"/>
          </a:p>
        </p:txBody>
      </p:sp>
      <p:sp>
        <p:nvSpPr>
          <p:cNvPr id="196615"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FF6600"/>
            </a:solidFill>
            <a:prstDash val="solid"/>
            <a:miter lim="800000"/>
            <a:headEnd/>
            <a:tailEnd/>
          </a:ln>
        </p:spPr>
        <p:txBody>
          <a:bodyPr/>
          <a:lstStyle/>
          <a:p>
            <a:endParaRPr lang="en-US"/>
          </a:p>
        </p:txBody>
      </p:sp>
      <p:sp>
        <p:nvSpPr>
          <p:cNvPr id="196616" name="Line 8"/>
          <p:cNvSpPr>
            <a:spLocks noChangeShapeType="1"/>
          </p:cNvSpPr>
          <p:nvPr/>
        </p:nvSpPr>
        <p:spPr bwMode="auto">
          <a:xfrm>
            <a:off x="1981200" y="3962400"/>
            <a:ext cx="6511925" cy="0"/>
          </a:xfrm>
          <a:prstGeom prst="line">
            <a:avLst/>
          </a:prstGeom>
          <a:noFill/>
          <a:ln w="19050">
            <a:solidFill>
              <a:srgbClr val="FF6600"/>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86288D7-F3F5-4DB6-825C-6AF766E8DCA3}"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E5588E-8DD0-43B7-A521-9E94E4748030}"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1F2C66BB-3032-4C5F-BA6A-8DB804828F8D}"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a:lstStyle/>
          <a:p>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2C999F88-BA19-4D9B-B84E-48B0F29C6F3A}"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A01EE1-35CD-475B-93D1-E9E12ED37190}"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3DF2E7B-553B-493E-8782-C9E888C200BD}"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E82E86E-33AB-49AC-A5F4-73F55BA660D0}"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DDF51F4-5B69-4E82-9E23-20D1B2A9F83A}"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B11DE38-A64E-41F1-8089-7DBA652B8ACF}"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E4C47EB-6783-48EC-ABAE-7FC4AC319C3F}"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2C392BA-6E46-40D3-9C4C-1B94C23B1B9F}"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D52EC25-EF61-4E08-89DC-282798A6CC22}"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9558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558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Garamond" pitchFamily="18" charset="0"/>
              </a:defRPr>
            </a:lvl1pPr>
          </a:lstStyle>
          <a:p>
            <a:endParaRPr lang="en-US" altLang="en-US"/>
          </a:p>
        </p:txBody>
      </p:sp>
      <p:sp>
        <p:nvSpPr>
          <p:cNvPr id="1955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Garamond" pitchFamily="18" charset="0"/>
              </a:defRPr>
            </a:lvl1pPr>
          </a:lstStyle>
          <a:p>
            <a:endParaRPr lang="en-US" altLang="en-US"/>
          </a:p>
        </p:txBody>
      </p:sp>
      <p:sp>
        <p:nvSpPr>
          <p:cNvPr id="19559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Garamond" pitchFamily="18" charset="0"/>
              </a:defRPr>
            </a:lvl1pPr>
          </a:lstStyle>
          <a:p>
            <a:fld id="{4429A4EC-F903-47C3-BD5B-812036B237C9}" type="slidenum">
              <a:rPr lang="en-US" altLang="en-US"/>
              <a:pPr/>
              <a:t>‹#›</a:t>
            </a:fld>
            <a:endParaRPr lang="en-US" altLang="en-US"/>
          </a:p>
        </p:txBody>
      </p:sp>
      <p:sp>
        <p:nvSpPr>
          <p:cNvPr id="19559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FF6600"/>
            </a:solidFill>
            <a:prstDash val="solid"/>
            <a:miter lim="800000"/>
            <a:headEnd/>
            <a:tailEnd/>
          </a:ln>
        </p:spPr>
        <p:txBody>
          <a:bodyPr/>
          <a:lstStyle/>
          <a:p>
            <a:endParaRPr lang="en-US"/>
          </a:p>
        </p:txBody>
      </p:sp>
      <p:sp>
        <p:nvSpPr>
          <p:cNvPr id="195592" name="Line 8"/>
          <p:cNvSpPr>
            <a:spLocks noChangeShapeType="1"/>
          </p:cNvSpPr>
          <p:nvPr/>
        </p:nvSpPr>
        <p:spPr bwMode="auto">
          <a:xfrm>
            <a:off x="457200" y="6172200"/>
            <a:ext cx="8229600" cy="0"/>
          </a:xfrm>
          <a:prstGeom prst="line">
            <a:avLst/>
          </a:prstGeom>
          <a:noFill/>
          <a:ln w="19050">
            <a:solidFill>
              <a:srgbClr val="FF6600"/>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par>
    </p:tnLst>
  </p:timing>
  <p:txStyles>
    <p:titleStyle>
      <a:lvl1pPr algn="l" rtl="0" fontAlgn="base">
        <a:spcBef>
          <a:spcPct val="0"/>
        </a:spcBef>
        <a:spcAft>
          <a:spcPct val="0"/>
        </a:spcAft>
        <a:defRPr sz="4200">
          <a:solidFill>
            <a:schemeClr val="tx1"/>
          </a:solidFill>
          <a:latin typeface="+mj-lt"/>
          <a:ea typeface="+mj-ea"/>
          <a:cs typeface="+mj-cs"/>
        </a:defRPr>
      </a:lvl1pPr>
      <a:lvl2pPr algn="l" rtl="0" fontAlgn="base">
        <a:spcBef>
          <a:spcPct val="0"/>
        </a:spcBef>
        <a:spcAft>
          <a:spcPct val="0"/>
        </a:spcAft>
        <a:defRPr sz="4200">
          <a:solidFill>
            <a:schemeClr val="tx1"/>
          </a:solidFill>
          <a:latin typeface="Comic Sans MS" pitchFamily="66" charset="0"/>
        </a:defRPr>
      </a:lvl2pPr>
      <a:lvl3pPr algn="l" rtl="0" fontAlgn="base">
        <a:spcBef>
          <a:spcPct val="0"/>
        </a:spcBef>
        <a:spcAft>
          <a:spcPct val="0"/>
        </a:spcAft>
        <a:defRPr sz="4200">
          <a:solidFill>
            <a:schemeClr val="tx1"/>
          </a:solidFill>
          <a:latin typeface="Comic Sans MS" pitchFamily="66" charset="0"/>
        </a:defRPr>
      </a:lvl3pPr>
      <a:lvl4pPr algn="l" rtl="0" fontAlgn="base">
        <a:spcBef>
          <a:spcPct val="0"/>
        </a:spcBef>
        <a:spcAft>
          <a:spcPct val="0"/>
        </a:spcAft>
        <a:defRPr sz="4200">
          <a:solidFill>
            <a:schemeClr val="tx1"/>
          </a:solidFill>
          <a:latin typeface="Comic Sans MS" pitchFamily="66" charset="0"/>
        </a:defRPr>
      </a:lvl4pPr>
      <a:lvl5pPr algn="l" rtl="0" fontAlgn="base">
        <a:spcBef>
          <a:spcPct val="0"/>
        </a:spcBef>
        <a:spcAft>
          <a:spcPct val="0"/>
        </a:spcAft>
        <a:defRPr sz="4200">
          <a:solidFill>
            <a:schemeClr val="tx1"/>
          </a:solidFill>
          <a:latin typeface="Comic Sans MS" pitchFamily="66" charset="0"/>
        </a:defRPr>
      </a:lvl5pPr>
      <a:lvl6pPr marL="457200" algn="l" rtl="0" fontAlgn="base">
        <a:spcBef>
          <a:spcPct val="0"/>
        </a:spcBef>
        <a:spcAft>
          <a:spcPct val="0"/>
        </a:spcAft>
        <a:defRPr sz="4200">
          <a:solidFill>
            <a:schemeClr val="tx1"/>
          </a:solidFill>
          <a:latin typeface="Comic Sans MS" pitchFamily="66" charset="0"/>
        </a:defRPr>
      </a:lvl6pPr>
      <a:lvl7pPr marL="914400" algn="l" rtl="0" fontAlgn="base">
        <a:spcBef>
          <a:spcPct val="0"/>
        </a:spcBef>
        <a:spcAft>
          <a:spcPct val="0"/>
        </a:spcAft>
        <a:defRPr sz="4200">
          <a:solidFill>
            <a:schemeClr val="tx1"/>
          </a:solidFill>
          <a:latin typeface="Comic Sans MS" pitchFamily="66" charset="0"/>
        </a:defRPr>
      </a:lvl7pPr>
      <a:lvl8pPr marL="1371600" algn="l" rtl="0" fontAlgn="base">
        <a:spcBef>
          <a:spcPct val="0"/>
        </a:spcBef>
        <a:spcAft>
          <a:spcPct val="0"/>
        </a:spcAft>
        <a:defRPr sz="4200">
          <a:solidFill>
            <a:schemeClr val="tx1"/>
          </a:solidFill>
          <a:latin typeface="Comic Sans MS" pitchFamily="66" charset="0"/>
        </a:defRPr>
      </a:lvl8pPr>
      <a:lvl9pPr marL="1828800" algn="l" rtl="0" fontAlgn="base">
        <a:spcBef>
          <a:spcPct val="0"/>
        </a:spcBef>
        <a:spcAft>
          <a:spcPct val="0"/>
        </a:spcAft>
        <a:defRPr sz="4200">
          <a:solidFill>
            <a:schemeClr val="tx1"/>
          </a:solidFill>
          <a:latin typeface="Comic Sans MS" pitchFamily="66" charset="0"/>
        </a:defRPr>
      </a:lvl9pPr>
    </p:titleStyle>
    <p:bodyStyle>
      <a:lvl1pPr marL="342900" indent="-342900" algn="l" rtl="0" fontAlgn="base">
        <a:spcBef>
          <a:spcPct val="20000"/>
        </a:spcBef>
        <a:spcAft>
          <a:spcPct val="0"/>
        </a:spcAft>
        <a:buClr>
          <a:srgbClr val="FF6600"/>
        </a:buClr>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rgbClr val="FF6600"/>
        </a:buClr>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rgbClr val="FF6600"/>
        </a:buClr>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rgbClr val="FF6600"/>
        </a:buClr>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rgbClr val="FF6600"/>
        </a:buClr>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rgbClr val="FF6600"/>
        </a:buClr>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rgbClr val="FF6600"/>
        </a:buClr>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rgbClr val="FF6600"/>
        </a:buClr>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rgbClr val="FF66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gmanager.info/decision-tool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nam04.safelinks.protection.outlook.com/?url=https%3A%2F%2Fokstatecasnr.az1.qualtrics.com%2Fjfe%2Fform%2FSV_0rHsbuoEbwsZEge&amp;data=05%7C01%7Croger.sahs%40okstate.edu%7Cb660f3f0ad274fbf535f08da246e25a6%7C2a69c91de8494e34a230cdf8b27e1964%7C0%7C0%7C637862352778349435%7CUnknown%7CTWFpbGZsb3d8eyJWIjoiMC4wLjAwMDAiLCJQIjoiV2luMzIiLCJBTiI6Ik1haWwiLCJXVCI6Mn0%3D%7C3000%7C%7C%7C&amp;sdata=%2B7PwuHyc707CU5%2BOmNzZdPF8uKFAv2DUEsB4UIlFjVI%3D&amp;reserved=0" TargetMode="External"/><Relationship Id="rId4" Type="http://schemas.openxmlformats.org/officeDocument/2006/relationships/hyperlink" Target="mailto:Roger.sahs@okstat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xtension.okstate.edu/fact-sheets/oklahoma-farm-and-ranch-custom-rates-2021-2022.htm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96" y="-152400"/>
            <a:ext cx="9144000" cy="6781799"/>
          </a:xfrm>
          <a:prstGeom prst="rect">
            <a:avLst/>
          </a:prstGeom>
          <a:ln>
            <a:noFill/>
          </a:ln>
          <a:effectLst>
            <a:outerShdw blurRad="292100" dist="139700" dir="2700000" algn="tl" rotWithShape="0">
              <a:srgbClr val="333333">
                <a:alpha val="65000"/>
              </a:srgbClr>
            </a:outerShdw>
          </a:effectLst>
        </p:spPr>
      </p:pic>
      <p:sp>
        <p:nvSpPr>
          <p:cNvPr id="3" name="Rectangle 2"/>
          <p:cNvSpPr txBox="1">
            <a:spLocks noChangeArrowheads="1"/>
          </p:cNvSpPr>
          <p:nvPr/>
        </p:nvSpPr>
        <p:spPr bwMode="auto">
          <a:xfrm>
            <a:off x="304800" y="228600"/>
            <a:ext cx="87630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200">
                <a:solidFill>
                  <a:schemeClr val="tx1"/>
                </a:solidFill>
                <a:latin typeface="+mj-lt"/>
                <a:ea typeface="+mj-ea"/>
                <a:cs typeface="+mj-cs"/>
              </a:defRPr>
            </a:lvl1pPr>
            <a:lvl2pPr algn="l" rtl="0" fontAlgn="base">
              <a:spcBef>
                <a:spcPct val="0"/>
              </a:spcBef>
              <a:spcAft>
                <a:spcPct val="0"/>
              </a:spcAft>
              <a:defRPr sz="4200">
                <a:solidFill>
                  <a:schemeClr val="tx1"/>
                </a:solidFill>
                <a:latin typeface="Comic Sans MS" pitchFamily="66" charset="0"/>
              </a:defRPr>
            </a:lvl2pPr>
            <a:lvl3pPr algn="l" rtl="0" fontAlgn="base">
              <a:spcBef>
                <a:spcPct val="0"/>
              </a:spcBef>
              <a:spcAft>
                <a:spcPct val="0"/>
              </a:spcAft>
              <a:defRPr sz="4200">
                <a:solidFill>
                  <a:schemeClr val="tx1"/>
                </a:solidFill>
                <a:latin typeface="Comic Sans MS" pitchFamily="66" charset="0"/>
              </a:defRPr>
            </a:lvl3pPr>
            <a:lvl4pPr algn="l" rtl="0" fontAlgn="base">
              <a:spcBef>
                <a:spcPct val="0"/>
              </a:spcBef>
              <a:spcAft>
                <a:spcPct val="0"/>
              </a:spcAft>
              <a:defRPr sz="4200">
                <a:solidFill>
                  <a:schemeClr val="tx1"/>
                </a:solidFill>
                <a:latin typeface="Comic Sans MS" pitchFamily="66" charset="0"/>
              </a:defRPr>
            </a:lvl4pPr>
            <a:lvl5pPr algn="l" rtl="0" fontAlgn="base">
              <a:spcBef>
                <a:spcPct val="0"/>
              </a:spcBef>
              <a:spcAft>
                <a:spcPct val="0"/>
              </a:spcAft>
              <a:defRPr sz="4200">
                <a:solidFill>
                  <a:schemeClr val="tx1"/>
                </a:solidFill>
                <a:latin typeface="Comic Sans MS" pitchFamily="66" charset="0"/>
              </a:defRPr>
            </a:lvl5pPr>
            <a:lvl6pPr marL="457200" algn="l" rtl="0" fontAlgn="base">
              <a:spcBef>
                <a:spcPct val="0"/>
              </a:spcBef>
              <a:spcAft>
                <a:spcPct val="0"/>
              </a:spcAft>
              <a:defRPr sz="4200">
                <a:solidFill>
                  <a:schemeClr val="tx1"/>
                </a:solidFill>
                <a:latin typeface="Comic Sans MS" pitchFamily="66" charset="0"/>
              </a:defRPr>
            </a:lvl6pPr>
            <a:lvl7pPr marL="914400" algn="l" rtl="0" fontAlgn="base">
              <a:spcBef>
                <a:spcPct val="0"/>
              </a:spcBef>
              <a:spcAft>
                <a:spcPct val="0"/>
              </a:spcAft>
              <a:defRPr sz="4200">
                <a:solidFill>
                  <a:schemeClr val="tx1"/>
                </a:solidFill>
                <a:latin typeface="Comic Sans MS" pitchFamily="66" charset="0"/>
              </a:defRPr>
            </a:lvl7pPr>
            <a:lvl8pPr marL="1371600" algn="l" rtl="0" fontAlgn="base">
              <a:spcBef>
                <a:spcPct val="0"/>
              </a:spcBef>
              <a:spcAft>
                <a:spcPct val="0"/>
              </a:spcAft>
              <a:defRPr sz="4200">
                <a:solidFill>
                  <a:schemeClr val="tx1"/>
                </a:solidFill>
                <a:latin typeface="Comic Sans MS" pitchFamily="66" charset="0"/>
              </a:defRPr>
            </a:lvl8pPr>
            <a:lvl9pPr marL="1828800" algn="l" rtl="0" fontAlgn="base">
              <a:spcBef>
                <a:spcPct val="0"/>
              </a:spcBef>
              <a:spcAft>
                <a:spcPct val="0"/>
              </a:spcAft>
              <a:defRPr sz="4200">
                <a:solidFill>
                  <a:schemeClr val="tx1"/>
                </a:solidFill>
                <a:latin typeface="Comic Sans MS" pitchFamily="66" charset="0"/>
              </a:defRPr>
            </a:lvl9pPr>
          </a:lstStyle>
          <a:p>
            <a:pPr algn="ctr">
              <a:buNone/>
            </a:pPr>
            <a:r>
              <a:rPr lang="en-US" sz="4000" b="1" dirty="0" smtClean="0"/>
              <a:t>Results of the 2021 Custom Rate Survey and Some Machinery Management Considerations</a:t>
            </a:r>
            <a:endParaRPr lang="en-US" sz="3600" b="1" dirty="0"/>
          </a:p>
        </p:txBody>
      </p:sp>
      <p:sp>
        <p:nvSpPr>
          <p:cNvPr id="4" name="Rectangle 3"/>
          <p:cNvSpPr txBox="1">
            <a:spLocks noChangeArrowheads="1"/>
          </p:cNvSpPr>
          <p:nvPr/>
        </p:nvSpPr>
        <p:spPr bwMode="auto">
          <a:xfrm>
            <a:off x="698205" y="4572000"/>
            <a:ext cx="7848600" cy="228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F6600"/>
              </a:buClr>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rgbClr val="FF6600"/>
              </a:buClr>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rgbClr val="FF6600"/>
              </a:buClr>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rgbClr val="FF6600"/>
              </a:buClr>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rgbClr val="FF6600"/>
              </a:buClr>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rgbClr val="FF6600"/>
              </a:buClr>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rgbClr val="FF6600"/>
              </a:buClr>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rgbClr val="FF6600"/>
              </a:buClr>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rgbClr val="FF6600"/>
              </a:buClr>
              <a:buFont typeface="Wingdings" pitchFamily="2" charset="2"/>
              <a:buChar char="§"/>
              <a:defRPr sz="2000">
                <a:solidFill>
                  <a:schemeClr val="tx1"/>
                </a:solidFill>
                <a:latin typeface="+mn-lt"/>
              </a:defRPr>
            </a:lvl9pPr>
          </a:lstStyle>
          <a:p>
            <a:pPr marL="0" indent="0" algn="ctr">
              <a:buFont typeface="Wingdings" pitchFamily="2" charset="2"/>
              <a:buNone/>
            </a:pPr>
            <a:r>
              <a:rPr lang="en-US" sz="2400" b="1" dirty="0" smtClean="0"/>
              <a:t>Roger Sahs, Associate Extension Specialist</a:t>
            </a:r>
          </a:p>
          <a:p>
            <a:pPr marL="0" indent="0" algn="ctr">
              <a:buFont typeface="Wingdings" pitchFamily="2" charset="2"/>
              <a:buNone/>
            </a:pPr>
            <a:r>
              <a:rPr lang="en-US" sz="2400" b="1" dirty="0" smtClean="0"/>
              <a:t>OSU Agricultural Economics Department</a:t>
            </a:r>
          </a:p>
          <a:p>
            <a:pPr marL="0" indent="0" algn="ctr">
              <a:buFont typeface="Wingdings" pitchFamily="2" charset="2"/>
              <a:buNone/>
            </a:pPr>
            <a:endParaRPr lang="en-US" sz="24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8513" y="5662951"/>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990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6336268"/>
            <a:ext cx="6629400" cy="369332"/>
          </a:xfrm>
          <a:prstGeom prst="rect">
            <a:avLst/>
          </a:prstGeom>
          <a:noFill/>
        </p:spPr>
        <p:txBody>
          <a:bodyPr wrap="square" rtlCol="0">
            <a:spAutoFit/>
          </a:bodyPr>
          <a:lstStyle/>
          <a:p>
            <a:pPr fontAlgn="auto">
              <a:spcBef>
                <a:spcPts val="0"/>
              </a:spcBef>
              <a:spcAft>
                <a:spcPts val="0"/>
              </a:spcAft>
              <a:buClrTx/>
              <a:buFontTx/>
              <a:buNone/>
            </a:pPr>
            <a:r>
              <a:rPr lang="en-US" sz="1600" dirty="0" smtClean="0">
                <a:solidFill>
                  <a:prstClr val="black"/>
                </a:solidFill>
                <a:latin typeface="Calibri"/>
              </a:rPr>
              <a:t>Source:  OSU Current Report 205, Oklahoma Farm and Ranch Custom Rates.</a:t>
            </a:r>
            <a:r>
              <a:rPr lang="en-US" dirty="0" smtClean="0">
                <a:solidFill>
                  <a:prstClr val="black"/>
                </a:solidFill>
                <a:latin typeface="Calibri"/>
              </a:rPr>
              <a:t> </a:t>
            </a:r>
            <a:endParaRPr lang="en-US" dirty="0">
              <a:solidFill>
                <a:prstClr val="black"/>
              </a:solidFill>
              <a:latin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243050780"/>
              </p:ext>
            </p:extLst>
          </p:nvPr>
        </p:nvGraphicFramePr>
        <p:xfrm>
          <a:off x="457200" y="1860883"/>
          <a:ext cx="3200400" cy="3429004"/>
        </p:xfrm>
        <a:graphic>
          <a:graphicData uri="http://schemas.openxmlformats.org/drawingml/2006/table">
            <a:tbl>
              <a:tblPr/>
              <a:tblGrid>
                <a:gridCol w="457200">
                  <a:extLst>
                    <a:ext uri="{9D8B030D-6E8A-4147-A177-3AD203B41FA5}">
                      <a16:colId xmlns:a16="http://schemas.microsoft.com/office/drawing/2014/main" val="927271699"/>
                    </a:ext>
                  </a:extLst>
                </a:gridCol>
                <a:gridCol w="914400">
                  <a:extLst>
                    <a:ext uri="{9D8B030D-6E8A-4147-A177-3AD203B41FA5}">
                      <a16:colId xmlns:a16="http://schemas.microsoft.com/office/drawing/2014/main" val="4226575982"/>
                    </a:ext>
                  </a:extLst>
                </a:gridCol>
                <a:gridCol w="457200">
                  <a:extLst>
                    <a:ext uri="{9D8B030D-6E8A-4147-A177-3AD203B41FA5}">
                      <a16:colId xmlns:a16="http://schemas.microsoft.com/office/drawing/2014/main" val="951109204"/>
                    </a:ext>
                  </a:extLst>
                </a:gridCol>
                <a:gridCol w="457200">
                  <a:extLst>
                    <a:ext uri="{9D8B030D-6E8A-4147-A177-3AD203B41FA5}">
                      <a16:colId xmlns:a16="http://schemas.microsoft.com/office/drawing/2014/main" val="3711257387"/>
                    </a:ext>
                  </a:extLst>
                </a:gridCol>
                <a:gridCol w="914400">
                  <a:extLst>
                    <a:ext uri="{9D8B030D-6E8A-4147-A177-3AD203B41FA5}">
                      <a16:colId xmlns:a16="http://schemas.microsoft.com/office/drawing/2014/main" val="1280124096"/>
                    </a:ext>
                  </a:extLst>
                </a:gridCol>
              </a:tblGrid>
              <a:tr h="319472">
                <a:tc gridSpan="5">
                  <a:txBody>
                    <a:bodyPr/>
                    <a:lstStyle/>
                    <a:p>
                      <a:pPr algn="ctr" fontAlgn="b"/>
                      <a:r>
                        <a:rPr lang="en-US" sz="1800" b="0" i="0" u="none" strike="noStrike" dirty="0">
                          <a:solidFill>
                            <a:srgbClr val="000000"/>
                          </a:solidFill>
                          <a:effectLst/>
                          <a:latin typeface="Arial" panose="020B0604020202020204" pitchFamily="34" charset="0"/>
                        </a:rPr>
                        <a:t>Custom Wheat Harvest</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9254548"/>
                  </a:ext>
                </a:extLst>
              </a:tr>
              <a:tr h="319472">
                <a:tc gridSpan="5">
                  <a:txBody>
                    <a:bodyPr/>
                    <a:lstStyle/>
                    <a:p>
                      <a:pPr algn="ctr" fontAlgn="b"/>
                      <a:r>
                        <a:rPr lang="en-US" sz="1800" b="0" i="0" u="none" strike="noStrike" dirty="0">
                          <a:solidFill>
                            <a:srgbClr val="000000"/>
                          </a:solidFill>
                          <a:effectLst/>
                          <a:latin typeface="Arial" panose="020B0604020202020204" pitchFamily="34" charset="0"/>
                        </a:rPr>
                        <a:t>Historical Rates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3844083"/>
                  </a:ext>
                </a:extLst>
              </a:tr>
              <a:tr h="443388">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Arial" panose="020B0604020202020204" pitchFamily="34" charset="0"/>
                        </a:rPr>
                        <a:t>Base 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1400" b="0" i="0" u="none" strike="noStrike">
                          <a:solidFill>
                            <a:srgbClr val="000000"/>
                          </a:solidFill>
                          <a:effectLst/>
                          <a:latin typeface="Arial" panose="020B0604020202020204" pitchFamily="34" charset="0"/>
                        </a:rPr>
                        <a:t>Extra charge for high yield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585122"/>
                  </a:ext>
                </a:extLst>
              </a:tr>
              <a:tr h="195556">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rPr>
                        <a:t>Above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51146432"/>
                  </a:ext>
                </a:extLst>
              </a:tr>
              <a:tr h="195556">
                <a:tc>
                  <a:txBody>
                    <a:bodyPr/>
                    <a:lstStyle/>
                    <a:p>
                      <a:pPr algn="ctr" fontAlgn="b"/>
                      <a:r>
                        <a:rPr lang="en-US" sz="1200" b="0" i="0" u="none" strike="noStrike">
                          <a:solidFill>
                            <a:srgbClr val="000000"/>
                          </a:solidFill>
                          <a:effectLst/>
                          <a:latin typeface="Arial" panose="020B0604020202020204"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$/ac.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200" b="0" i="0" u="none" strike="noStrike">
                          <a:solidFill>
                            <a:srgbClr val="000000"/>
                          </a:solidFill>
                          <a:effectLst/>
                          <a:latin typeface="Arial" panose="020B0604020202020204" pitchFamily="34" charset="0"/>
                        </a:rPr>
                        <a:t>$/bu.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Bushels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261219"/>
                  </a:ext>
                </a:extLst>
              </a:tr>
              <a:tr h="195556">
                <a:tc>
                  <a:txBody>
                    <a:bodyPr/>
                    <a:lstStyle/>
                    <a:p>
                      <a:pPr algn="ctr" fontAlgn="b"/>
                      <a:r>
                        <a:rPr lang="en-US" sz="1200" b="0" i="0" u="none" strike="noStrike">
                          <a:solidFill>
                            <a:srgbClr val="000000"/>
                          </a:solidFill>
                          <a:effectLst/>
                          <a:latin typeface="Arial" panose="020B0604020202020204" pitchFamily="34" charset="0"/>
                        </a:rPr>
                        <a:t>2003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panose="020B0604020202020204" pitchFamily="34" charset="0"/>
                        </a:rPr>
                        <a:t>13.26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200" b="0" i="0" u="none" strike="noStrike">
                          <a:solidFill>
                            <a:srgbClr val="000000"/>
                          </a:solidFill>
                          <a:effectLst/>
                          <a:latin typeface="Arial" panose="020B0604020202020204" pitchFamily="34" charset="0"/>
                        </a:rPr>
                        <a:t>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33397185"/>
                  </a:ext>
                </a:extLst>
              </a:tr>
              <a:tr h="195556">
                <a:tc>
                  <a:txBody>
                    <a:bodyPr/>
                    <a:lstStyle/>
                    <a:p>
                      <a:pPr algn="ctr" fontAlgn="b"/>
                      <a:r>
                        <a:rPr lang="en-US" sz="1200" b="0" i="0" u="none" strike="noStrike">
                          <a:solidFill>
                            <a:srgbClr val="000000"/>
                          </a:solidFill>
                          <a:effectLst/>
                          <a:latin typeface="Arial" panose="020B0604020202020204" pitchFamily="34" charset="0"/>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rPr>
                        <a:t>14.14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200" b="0" i="0" u="none" strike="noStrike">
                          <a:solidFill>
                            <a:srgbClr val="000000"/>
                          </a:solidFill>
                          <a:effectLst/>
                          <a:latin typeface="Arial" panose="020B0604020202020204" pitchFamily="34" charset="0"/>
                        </a:rPr>
                        <a:t>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2314692"/>
                  </a:ext>
                </a:extLst>
              </a:tr>
              <a:tr h="195556">
                <a:tc>
                  <a:txBody>
                    <a:bodyPr/>
                    <a:lstStyle/>
                    <a:p>
                      <a:pPr algn="ctr" fontAlgn="b"/>
                      <a:r>
                        <a:rPr lang="en-US" sz="1200" b="0" i="0" u="none" strike="noStrike">
                          <a:solidFill>
                            <a:srgbClr val="000000"/>
                          </a:solidFill>
                          <a:effectLst/>
                          <a:latin typeface="Arial" panose="020B0604020202020204" pitchFamily="34" charset="0"/>
                        </a:rPr>
                        <a:t>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rPr>
                        <a:t>15.93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200" b="0" i="0" u="none" strike="noStrike">
                          <a:solidFill>
                            <a:srgbClr val="000000"/>
                          </a:solidFill>
                          <a:effectLst/>
                          <a:latin typeface="Arial" panose="020B0604020202020204" pitchFamily="34" charset="0"/>
                        </a:rPr>
                        <a:t>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2199656"/>
                  </a:ext>
                </a:extLst>
              </a:tr>
              <a:tr h="195556">
                <a:tc>
                  <a:txBody>
                    <a:bodyPr/>
                    <a:lstStyle/>
                    <a:p>
                      <a:pPr algn="ctr" fontAlgn="b"/>
                      <a:r>
                        <a:rPr lang="en-US" sz="1200" b="0" i="0" u="none" strike="noStrike">
                          <a:solidFill>
                            <a:srgbClr val="000000"/>
                          </a:solidFill>
                          <a:effectLst/>
                          <a:latin typeface="Arial" panose="020B0604020202020204" pitchFamily="34" charset="0"/>
                        </a:rPr>
                        <a:t>2009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rPr>
                        <a:t>18.47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200" b="0" i="0" u="none" strike="noStrike">
                          <a:solidFill>
                            <a:srgbClr val="000000"/>
                          </a:solidFill>
                          <a:effectLst/>
                          <a:latin typeface="Arial" panose="020B0604020202020204" pitchFamily="34" charset="0"/>
                        </a:rPr>
                        <a:t>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05799717"/>
                  </a:ext>
                </a:extLst>
              </a:tr>
              <a:tr h="195556">
                <a:tc>
                  <a:txBody>
                    <a:bodyPr/>
                    <a:lstStyle/>
                    <a:p>
                      <a:pPr algn="ctr" fontAlgn="b"/>
                      <a:r>
                        <a:rPr lang="en-US" sz="1200" b="0" i="0" u="none" strike="noStrike">
                          <a:solidFill>
                            <a:srgbClr val="000000"/>
                          </a:solidFill>
                          <a:effectLst/>
                          <a:latin typeface="Arial" panose="020B0604020202020204" pitchFamily="34" charset="0"/>
                        </a:rPr>
                        <a:t>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rPr>
                        <a:t>21.61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200" b="0" i="0" u="none" strike="noStrike">
                          <a:solidFill>
                            <a:srgbClr val="000000"/>
                          </a:solidFill>
                          <a:effectLst/>
                          <a:latin typeface="Arial" panose="020B0604020202020204" pitchFamily="34" charset="0"/>
                        </a:rPr>
                        <a:t>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29119571"/>
                  </a:ext>
                </a:extLst>
              </a:tr>
              <a:tr h="195556">
                <a:tc>
                  <a:txBody>
                    <a:bodyPr/>
                    <a:lstStyle/>
                    <a:p>
                      <a:pPr algn="ctr" fontAlgn="b"/>
                      <a:r>
                        <a:rPr lang="en-US" sz="1200" b="0" i="0" u="none" strike="noStrike">
                          <a:solidFill>
                            <a:srgbClr val="000000"/>
                          </a:solidFill>
                          <a:effectLst/>
                          <a:latin typeface="Arial" panose="020B0604020202020204" pitchFamily="34" charset="0"/>
                        </a:rPr>
                        <a:t>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rPr>
                        <a:t>22.97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200" b="0" i="0" u="none" strike="noStrike">
                          <a:solidFill>
                            <a:srgbClr val="000000"/>
                          </a:solidFill>
                          <a:effectLst/>
                          <a:latin typeface="Arial" panose="020B0604020202020204" pitchFamily="34" charset="0"/>
                        </a:rPr>
                        <a:t>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80551934"/>
                  </a:ext>
                </a:extLst>
              </a:tr>
              <a:tr h="195556">
                <a:tc>
                  <a:txBody>
                    <a:bodyPr/>
                    <a:lstStyle/>
                    <a:p>
                      <a:pPr algn="ctr" fontAlgn="b"/>
                      <a:r>
                        <a:rPr lang="en-US" sz="1200" b="0" i="0" u="none" strike="noStrike">
                          <a:solidFill>
                            <a:srgbClr val="000000"/>
                          </a:solidFill>
                          <a:effectLst/>
                          <a:latin typeface="Arial" panose="020B060402020202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rPr>
                        <a:t>23.24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200" b="0" i="0" u="none" strike="noStrike">
                          <a:solidFill>
                            <a:srgbClr val="000000"/>
                          </a:solidFill>
                          <a:effectLst/>
                          <a:latin typeface="Arial" panose="020B0604020202020204" pitchFamily="34" charset="0"/>
                        </a:rPr>
                        <a:t>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78513428"/>
                  </a:ext>
                </a:extLst>
              </a:tr>
              <a:tr h="195556">
                <a:tc>
                  <a:txBody>
                    <a:bodyPr/>
                    <a:lstStyle/>
                    <a:p>
                      <a:pPr algn="ctr" fontAlgn="b"/>
                      <a:r>
                        <a:rPr lang="en-US" sz="1200" b="0" i="0" u="none" strike="noStrike">
                          <a:solidFill>
                            <a:srgbClr val="000000"/>
                          </a:solidFill>
                          <a:effectLst/>
                          <a:latin typeface="Arial" panose="020B060402020202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rPr>
                        <a:t>22.74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200" b="0" i="0" u="none" strike="noStrike">
                          <a:solidFill>
                            <a:srgbClr val="000000"/>
                          </a:solidFill>
                          <a:effectLst/>
                          <a:latin typeface="Arial" panose="020B0604020202020204" pitchFamily="34" charset="0"/>
                        </a:rPr>
                        <a:t>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37103887"/>
                  </a:ext>
                </a:extLst>
              </a:tr>
              <a:tr h="195556">
                <a:tc>
                  <a:txBody>
                    <a:bodyPr/>
                    <a:lstStyle/>
                    <a:p>
                      <a:pPr algn="ctr" fontAlgn="b"/>
                      <a:r>
                        <a:rPr lang="en-US" sz="1200" b="0" i="0" u="none" strike="noStrike">
                          <a:solidFill>
                            <a:srgbClr val="000000"/>
                          </a:solidFill>
                          <a:effectLst/>
                          <a:latin typeface="Arial" panose="020B060402020202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Arial" panose="020B0604020202020204" pitchFamily="34" charset="0"/>
                        </a:rPr>
                        <a:t>23.57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200" b="0" i="0" u="none" strike="noStrike">
                          <a:solidFill>
                            <a:srgbClr val="000000"/>
                          </a:solidFill>
                          <a:effectLst/>
                          <a:latin typeface="Arial" panose="020B0604020202020204" pitchFamily="34" charset="0"/>
                        </a:rPr>
                        <a:t>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Arial" panose="020B06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9926754"/>
                  </a:ext>
                </a:extLst>
              </a:tr>
              <a:tr h="195556">
                <a:tc>
                  <a:txBody>
                    <a:bodyPr/>
                    <a:lstStyle/>
                    <a:p>
                      <a:pPr algn="ctr" fontAlgn="b"/>
                      <a:r>
                        <a:rPr lang="en-US" sz="1200" b="0" i="0" u="none" strike="noStrike">
                          <a:solidFill>
                            <a:srgbClr val="000000"/>
                          </a:solidFill>
                          <a:effectLst/>
                          <a:latin typeface="Arial" panose="020B060402020202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23.61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200" b="0" i="0" u="none" strike="noStrike">
                          <a:solidFill>
                            <a:srgbClr val="000000"/>
                          </a:solidFill>
                          <a:effectLst/>
                          <a:latin typeface="Arial" panose="020B0604020202020204" pitchFamily="34" charset="0"/>
                        </a:rPr>
                        <a:t>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0" i="0" u="none" strike="noStrike" dirty="0">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621282"/>
                  </a:ext>
                </a:extLst>
              </a:tr>
            </a:tbl>
          </a:graphicData>
        </a:graphic>
      </p:graphicFrame>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8513" y="5815351"/>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4038600" y="1408671"/>
            <a:ext cx="4584589" cy="3883489"/>
          </a:xfrm>
          <a:prstGeom prst="rect">
            <a:avLst/>
          </a:prstGeom>
        </p:spPr>
      </p:pic>
    </p:spTree>
    <p:extLst>
      <p:ext uri="{BB962C8B-B14F-4D97-AF65-F5344CB8AC3E}">
        <p14:creationId xmlns:p14="http://schemas.microsoft.com/office/powerpoint/2010/main" val="3260879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latin typeface="+mn-lt"/>
              </a:rPr>
              <a:t>Custom work considerations </a:t>
            </a:r>
            <a:br>
              <a:rPr lang="en-US" sz="3600" dirty="0" smtClean="0">
                <a:latin typeface="+mn-lt"/>
              </a:rPr>
            </a:br>
            <a:r>
              <a:rPr lang="en-US" sz="3600" dirty="0" smtClean="0">
                <a:latin typeface="+mn-lt"/>
              </a:rPr>
              <a:t>Pros and cons</a:t>
            </a:r>
            <a:endParaRPr lang="en-US" sz="3600" dirty="0">
              <a:latin typeface="+mn-lt"/>
            </a:endParaRPr>
          </a:p>
        </p:txBody>
      </p:sp>
      <p:sp>
        <p:nvSpPr>
          <p:cNvPr id="3" name="Content Placeholder 2"/>
          <p:cNvSpPr>
            <a:spLocks noGrp="1"/>
          </p:cNvSpPr>
          <p:nvPr>
            <p:ph idx="1"/>
          </p:nvPr>
        </p:nvSpPr>
        <p:spPr/>
        <p:txBody>
          <a:bodyPr/>
          <a:lstStyle/>
          <a:p>
            <a:r>
              <a:rPr lang="en-US" sz="2400" dirty="0" smtClean="0"/>
              <a:t>Advantages of using </a:t>
            </a:r>
            <a:r>
              <a:rPr lang="en-US" sz="2400" dirty="0"/>
              <a:t>c</a:t>
            </a:r>
            <a:r>
              <a:rPr lang="en-US" sz="2400" dirty="0" smtClean="0"/>
              <a:t>ustom operations.</a:t>
            </a:r>
          </a:p>
          <a:p>
            <a:pPr lvl="1"/>
            <a:r>
              <a:rPr lang="en-US" sz="2400" dirty="0" smtClean="0"/>
              <a:t>Ownership costs are avoided.</a:t>
            </a:r>
          </a:p>
          <a:p>
            <a:pPr lvl="1"/>
            <a:r>
              <a:rPr lang="en-US" sz="2400" dirty="0" smtClean="0"/>
              <a:t>Frees up your time for other uses.</a:t>
            </a:r>
          </a:p>
          <a:p>
            <a:pPr lvl="1"/>
            <a:r>
              <a:rPr lang="en-US" sz="2400" dirty="0" smtClean="0"/>
              <a:t>Operations may benefit from a skilled operator.</a:t>
            </a:r>
          </a:p>
          <a:p>
            <a:r>
              <a:rPr lang="en-US" sz="2400" dirty="0" smtClean="0"/>
              <a:t>Disadvantages of using custom operations</a:t>
            </a:r>
          </a:p>
          <a:p>
            <a:pPr lvl="1"/>
            <a:r>
              <a:rPr lang="en-US" sz="2400" dirty="0" smtClean="0"/>
              <a:t>Timeliness – not getting hay put up on time costs $.</a:t>
            </a:r>
          </a:p>
          <a:p>
            <a:pPr lvl="1"/>
            <a:r>
              <a:rPr lang="en-US" sz="2400" dirty="0" smtClean="0"/>
              <a:t>Reliability of the operator may not be known.</a:t>
            </a:r>
          </a:p>
          <a:p>
            <a:pPr lvl="1"/>
            <a:r>
              <a:rPr lang="en-US" sz="2400" dirty="0" smtClean="0"/>
              <a:t>Rates may be excessive at the optimal time</a:t>
            </a:r>
            <a:r>
              <a:rPr lang="en-US" dirty="0" smtClean="0"/>
              <a:t>. </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8513" y="5815351"/>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903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453614"/>
            <a:ext cx="8407196" cy="1325563"/>
          </a:xfrm>
        </p:spPr>
        <p:txBody>
          <a:bodyPr>
            <a:noAutofit/>
          </a:bodyPr>
          <a:lstStyle/>
          <a:p>
            <a:r>
              <a:rPr lang="en-US" sz="3200" dirty="0" smtClean="0">
                <a:latin typeface="+mn-lt"/>
              </a:rPr>
              <a:t>Other considerations - What should I pay for custom work?</a:t>
            </a:r>
            <a:endParaRPr lang="en-US" sz="3200" dirty="0">
              <a:latin typeface="+mn-lt"/>
            </a:endParaRPr>
          </a:p>
        </p:txBody>
      </p:sp>
      <p:sp>
        <p:nvSpPr>
          <p:cNvPr id="3" name="Content Placeholder 2"/>
          <p:cNvSpPr>
            <a:spLocks noGrp="1"/>
          </p:cNvSpPr>
          <p:nvPr>
            <p:ph idx="1"/>
          </p:nvPr>
        </p:nvSpPr>
        <p:spPr>
          <a:xfrm>
            <a:off x="457200" y="1828800"/>
            <a:ext cx="7886700" cy="3581400"/>
          </a:xfrm>
        </p:spPr>
        <p:txBody>
          <a:bodyPr/>
          <a:lstStyle/>
          <a:p>
            <a:r>
              <a:rPr lang="en-US" sz="2400" dirty="0" smtClean="0"/>
              <a:t>Be careful when quoting custom rates from various sources.</a:t>
            </a:r>
          </a:p>
          <a:p>
            <a:r>
              <a:rPr lang="en-US" sz="2400" dirty="0" smtClean="0"/>
              <a:t>Can be a wide variation in rates due to:</a:t>
            </a:r>
          </a:p>
          <a:p>
            <a:pPr lvl="1"/>
            <a:r>
              <a:rPr lang="en-US" sz="2400" dirty="0"/>
              <a:t>C</a:t>
            </a:r>
            <a:r>
              <a:rPr lang="en-US" sz="2400" dirty="0" smtClean="0"/>
              <a:t>ompetition</a:t>
            </a:r>
          </a:p>
          <a:p>
            <a:pPr lvl="1"/>
            <a:r>
              <a:rPr lang="en-US" sz="2400" dirty="0" smtClean="0"/>
              <a:t>Custom work between friends, neighbors or family usually at reduced rates.</a:t>
            </a:r>
          </a:p>
          <a:p>
            <a:pPr lvl="1"/>
            <a:r>
              <a:rPr lang="en-US" sz="2400" dirty="0" smtClean="0"/>
              <a:t>Soil conditions, field sizes/shapes, and distance from custom operator’s home base.</a:t>
            </a:r>
          </a:p>
          <a:p>
            <a:pPr lvl="1"/>
            <a:r>
              <a:rPr lang="en-US" sz="2400" dirty="0" smtClean="0"/>
              <a:t>Easy to underestimate the full operation and ownership costs.</a:t>
            </a:r>
            <a:endParaRPr lang="en-U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8513" y="5815351"/>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447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51556" cy="1325563"/>
          </a:xfrm>
        </p:spPr>
        <p:txBody>
          <a:bodyPr>
            <a:noAutofit/>
          </a:bodyPr>
          <a:lstStyle/>
          <a:p>
            <a:r>
              <a:rPr lang="en-US" sz="3200" dirty="0" smtClean="0">
                <a:latin typeface="+mn-lt"/>
              </a:rPr>
              <a:t>Most Important Principles to Know - What </a:t>
            </a:r>
            <a:r>
              <a:rPr lang="en-US" sz="3200" dirty="0">
                <a:latin typeface="+mn-lt"/>
              </a:rPr>
              <a:t>s</a:t>
            </a:r>
            <a:r>
              <a:rPr lang="en-US" sz="3200" dirty="0" smtClean="0">
                <a:latin typeface="+mn-lt"/>
              </a:rPr>
              <a:t>hould I charge for custom work?</a:t>
            </a:r>
            <a:endParaRPr lang="en-US" sz="3200" dirty="0">
              <a:latin typeface="+mn-lt"/>
            </a:endParaRPr>
          </a:p>
        </p:txBody>
      </p:sp>
      <p:sp>
        <p:nvSpPr>
          <p:cNvPr id="3" name="Content Placeholder 2"/>
          <p:cNvSpPr>
            <a:spLocks noGrp="1"/>
          </p:cNvSpPr>
          <p:nvPr>
            <p:ph idx="1"/>
          </p:nvPr>
        </p:nvSpPr>
        <p:spPr/>
        <p:txBody>
          <a:bodyPr/>
          <a:lstStyle/>
          <a:p>
            <a:r>
              <a:rPr lang="en-US" sz="2400" dirty="0" smtClean="0"/>
              <a:t>Determine your total cost to help set a custom rate.  </a:t>
            </a:r>
          </a:p>
          <a:p>
            <a:pPr lvl="1"/>
            <a:r>
              <a:rPr lang="en-US" sz="2400" dirty="0" smtClean="0"/>
              <a:t>Estimate operating costs - fuel/lube, repairs, and labor - on the appropriate ($/acre, hour, bale, </a:t>
            </a:r>
            <a:r>
              <a:rPr lang="en-US" sz="2400" dirty="0" err="1" smtClean="0"/>
              <a:t>etc</a:t>
            </a:r>
            <a:r>
              <a:rPr lang="en-US" sz="2400" dirty="0" smtClean="0"/>
              <a:t>) basis.</a:t>
            </a:r>
          </a:p>
          <a:p>
            <a:pPr lvl="1"/>
            <a:r>
              <a:rPr lang="en-US" sz="2400" dirty="0" smtClean="0"/>
              <a:t>Estimate annual fixed (ownership) costs - depreciation, interest, taxes, and insurance</a:t>
            </a:r>
            <a:r>
              <a:rPr lang="en-US" sz="2400" dirty="0"/>
              <a:t>.</a:t>
            </a:r>
            <a:endParaRPr lang="en-US" sz="2400" dirty="0" smtClean="0"/>
          </a:p>
          <a:p>
            <a:pPr lvl="1"/>
            <a:r>
              <a:rPr lang="en-US" sz="2400" dirty="0" smtClean="0"/>
              <a:t>Refer to your own records and use page 7 in Current Report-205 “Oklahoma Farm and Ranch Custom Rates” to help figure your costs.</a:t>
            </a:r>
          </a:p>
          <a:p>
            <a:pPr lvl="1"/>
            <a:r>
              <a:rPr lang="en-US" sz="2400" dirty="0" smtClean="0"/>
              <a:t>Decision tools also available from Kansas State. </a:t>
            </a:r>
            <a:r>
              <a:rPr lang="en-US" sz="2400" u="sng" dirty="0">
                <a:hlinkClick r:id="rId2"/>
              </a:rPr>
              <a:t>http://www.agmanager.info/decision-tools</a:t>
            </a:r>
            <a:r>
              <a:rPr lang="en-US" sz="2400" dirty="0" smtClean="0"/>
              <a:t> </a:t>
            </a:r>
            <a:endParaRPr lang="en-US"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8513" y="5815351"/>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1867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49" y="365126"/>
            <a:ext cx="8190885" cy="1325563"/>
          </a:xfrm>
        </p:spPr>
        <p:txBody>
          <a:bodyPr>
            <a:noAutofit/>
          </a:bodyPr>
          <a:lstStyle/>
          <a:p>
            <a:r>
              <a:rPr lang="en-US" sz="3200" dirty="0" smtClean="0">
                <a:latin typeface="+mn-lt"/>
              </a:rPr>
              <a:t>Most Important Principles to Know - What </a:t>
            </a:r>
            <a:r>
              <a:rPr lang="en-US" sz="3200" dirty="0">
                <a:latin typeface="+mn-lt"/>
              </a:rPr>
              <a:t>s</a:t>
            </a:r>
            <a:r>
              <a:rPr lang="en-US" sz="3200" dirty="0" smtClean="0">
                <a:latin typeface="+mn-lt"/>
              </a:rPr>
              <a:t>hould I charge</a:t>
            </a:r>
            <a:r>
              <a:rPr lang="en-US" sz="3200" dirty="0">
                <a:latin typeface="+mn-lt"/>
              </a:rPr>
              <a:t> </a:t>
            </a:r>
            <a:r>
              <a:rPr lang="en-US" sz="3200" dirty="0" smtClean="0">
                <a:latin typeface="+mn-lt"/>
              </a:rPr>
              <a:t>for custom work?</a:t>
            </a:r>
            <a:endParaRPr lang="en-US" sz="3200" dirty="0">
              <a:latin typeface="+mn-lt"/>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1492" y="1629117"/>
            <a:ext cx="5869683" cy="447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4826" y="1651749"/>
            <a:ext cx="1272844" cy="1015663"/>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Step1</a:t>
            </a:r>
          </a:p>
          <a:p>
            <a:pPr fontAlgn="auto">
              <a:spcBef>
                <a:spcPts val="0"/>
              </a:spcBef>
              <a:spcAft>
                <a:spcPts val="0"/>
              </a:spcAft>
              <a:buClrTx/>
              <a:buFontTx/>
              <a:buNone/>
            </a:pPr>
            <a:r>
              <a:rPr lang="en-US" sz="1200" dirty="0" smtClean="0">
                <a:solidFill>
                  <a:prstClr val="black"/>
                </a:solidFill>
                <a:latin typeface="Arial" panose="020B0604020202020204"/>
              </a:rPr>
              <a:t>Determine your machinery cost, used combine example.</a:t>
            </a:r>
            <a:endParaRPr lang="en-US" sz="1200" dirty="0">
              <a:solidFill>
                <a:prstClr val="black"/>
              </a:solidFill>
              <a:latin typeface="Arial" panose="020B0604020202020204"/>
            </a:endParaRPr>
          </a:p>
        </p:txBody>
      </p:sp>
      <p:sp>
        <p:nvSpPr>
          <p:cNvPr id="7" name="Rectangle 6"/>
          <p:cNvSpPr/>
          <p:nvPr/>
        </p:nvSpPr>
        <p:spPr>
          <a:xfrm>
            <a:off x="457200" y="6248400"/>
            <a:ext cx="6553200" cy="584775"/>
          </a:xfrm>
          <a:prstGeom prst="rect">
            <a:avLst/>
          </a:prstGeom>
        </p:spPr>
        <p:txBody>
          <a:bodyPr wrap="square">
            <a:spAutoFit/>
          </a:bodyPr>
          <a:lstStyle/>
          <a:p>
            <a:pPr>
              <a:buNone/>
            </a:pPr>
            <a:r>
              <a:rPr lang="en-US" sz="1600" dirty="0">
                <a:solidFill>
                  <a:prstClr val="black"/>
                </a:solidFill>
                <a:latin typeface="Calibri"/>
              </a:rPr>
              <a:t>Source:  Worksheet from OSU Current Report 205, Oklahoma Farm and Ranch Custom Rates</a:t>
            </a:r>
            <a:endParaRPr lang="en-US" sz="16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496" y="6043951"/>
            <a:ext cx="1436104" cy="661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908498" y="1514248"/>
            <a:ext cx="448048"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120</a:t>
            </a:r>
            <a:endParaRPr lang="en-US" sz="1200" dirty="0">
              <a:solidFill>
                <a:prstClr val="black"/>
              </a:solidFill>
              <a:latin typeface="Arial" panose="020B0604020202020204"/>
            </a:endParaRPr>
          </a:p>
        </p:txBody>
      </p:sp>
      <p:sp>
        <p:nvSpPr>
          <p:cNvPr id="10" name="TextBox 9"/>
          <p:cNvSpPr txBox="1"/>
          <p:nvPr/>
        </p:nvSpPr>
        <p:spPr>
          <a:xfrm>
            <a:off x="5982610" y="1514247"/>
            <a:ext cx="416967"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10</a:t>
            </a:r>
            <a:endParaRPr lang="en-US" sz="1200" dirty="0">
              <a:solidFill>
                <a:prstClr val="black"/>
              </a:solidFill>
              <a:latin typeface="Arial" panose="020B0604020202020204"/>
            </a:endParaRPr>
          </a:p>
        </p:txBody>
      </p:sp>
      <p:sp>
        <p:nvSpPr>
          <p:cNvPr id="11" name="TextBox 10"/>
          <p:cNvSpPr txBox="1"/>
          <p:nvPr/>
        </p:nvSpPr>
        <p:spPr>
          <a:xfrm>
            <a:off x="6838492" y="1514246"/>
            <a:ext cx="416967"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12</a:t>
            </a:r>
            <a:endParaRPr lang="en-US" sz="1200" dirty="0">
              <a:solidFill>
                <a:prstClr val="black"/>
              </a:solidFill>
              <a:latin typeface="Arial" panose="020B0604020202020204"/>
            </a:endParaRPr>
          </a:p>
        </p:txBody>
      </p:sp>
      <p:sp>
        <p:nvSpPr>
          <p:cNvPr id="12" name="TextBox 11"/>
          <p:cNvSpPr txBox="1"/>
          <p:nvPr/>
        </p:nvSpPr>
        <p:spPr>
          <a:xfrm>
            <a:off x="4509053" y="1772711"/>
            <a:ext cx="742494"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200,000</a:t>
            </a:r>
            <a:endParaRPr lang="en-US" sz="1200" dirty="0">
              <a:solidFill>
                <a:prstClr val="black"/>
              </a:solidFill>
              <a:latin typeface="Arial" panose="020B0604020202020204"/>
            </a:endParaRPr>
          </a:p>
        </p:txBody>
      </p:sp>
      <p:sp>
        <p:nvSpPr>
          <p:cNvPr id="13" name="TextBox 12"/>
          <p:cNvSpPr txBox="1"/>
          <p:nvPr/>
        </p:nvSpPr>
        <p:spPr>
          <a:xfrm>
            <a:off x="5564428" y="1788795"/>
            <a:ext cx="666903"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85,000</a:t>
            </a:r>
            <a:endParaRPr lang="en-US" sz="1200" dirty="0">
              <a:solidFill>
                <a:prstClr val="black"/>
              </a:solidFill>
              <a:latin typeface="Arial" panose="020B0604020202020204"/>
            </a:endParaRPr>
          </a:p>
        </p:txBody>
      </p:sp>
      <p:sp>
        <p:nvSpPr>
          <p:cNvPr id="14" name="TextBox 13"/>
          <p:cNvSpPr txBox="1"/>
          <p:nvPr/>
        </p:nvSpPr>
        <p:spPr>
          <a:xfrm>
            <a:off x="6743393" y="1785130"/>
            <a:ext cx="754687"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142,500</a:t>
            </a:r>
            <a:endParaRPr lang="en-US" sz="1200" dirty="0">
              <a:solidFill>
                <a:prstClr val="black"/>
              </a:solidFill>
              <a:latin typeface="Arial" panose="020B0604020202020204"/>
            </a:endParaRPr>
          </a:p>
        </p:txBody>
      </p:sp>
      <p:sp>
        <p:nvSpPr>
          <p:cNvPr id="16" name="TextBox 15"/>
          <p:cNvSpPr txBox="1"/>
          <p:nvPr/>
        </p:nvSpPr>
        <p:spPr>
          <a:xfrm>
            <a:off x="5843621" y="2178710"/>
            <a:ext cx="416967" cy="276999"/>
          </a:xfrm>
          <a:prstGeom prst="rect">
            <a:avLst/>
          </a:prstGeom>
          <a:noFill/>
        </p:spPr>
        <p:txBody>
          <a:bodyPr wrap="square" rtlCol="0">
            <a:spAutoFit/>
          </a:bodyPr>
          <a:lstStyle/>
          <a:p>
            <a:pPr fontAlgn="auto">
              <a:spcBef>
                <a:spcPts val="0"/>
              </a:spcBef>
              <a:spcAft>
                <a:spcPts val="0"/>
              </a:spcAft>
              <a:buClrTx/>
              <a:buFontTx/>
              <a:buNone/>
            </a:pPr>
            <a:r>
              <a:rPr lang="en-US" sz="1200" dirty="0">
                <a:solidFill>
                  <a:prstClr val="black"/>
                </a:solidFill>
                <a:latin typeface="Arial" panose="020B0604020202020204"/>
              </a:rPr>
              <a:t>7</a:t>
            </a:r>
          </a:p>
        </p:txBody>
      </p:sp>
      <p:sp>
        <p:nvSpPr>
          <p:cNvPr id="17" name="TextBox 16"/>
          <p:cNvSpPr txBox="1"/>
          <p:nvPr/>
        </p:nvSpPr>
        <p:spPr>
          <a:xfrm>
            <a:off x="6816545" y="2186025"/>
            <a:ext cx="688851"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16,430</a:t>
            </a:r>
            <a:endParaRPr lang="en-US" sz="1200" dirty="0">
              <a:solidFill>
                <a:prstClr val="black"/>
              </a:solidFill>
              <a:latin typeface="Arial" panose="020B0604020202020204"/>
            </a:endParaRPr>
          </a:p>
        </p:txBody>
      </p:sp>
      <p:sp>
        <p:nvSpPr>
          <p:cNvPr id="18" name="TextBox 17"/>
          <p:cNvSpPr txBox="1"/>
          <p:nvPr/>
        </p:nvSpPr>
        <p:spPr>
          <a:xfrm>
            <a:off x="3983429" y="2169683"/>
            <a:ext cx="742494"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200,000</a:t>
            </a:r>
            <a:endParaRPr lang="en-US" sz="1200" dirty="0">
              <a:solidFill>
                <a:prstClr val="black"/>
              </a:solidFill>
              <a:latin typeface="Arial" panose="020B0604020202020204"/>
            </a:endParaRPr>
          </a:p>
        </p:txBody>
      </p:sp>
      <p:sp>
        <p:nvSpPr>
          <p:cNvPr id="19" name="TextBox 18"/>
          <p:cNvSpPr txBox="1"/>
          <p:nvPr/>
        </p:nvSpPr>
        <p:spPr>
          <a:xfrm>
            <a:off x="4847536" y="2175295"/>
            <a:ext cx="666903"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85,000</a:t>
            </a:r>
            <a:endParaRPr lang="en-US" sz="1200" dirty="0">
              <a:solidFill>
                <a:prstClr val="black"/>
              </a:solidFill>
              <a:latin typeface="Arial" panose="020B0604020202020204"/>
            </a:endParaRPr>
          </a:p>
        </p:txBody>
      </p:sp>
      <p:sp>
        <p:nvSpPr>
          <p:cNvPr id="20" name="TextBox 19"/>
          <p:cNvSpPr txBox="1"/>
          <p:nvPr/>
        </p:nvSpPr>
        <p:spPr>
          <a:xfrm>
            <a:off x="3919428" y="2588361"/>
            <a:ext cx="730603"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142,500</a:t>
            </a:r>
            <a:endParaRPr lang="en-US" sz="1200" dirty="0">
              <a:solidFill>
                <a:prstClr val="black"/>
              </a:solidFill>
              <a:latin typeface="Arial" panose="020B0604020202020204"/>
            </a:endParaRPr>
          </a:p>
        </p:txBody>
      </p:sp>
      <p:sp>
        <p:nvSpPr>
          <p:cNvPr id="21" name="TextBox 20"/>
          <p:cNvSpPr txBox="1"/>
          <p:nvPr/>
        </p:nvSpPr>
        <p:spPr>
          <a:xfrm>
            <a:off x="4908498" y="2586165"/>
            <a:ext cx="416967"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6%</a:t>
            </a:r>
            <a:endParaRPr lang="en-US" sz="1200" dirty="0">
              <a:solidFill>
                <a:prstClr val="black"/>
              </a:solidFill>
              <a:latin typeface="Arial" panose="020B0604020202020204"/>
            </a:endParaRPr>
          </a:p>
        </p:txBody>
      </p:sp>
      <p:sp>
        <p:nvSpPr>
          <p:cNvPr id="22" name="TextBox 21"/>
          <p:cNvSpPr txBox="1"/>
          <p:nvPr/>
        </p:nvSpPr>
        <p:spPr>
          <a:xfrm>
            <a:off x="6911642" y="2588361"/>
            <a:ext cx="564490"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8,500</a:t>
            </a:r>
            <a:endParaRPr lang="en-US" sz="1200" dirty="0">
              <a:solidFill>
                <a:prstClr val="black"/>
              </a:solidFill>
              <a:latin typeface="Arial" panose="020B0604020202020204"/>
            </a:endParaRPr>
          </a:p>
        </p:txBody>
      </p:sp>
      <p:sp>
        <p:nvSpPr>
          <p:cNvPr id="23" name="TextBox 22"/>
          <p:cNvSpPr txBox="1"/>
          <p:nvPr/>
        </p:nvSpPr>
        <p:spPr>
          <a:xfrm>
            <a:off x="7043312" y="2995815"/>
            <a:ext cx="505969"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500</a:t>
            </a:r>
            <a:endParaRPr lang="en-US" sz="1200" dirty="0">
              <a:solidFill>
                <a:prstClr val="black"/>
              </a:solidFill>
              <a:latin typeface="Arial" panose="020B0604020202020204"/>
            </a:endParaRPr>
          </a:p>
        </p:txBody>
      </p:sp>
      <p:sp>
        <p:nvSpPr>
          <p:cNvPr id="24" name="TextBox 23"/>
          <p:cNvSpPr txBox="1"/>
          <p:nvPr/>
        </p:nvSpPr>
        <p:spPr>
          <a:xfrm>
            <a:off x="6918957" y="3400348"/>
            <a:ext cx="564490"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1,000</a:t>
            </a:r>
            <a:endParaRPr lang="en-US" sz="1200" dirty="0">
              <a:solidFill>
                <a:prstClr val="black"/>
              </a:solidFill>
              <a:latin typeface="Arial" panose="020B0604020202020204"/>
            </a:endParaRPr>
          </a:p>
        </p:txBody>
      </p:sp>
      <p:sp>
        <p:nvSpPr>
          <p:cNvPr id="25" name="TextBox 24"/>
          <p:cNvSpPr txBox="1"/>
          <p:nvPr/>
        </p:nvSpPr>
        <p:spPr>
          <a:xfrm>
            <a:off x="6831174" y="3662717"/>
            <a:ext cx="688852"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26,430</a:t>
            </a:r>
            <a:endParaRPr lang="en-US" sz="1200" dirty="0">
              <a:solidFill>
                <a:prstClr val="black"/>
              </a:solidFill>
              <a:latin typeface="Arial" panose="020B0604020202020204"/>
            </a:endParaRPr>
          </a:p>
        </p:txBody>
      </p:sp>
      <p:cxnSp>
        <p:nvCxnSpPr>
          <p:cNvPr id="26" name="Straight Arrow Connector 25"/>
          <p:cNvCxnSpPr/>
          <p:nvPr/>
        </p:nvCxnSpPr>
        <p:spPr>
          <a:xfrm flipH="1">
            <a:off x="7549286" y="3801216"/>
            <a:ext cx="465120" cy="0"/>
          </a:xfrm>
          <a:prstGeom prst="straightConnector1">
            <a:avLst/>
          </a:prstGeom>
          <a:ln w="22225">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32468" y="4189169"/>
            <a:ext cx="688851"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26,430</a:t>
            </a:r>
            <a:endParaRPr lang="en-US" sz="1200" dirty="0">
              <a:solidFill>
                <a:prstClr val="black"/>
              </a:solidFill>
              <a:latin typeface="Arial" panose="020B0604020202020204"/>
            </a:endParaRPr>
          </a:p>
        </p:txBody>
      </p:sp>
      <p:sp>
        <p:nvSpPr>
          <p:cNvPr id="28" name="TextBox 27"/>
          <p:cNvSpPr txBox="1"/>
          <p:nvPr/>
        </p:nvSpPr>
        <p:spPr>
          <a:xfrm>
            <a:off x="5012121" y="4200381"/>
            <a:ext cx="688851"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2000</a:t>
            </a:r>
            <a:endParaRPr lang="en-US" sz="1200" dirty="0">
              <a:solidFill>
                <a:prstClr val="black"/>
              </a:solidFill>
              <a:latin typeface="Arial" panose="020B0604020202020204"/>
            </a:endParaRPr>
          </a:p>
        </p:txBody>
      </p:sp>
      <p:sp>
        <p:nvSpPr>
          <p:cNvPr id="29" name="TextBox 28"/>
          <p:cNvSpPr txBox="1"/>
          <p:nvPr/>
        </p:nvSpPr>
        <p:spPr>
          <a:xfrm>
            <a:off x="6902485" y="4190390"/>
            <a:ext cx="626677"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13.21</a:t>
            </a:r>
            <a:endParaRPr lang="en-US" sz="1200" dirty="0">
              <a:solidFill>
                <a:prstClr val="black"/>
              </a:solidFill>
              <a:latin typeface="Arial" panose="020B0604020202020204"/>
            </a:endParaRPr>
          </a:p>
        </p:txBody>
      </p:sp>
      <p:sp>
        <p:nvSpPr>
          <p:cNvPr id="30" name="TextBox 29"/>
          <p:cNvSpPr txBox="1"/>
          <p:nvPr/>
        </p:nvSpPr>
        <p:spPr>
          <a:xfrm>
            <a:off x="7012210" y="4585411"/>
            <a:ext cx="516949"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7.00</a:t>
            </a:r>
            <a:endParaRPr lang="en-US" sz="1200" dirty="0">
              <a:solidFill>
                <a:prstClr val="black"/>
              </a:solidFill>
              <a:latin typeface="Arial" panose="020B0604020202020204"/>
            </a:endParaRPr>
          </a:p>
        </p:txBody>
      </p:sp>
      <p:sp>
        <p:nvSpPr>
          <p:cNvPr id="31" name="TextBox 30"/>
          <p:cNvSpPr txBox="1"/>
          <p:nvPr/>
        </p:nvSpPr>
        <p:spPr>
          <a:xfrm>
            <a:off x="7004286" y="4995061"/>
            <a:ext cx="488298" cy="276999"/>
          </a:xfrm>
          <a:prstGeom prst="rect">
            <a:avLst/>
          </a:prstGeom>
          <a:noFill/>
        </p:spPr>
        <p:txBody>
          <a:bodyPr wrap="square" rtlCol="0">
            <a:spAutoFit/>
          </a:bodyPr>
          <a:lstStyle/>
          <a:p>
            <a:pPr fontAlgn="auto">
              <a:spcBef>
                <a:spcPts val="0"/>
              </a:spcBef>
              <a:spcAft>
                <a:spcPts val="0"/>
              </a:spcAft>
              <a:buClrTx/>
              <a:buFontTx/>
              <a:buNone/>
            </a:pPr>
            <a:r>
              <a:rPr lang="en-US" sz="1200" dirty="0">
                <a:solidFill>
                  <a:prstClr val="black"/>
                </a:solidFill>
                <a:latin typeface="Arial" panose="020B0604020202020204"/>
              </a:rPr>
              <a:t>6</a:t>
            </a:r>
            <a:r>
              <a:rPr lang="en-US" sz="1200" dirty="0" smtClean="0">
                <a:solidFill>
                  <a:prstClr val="black"/>
                </a:solidFill>
                <a:latin typeface="Arial" panose="020B0604020202020204"/>
              </a:rPr>
              <a:t>.50</a:t>
            </a:r>
            <a:endParaRPr lang="en-US" sz="1200" dirty="0">
              <a:solidFill>
                <a:prstClr val="black"/>
              </a:solidFill>
              <a:latin typeface="Arial" panose="020B0604020202020204"/>
            </a:endParaRPr>
          </a:p>
        </p:txBody>
      </p:sp>
      <p:sp>
        <p:nvSpPr>
          <p:cNvPr id="32" name="TextBox 31"/>
          <p:cNvSpPr txBox="1"/>
          <p:nvPr/>
        </p:nvSpPr>
        <p:spPr>
          <a:xfrm>
            <a:off x="6984780" y="5382767"/>
            <a:ext cx="557187"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1.67</a:t>
            </a:r>
            <a:endParaRPr lang="en-US" sz="1200" dirty="0">
              <a:solidFill>
                <a:prstClr val="black"/>
              </a:solidFill>
              <a:latin typeface="Arial" panose="020B0604020202020204"/>
            </a:endParaRPr>
          </a:p>
        </p:txBody>
      </p:sp>
      <p:sp>
        <p:nvSpPr>
          <p:cNvPr id="33" name="TextBox 32"/>
          <p:cNvSpPr txBox="1"/>
          <p:nvPr/>
        </p:nvSpPr>
        <p:spPr>
          <a:xfrm>
            <a:off x="6900053" y="5814364"/>
            <a:ext cx="576079"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28.38</a:t>
            </a:r>
            <a:endParaRPr lang="en-US" sz="1200" dirty="0">
              <a:solidFill>
                <a:prstClr val="black"/>
              </a:solidFill>
              <a:latin typeface="Arial" panose="020B0604020202020204"/>
            </a:endParaRPr>
          </a:p>
        </p:txBody>
      </p:sp>
      <p:cxnSp>
        <p:nvCxnSpPr>
          <p:cNvPr id="34" name="Straight Arrow Connector 33"/>
          <p:cNvCxnSpPr/>
          <p:nvPr/>
        </p:nvCxnSpPr>
        <p:spPr>
          <a:xfrm flipH="1">
            <a:off x="7535880" y="5973508"/>
            <a:ext cx="465120" cy="0"/>
          </a:xfrm>
          <a:prstGeom prst="straightConnector1">
            <a:avLst/>
          </a:prstGeom>
          <a:ln w="22225">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04523" y="5410807"/>
            <a:ext cx="688851"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200</a:t>
            </a:r>
            <a:endParaRPr lang="en-US" sz="1200" dirty="0">
              <a:solidFill>
                <a:prstClr val="black"/>
              </a:solidFill>
              <a:latin typeface="Arial" panose="020B0604020202020204"/>
            </a:endParaRPr>
          </a:p>
        </p:txBody>
      </p:sp>
      <p:sp>
        <p:nvSpPr>
          <p:cNvPr id="36" name="TextBox 35"/>
          <p:cNvSpPr txBox="1"/>
          <p:nvPr/>
        </p:nvSpPr>
        <p:spPr>
          <a:xfrm>
            <a:off x="4804867" y="5419341"/>
            <a:ext cx="688851" cy="276999"/>
          </a:xfrm>
          <a:prstGeom prst="rect">
            <a:avLst/>
          </a:prstGeom>
          <a:noFill/>
        </p:spPr>
        <p:txBody>
          <a:bodyPr wrap="square" rtlCol="0">
            <a:spAutoFit/>
          </a:bodyPr>
          <a:lstStyle/>
          <a:p>
            <a:pPr fontAlgn="auto">
              <a:spcBef>
                <a:spcPts val="0"/>
              </a:spcBef>
              <a:spcAft>
                <a:spcPts val="0"/>
              </a:spcAft>
              <a:buClrTx/>
              <a:buFontTx/>
              <a:buNone/>
            </a:pPr>
            <a:r>
              <a:rPr lang="en-US" sz="1200" dirty="0" smtClean="0">
                <a:solidFill>
                  <a:prstClr val="black"/>
                </a:solidFill>
                <a:latin typeface="Arial" panose="020B0604020202020204"/>
              </a:rPr>
              <a:t>120</a:t>
            </a:r>
            <a:endParaRPr lang="en-US" sz="1200" dirty="0">
              <a:solidFill>
                <a:prstClr val="black"/>
              </a:solidFill>
              <a:latin typeface="Arial" panose="020B0604020202020204"/>
            </a:endParaRPr>
          </a:p>
        </p:txBody>
      </p:sp>
    </p:spTree>
    <p:extLst>
      <p:ext uri="{BB962C8B-B14F-4D97-AF65-F5344CB8AC3E}">
        <p14:creationId xmlns:p14="http://schemas.microsoft.com/office/powerpoint/2010/main" val="337343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6" grpId="0"/>
      <p:bldP spid="17" grpId="0"/>
      <p:bldP spid="18" grpId="0"/>
      <p:bldP spid="19" grpId="0"/>
      <p:bldP spid="20" grpId="0"/>
      <p:bldP spid="21" grpId="0"/>
      <p:bldP spid="22" grpId="0"/>
      <p:bldP spid="23" grpId="0"/>
      <p:bldP spid="24" grpId="0"/>
      <p:bldP spid="25" grpId="0"/>
      <p:bldP spid="27" grpId="0"/>
      <p:bldP spid="28" grpId="0"/>
      <p:bldP spid="29" grpId="0"/>
      <p:bldP spid="30" grpId="0"/>
      <p:bldP spid="31" grpId="0"/>
      <p:bldP spid="32" grpId="0"/>
      <p:bldP spid="33"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190885" cy="1325563"/>
          </a:xfrm>
        </p:spPr>
        <p:txBody>
          <a:bodyPr>
            <a:noAutofit/>
          </a:bodyPr>
          <a:lstStyle/>
          <a:p>
            <a:r>
              <a:rPr lang="en-US" sz="3200" dirty="0" smtClean="0">
                <a:latin typeface="+mn-lt"/>
              </a:rPr>
              <a:t>Most Important Principles to Know - What </a:t>
            </a:r>
            <a:r>
              <a:rPr lang="en-US" sz="3200" dirty="0">
                <a:latin typeface="+mn-lt"/>
              </a:rPr>
              <a:t>s</a:t>
            </a:r>
            <a:r>
              <a:rPr lang="en-US" sz="3200" dirty="0" smtClean="0">
                <a:latin typeface="+mn-lt"/>
              </a:rPr>
              <a:t>hould I charge</a:t>
            </a:r>
            <a:r>
              <a:rPr lang="en-US" sz="3200" dirty="0">
                <a:latin typeface="+mn-lt"/>
              </a:rPr>
              <a:t> </a:t>
            </a:r>
            <a:r>
              <a:rPr lang="en-US" sz="3200" dirty="0" smtClean="0">
                <a:latin typeface="+mn-lt"/>
              </a:rPr>
              <a:t>for custom work?</a:t>
            </a:r>
            <a:endParaRPr lang="en-US" sz="3200" dirty="0">
              <a:latin typeface="+mn-lt"/>
            </a:endParaRPr>
          </a:p>
        </p:txBody>
      </p:sp>
      <p:sp>
        <p:nvSpPr>
          <p:cNvPr id="40" name="TextBox 39"/>
          <p:cNvSpPr txBox="1"/>
          <p:nvPr/>
        </p:nvSpPr>
        <p:spPr>
          <a:xfrm>
            <a:off x="1371600" y="1633657"/>
            <a:ext cx="6629400" cy="369332"/>
          </a:xfrm>
          <a:prstGeom prst="rect">
            <a:avLst/>
          </a:prstGeom>
          <a:noFill/>
        </p:spPr>
        <p:txBody>
          <a:bodyPr wrap="square" rtlCol="0">
            <a:spAutoFit/>
          </a:bodyPr>
          <a:lstStyle/>
          <a:p>
            <a:pPr fontAlgn="auto">
              <a:spcBef>
                <a:spcPts val="0"/>
              </a:spcBef>
              <a:spcAft>
                <a:spcPts val="0"/>
              </a:spcAft>
              <a:buClrTx/>
              <a:buFontTx/>
              <a:buNone/>
            </a:pPr>
            <a:r>
              <a:rPr lang="en-US" dirty="0" smtClean="0">
                <a:solidFill>
                  <a:prstClr val="black"/>
                </a:solidFill>
                <a:latin typeface="Calibri"/>
              </a:rPr>
              <a:t> </a:t>
            </a:r>
            <a:endParaRPr lang="en-US" dirty="0">
              <a:solidFill>
                <a:prstClr val="black"/>
              </a:solidFill>
              <a:latin typeface="Calibri"/>
            </a:endParaRPr>
          </a:p>
        </p:txBody>
      </p:sp>
      <p:sp>
        <p:nvSpPr>
          <p:cNvPr id="41" name="TextBox 40"/>
          <p:cNvSpPr txBox="1"/>
          <p:nvPr/>
        </p:nvSpPr>
        <p:spPr>
          <a:xfrm>
            <a:off x="291387" y="1651749"/>
            <a:ext cx="1219201" cy="683264"/>
          </a:xfrm>
          <a:prstGeom prst="rect">
            <a:avLst/>
          </a:prstGeom>
          <a:noFill/>
        </p:spPr>
        <p:txBody>
          <a:bodyPr wrap="square" rtlCol="0">
            <a:spAutoFit/>
          </a:bodyPr>
          <a:lstStyle/>
          <a:p>
            <a:pPr>
              <a:buNone/>
            </a:pPr>
            <a:r>
              <a:rPr lang="en-US" sz="1200" dirty="0" smtClean="0"/>
              <a:t>Step 2</a:t>
            </a:r>
          </a:p>
          <a:p>
            <a:pPr>
              <a:buNone/>
            </a:pPr>
            <a:r>
              <a:rPr lang="en-US" sz="1200" dirty="0" smtClean="0"/>
              <a:t>Add the Profit </a:t>
            </a:r>
            <a:r>
              <a:rPr lang="en-US" sz="1200" dirty="0"/>
              <a:t>&amp;</a:t>
            </a:r>
            <a:r>
              <a:rPr lang="en-US" sz="1200" dirty="0" smtClean="0"/>
              <a:t> Risk Margin</a:t>
            </a:r>
            <a:endParaRPr lang="en-US" sz="1200" dirty="0"/>
          </a:p>
        </p:txBody>
      </p:sp>
      <p:sp>
        <p:nvSpPr>
          <p:cNvPr id="42" name="TextBox 41"/>
          <p:cNvSpPr txBox="1"/>
          <p:nvPr/>
        </p:nvSpPr>
        <p:spPr>
          <a:xfrm>
            <a:off x="1510589" y="1701283"/>
            <a:ext cx="6629400" cy="3754874"/>
          </a:xfrm>
          <a:prstGeom prst="rect">
            <a:avLst/>
          </a:prstGeom>
          <a:noFill/>
        </p:spPr>
        <p:txBody>
          <a:bodyPr wrap="square" rtlCol="0">
            <a:spAutoFit/>
          </a:bodyPr>
          <a:lstStyle/>
          <a:p>
            <a:pPr fontAlgn="auto">
              <a:spcBef>
                <a:spcPts val="0"/>
              </a:spcBef>
              <a:spcAft>
                <a:spcPts val="0"/>
              </a:spcAft>
              <a:buClrTx/>
              <a:buFontTx/>
              <a:buNone/>
            </a:pPr>
            <a:r>
              <a:rPr lang="en-US" sz="1600" dirty="0" smtClean="0">
                <a:solidFill>
                  <a:prstClr val="black"/>
                </a:solidFill>
                <a:latin typeface="Calibri"/>
              </a:rPr>
              <a:t>		</a:t>
            </a:r>
            <a:r>
              <a:rPr lang="en-US" sz="2400" dirty="0" smtClean="0">
                <a:solidFill>
                  <a:prstClr val="black"/>
                </a:solidFill>
                <a:latin typeface="Calibri"/>
              </a:rPr>
              <a:t>Custom Work Charges</a:t>
            </a:r>
          </a:p>
          <a:p>
            <a:pPr fontAlgn="auto">
              <a:spcBef>
                <a:spcPts val="0"/>
              </a:spcBef>
              <a:spcAft>
                <a:spcPts val="0"/>
              </a:spcAft>
              <a:buClrTx/>
              <a:buFontTx/>
              <a:buNone/>
            </a:pPr>
            <a:endParaRPr lang="en-US" sz="1600" dirty="0">
              <a:solidFill>
                <a:prstClr val="black"/>
              </a:solidFill>
              <a:latin typeface="Calibri"/>
            </a:endParaRPr>
          </a:p>
          <a:p>
            <a:pPr fontAlgn="auto">
              <a:spcBef>
                <a:spcPts val="0"/>
              </a:spcBef>
              <a:spcAft>
                <a:spcPts val="0"/>
              </a:spcAft>
              <a:buClrTx/>
              <a:buFontTx/>
              <a:buNone/>
            </a:pPr>
            <a:r>
              <a:rPr lang="en-US" dirty="0" smtClean="0">
                <a:solidFill>
                  <a:prstClr val="black"/>
                </a:solidFill>
                <a:latin typeface="Calibri"/>
              </a:rPr>
              <a:t>Typical Operation			Average Custom Charges</a:t>
            </a:r>
          </a:p>
          <a:p>
            <a:pPr fontAlgn="auto">
              <a:spcBef>
                <a:spcPts val="0"/>
              </a:spcBef>
              <a:spcAft>
                <a:spcPts val="0"/>
              </a:spcAft>
              <a:buClrTx/>
              <a:buFontTx/>
              <a:buNone/>
            </a:pPr>
            <a:endParaRPr lang="en-US" dirty="0" smtClean="0">
              <a:solidFill>
                <a:prstClr val="black"/>
              </a:solidFill>
              <a:latin typeface="Calibri"/>
            </a:endParaRPr>
          </a:p>
          <a:p>
            <a:pPr fontAlgn="auto">
              <a:spcBef>
                <a:spcPts val="0"/>
              </a:spcBef>
              <a:spcAft>
                <a:spcPts val="0"/>
              </a:spcAft>
              <a:buClrTx/>
              <a:buFontTx/>
              <a:buNone/>
            </a:pPr>
            <a:r>
              <a:rPr lang="en-US" dirty="0" smtClean="0">
                <a:solidFill>
                  <a:prstClr val="black"/>
                </a:solidFill>
                <a:latin typeface="Calibri"/>
              </a:rPr>
              <a:t>Light Tillage, favorable field		Cost + 20-30%</a:t>
            </a:r>
          </a:p>
          <a:p>
            <a:pPr fontAlgn="auto">
              <a:spcBef>
                <a:spcPts val="0"/>
              </a:spcBef>
              <a:spcAft>
                <a:spcPts val="0"/>
              </a:spcAft>
              <a:buClrTx/>
              <a:buFontTx/>
              <a:buNone/>
            </a:pPr>
            <a:r>
              <a:rPr lang="en-US" dirty="0" smtClean="0">
                <a:solidFill>
                  <a:prstClr val="black"/>
                </a:solidFill>
                <a:latin typeface="Calibri"/>
              </a:rPr>
              <a:t>Conditions</a:t>
            </a:r>
          </a:p>
          <a:p>
            <a:pPr fontAlgn="auto">
              <a:spcBef>
                <a:spcPts val="0"/>
              </a:spcBef>
              <a:spcAft>
                <a:spcPts val="0"/>
              </a:spcAft>
              <a:buClrTx/>
              <a:buFontTx/>
              <a:buNone/>
            </a:pPr>
            <a:endParaRPr lang="en-US" dirty="0">
              <a:solidFill>
                <a:prstClr val="black"/>
              </a:solidFill>
              <a:latin typeface="Calibri"/>
            </a:endParaRPr>
          </a:p>
          <a:p>
            <a:pPr fontAlgn="auto">
              <a:spcBef>
                <a:spcPts val="0"/>
              </a:spcBef>
              <a:spcAft>
                <a:spcPts val="0"/>
              </a:spcAft>
              <a:buClrTx/>
              <a:buFontTx/>
              <a:buNone/>
            </a:pPr>
            <a:r>
              <a:rPr lang="en-US" dirty="0" smtClean="0">
                <a:solidFill>
                  <a:prstClr val="black"/>
                </a:solidFill>
                <a:latin typeface="Calibri"/>
              </a:rPr>
              <a:t>Plowing or chiseling</a:t>
            </a:r>
          </a:p>
          <a:p>
            <a:pPr fontAlgn="auto">
              <a:spcBef>
                <a:spcPts val="0"/>
              </a:spcBef>
              <a:spcAft>
                <a:spcPts val="0"/>
              </a:spcAft>
              <a:buClrTx/>
              <a:buFontTx/>
              <a:buNone/>
            </a:pPr>
            <a:r>
              <a:rPr lang="en-US" dirty="0" smtClean="0">
                <a:solidFill>
                  <a:prstClr val="black"/>
                </a:solidFill>
                <a:latin typeface="Calibri"/>
              </a:rPr>
              <a:t>Medium to heavy disking		Cost + 30-40%</a:t>
            </a:r>
          </a:p>
          <a:p>
            <a:pPr fontAlgn="auto">
              <a:spcBef>
                <a:spcPts val="0"/>
              </a:spcBef>
              <a:spcAft>
                <a:spcPts val="0"/>
              </a:spcAft>
              <a:buClrTx/>
              <a:buFontTx/>
              <a:buNone/>
            </a:pPr>
            <a:r>
              <a:rPr lang="en-US" dirty="0" smtClean="0">
                <a:solidFill>
                  <a:prstClr val="black"/>
                </a:solidFill>
                <a:latin typeface="Calibri"/>
              </a:rPr>
              <a:t>Average field conditions</a:t>
            </a:r>
          </a:p>
          <a:p>
            <a:pPr fontAlgn="auto">
              <a:spcBef>
                <a:spcPts val="0"/>
              </a:spcBef>
              <a:spcAft>
                <a:spcPts val="0"/>
              </a:spcAft>
              <a:buClrTx/>
              <a:buFontTx/>
              <a:buNone/>
            </a:pPr>
            <a:endParaRPr lang="en-US" dirty="0">
              <a:solidFill>
                <a:prstClr val="black"/>
              </a:solidFill>
              <a:latin typeface="Calibri"/>
            </a:endParaRPr>
          </a:p>
          <a:p>
            <a:pPr fontAlgn="auto">
              <a:spcBef>
                <a:spcPts val="0"/>
              </a:spcBef>
              <a:spcAft>
                <a:spcPts val="0"/>
              </a:spcAft>
              <a:buClrTx/>
              <a:buFontTx/>
              <a:buNone/>
            </a:pPr>
            <a:r>
              <a:rPr lang="en-US" dirty="0" smtClean="0">
                <a:solidFill>
                  <a:prstClr val="black"/>
                </a:solidFill>
                <a:latin typeface="Calibri"/>
              </a:rPr>
              <a:t>Hay and silage operations		Cost + 40-50%</a:t>
            </a:r>
          </a:p>
          <a:p>
            <a:pPr fontAlgn="auto">
              <a:spcBef>
                <a:spcPts val="0"/>
              </a:spcBef>
              <a:spcAft>
                <a:spcPts val="0"/>
              </a:spcAft>
              <a:buClrTx/>
              <a:buFontTx/>
              <a:buNone/>
            </a:pPr>
            <a:r>
              <a:rPr lang="en-US" dirty="0" smtClean="0">
                <a:solidFill>
                  <a:prstClr val="black"/>
                </a:solidFill>
                <a:latin typeface="Calibri"/>
              </a:rPr>
              <a:t>Combining, high risk</a:t>
            </a:r>
            <a:endParaRPr lang="en-US" dirty="0">
              <a:solidFill>
                <a:prstClr val="black"/>
              </a:solidFill>
              <a:latin typeface="Calibri"/>
            </a:endParaRPr>
          </a:p>
        </p:txBody>
      </p:sp>
      <p:sp>
        <p:nvSpPr>
          <p:cNvPr id="43" name="TextBox 42"/>
          <p:cNvSpPr txBox="1"/>
          <p:nvPr/>
        </p:nvSpPr>
        <p:spPr>
          <a:xfrm>
            <a:off x="1016799" y="5507017"/>
            <a:ext cx="6927492" cy="584775"/>
          </a:xfrm>
          <a:prstGeom prst="rect">
            <a:avLst/>
          </a:prstGeom>
          <a:noFill/>
        </p:spPr>
        <p:txBody>
          <a:bodyPr wrap="square" rtlCol="0">
            <a:spAutoFit/>
          </a:bodyPr>
          <a:lstStyle/>
          <a:p>
            <a:pPr fontAlgn="auto">
              <a:spcBef>
                <a:spcPts val="0"/>
              </a:spcBef>
              <a:spcAft>
                <a:spcPts val="0"/>
              </a:spcAft>
              <a:buClrTx/>
              <a:buFontTx/>
              <a:buNone/>
            </a:pPr>
            <a:r>
              <a:rPr lang="en-US" sz="1600" dirty="0" smtClean="0">
                <a:solidFill>
                  <a:prstClr val="black"/>
                </a:solidFill>
                <a:latin typeface="Calibri"/>
              </a:rPr>
              <a:t>Total cost from used combine example = $28.38+(.40 x $28.38) = </a:t>
            </a:r>
          </a:p>
          <a:p>
            <a:pPr fontAlgn="auto">
              <a:spcBef>
                <a:spcPts val="0"/>
              </a:spcBef>
              <a:spcAft>
                <a:spcPts val="0"/>
              </a:spcAft>
              <a:buClrTx/>
              <a:buFontTx/>
              <a:buNone/>
            </a:pPr>
            <a:r>
              <a:rPr lang="en-US" sz="1600" dirty="0">
                <a:solidFill>
                  <a:prstClr val="black"/>
                </a:solidFill>
                <a:latin typeface="Calibri"/>
              </a:rPr>
              <a:t>s</a:t>
            </a:r>
            <a:r>
              <a:rPr lang="en-US" sz="1600" dirty="0" smtClean="0">
                <a:solidFill>
                  <a:prstClr val="black"/>
                </a:solidFill>
                <a:latin typeface="Calibri"/>
              </a:rPr>
              <a:t>uggested custom rate charge  $39.73/ac. vs quoted rate of $27.93*</a:t>
            </a:r>
            <a:endParaRPr lang="en-US" sz="1600" dirty="0">
              <a:solidFill>
                <a:prstClr val="black"/>
              </a:solidFill>
              <a:latin typeface="Calibri"/>
            </a:endParaRPr>
          </a:p>
        </p:txBody>
      </p:sp>
      <p:sp>
        <p:nvSpPr>
          <p:cNvPr id="8" name="TextBox 7"/>
          <p:cNvSpPr txBox="1"/>
          <p:nvPr/>
        </p:nvSpPr>
        <p:spPr>
          <a:xfrm>
            <a:off x="680314" y="6243454"/>
            <a:ext cx="7168286" cy="369332"/>
          </a:xfrm>
          <a:prstGeom prst="rect">
            <a:avLst/>
          </a:prstGeom>
          <a:noFill/>
        </p:spPr>
        <p:txBody>
          <a:bodyPr wrap="square" rtlCol="0">
            <a:spAutoFit/>
          </a:bodyPr>
          <a:lstStyle/>
          <a:p>
            <a:pPr fontAlgn="auto">
              <a:spcBef>
                <a:spcPts val="0"/>
              </a:spcBef>
              <a:spcAft>
                <a:spcPts val="0"/>
              </a:spcAft>
              <a:buClrTx/>
              <a:buFontTx/>
              <a:buNone/>
            </a:pPr>
            <a:r>
              <a:rPr lang="en-US" sz="1600" dirty="0" smtClean="0">
                <a:solidFill>
                  <a:prstClr val="black"/>
                </a:solidFill>
                <a:latin typeface="Calibri"/>
              </a:rPr>
              <a:t>*Source:  Assuming 40 bu. yield, $23.61/ac + ($.24*22 </a:t>
            </a:r>
            <a:r>
              <a:rPr lang="en-US" sz="1600" dirty="0" err="1" smtClean="0">
                <a:solidFill>
                  <a:prstClr val="black"/>
                </a:solidFill>
                <a:latin typeface="Calibri"/>
              </a:rPr>
              <a:t>bu</a:t>
            </a:r>
            <a:r>
              <a:rPr lang="en-US" sz="1600" dirty="0" smtClean="0">
                <a:solidFill>
                  <a:prstClr val="black"/>
                </a:solidFill>
                <a:latin typeface="Calibri"/>
              </a:rPr>
              <a:t>), OSU Current Report 205</a:t>
            </a:r>
            <a:r>
              <a:rPr lang="en-US" sz="1600" dirty="0">
                <a:solidFill>
                  <a:prstClr val="black"/>
                </a:solidFill>
                <a:latin typeface="Calibri"/>
              </a:rPr>
              <a:t>.</a:t>
            </a:r>
            <a:r>
              <a:rPr lang="en-US" dirty="0" smtClean="0">
                <a:solidFill>
                  <a:prstClr val="black"/>
                </a:solidFill>
                <a:latin typeface="Calibri"/>
              </a:rPr>
              <a:t> </a:t>
            </a:r>
            <a:endParaRPr lang="en-US" dirty="0">
              <a:solidFill>
                <a:prstClr val="black"/>
              </a:solidFill>
              <a:latin typeface="Calibri"/>
            </a:endParaRPr>
          </a:p>
        </p:txBody>
      </p:sp>
      <p:sp>
        <p:nvSpPr>
          <p:cNvPr id="9" name="Rectangle 8"/>
          <p:cNvSpPr/>
          <p:nvPr/>
        </p:nvSpPr>
        <p:spPr>
          <a:xfrm>
            <a:off x="3613598" y="5787431"/>
            <a:ext cx="921825" cy="304361"/>
          </a:xfrm>
          <a:prstGeom prst="rect">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81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190885" cy="1325563"/>
          </a:xfrm>
        </p:spPr>
        <p:txBody>
          <a:bodyPr>
            <a:noAutofit/>
          </a:bodyPr>
          <a:lstStyle/>
          <a:p>
            <a:r>
              <a:rPr lang="en-US" sz="3200" dirty="0" smtClean="0">
                <a:latin typeface="+mn-lt"/>
              </a:rPr>
              <a:t>Most Important Principles to Know – </a:t>
            </a:r>
            <a:r>
              <a:rPr lang="en-US" sz="3200" dirty="0">
                <a:latin typeface="+mn-lt"/>
              </a:rPr>
              <a:t>What should I charge for custom work?</a:t>
            </a:r>
          </a:p>
        </p:txBody>
      </p:sp>
      <p:sp>
        <p:nvSpPr>
          <p:cNvPr id="5" name="TextBox 4"/>
          <p:cNvSpPr txBox="1"/>
          <p:nvPr/>
        </p:nvSpPr>
        <p:spPr>
          <a:xfrm>
            <a:off x="1219200" y="6236139"/>
            <a:ext cx="6629400" cy="369332"/>
          </a:xfrm>
          <a:prstGeom prst="rect">
            <a:avLst/>
          </a:prstGeom>
          <a:noFill/>
        </p:spPr>
        <p:txBody>
          <a:bodyPr wrap="square" rtlCol="0">
            <a:spAutoFit/>
          </a:bodyPr>
          <a:lstStyle/>
          <a:p>
            <a:pPr fontAlgn="auto">
              <a:spcBef>
                <a:spcPts val="0"/>
              </a:spcBef>
              <a:spcAft>
                <a:spcPts val="0"/>
              </a:spcAft>
              <a:buClrTx/>
              <a:buFontTx/>
              <a:buNone/>
            </a:pPr>
            <a:r>
              <a:rPr lang="en-US" sz="1600" dirty="0" smtClean="0">
                <a:solidFill>
                  <a:prstClr val="black"/>
                </a:solidFill>
                <a:latin typeface="Calibri"/>
              </a:rPr>
              <a:t>*Source:  OSU Current Report 205</a:t>
            </a:r>
            <a:r>
              <a:rPr lang="en-US" dirty="0" smtClean="0">
                <a:solidFill>
                  <a:prstClr val="black"/>
                </a:solidFill>
                <a:latin typeface="Calibri"/>
              </a:rPr>
              <a:t> </a:t>
            </a:r>
            <a:endParaRPr lang="en-US" dirty="0">
              <a:solidFill>
                <a:prstClr val="black"/>
              </a:solidFill>
              <a:latin typeface="Calibri"/>
            </a:endParaRPr>
          </a:p>
        </p:txBody>
      </p:sp>
      <p:sp>
        <p:nvSpPr>
          <p:cNvPr id="40" name="TextBox 39"/>
          <p:cNvSpPr txBox="1"/>
          <p:nvPr/>
        </p:nvSpPr>
        <p:spPr>
          <a:xfrm>
            <a:off x="1371600" y="1633657"/>
            <a:ext cx="6629400" cy="369332"/>
          </a:xfrm>
          <a:prstGeom prst="rect">
            <a:avLst/>
          </a:prstGeom>
          <a:noFill/>
        </p:spPr>
        <p:txBody>
          <a:bodyPr wrap="square" rtlCol="0">
            <a:spAutoFit/>
          </a:bodyPr>
          <a:lstStyle/>
          <a:p>
            <a:pPr fontAlgn="auto">
              <a:spcBef>
                <a:spcPts val="0"/>
              </a:spcBef>
              <a:spcAft>
                <a:spcPts val="0"/>
              </a:spcAft>
              <a:buClrTx/>
              <a:buFontTx/>
              <a:buNone/>
            </a:pPr>
            <a:r>
              <a:rPr lang="en-US" dirty="0" smtClean="0">
                <a:solidFill>
                  <a:prstClr val="black"/>
                </a:solidFill>
                <a:latin typeface="Calibri"/>
              </a:rPr>
              <a:t> </a:t>
            </a:r>
            <a:endParaRPr lang="en-US" dirty="0">
              <a:solidFill>
                <a:prstClr val="black"/>
              </a:solidFill>
              <a:latin typeface="Calibri"/>
            </a:endParaRPr>
          </a:p>
        </p:txBody>
      </p:sp>
      <p:sp>
        <p:nvSpPr>
          <p:cNvPr id="42" name="TextBox 41"/>
          <p:cNvSpPr txBox="1"/>
          <p:nvPr/>
        </p:nvSpPr>
        <p:spPr>
          <a:xfrm>
            <a:off x="1143000" y="1633657"/>
            <a:ext cx="6490411" cy="3108543"/>
          </a:xfrm>
          <a:prstGeom prst="rect">
            <a:avLst/>
          </a:prstGeom>
          <a:noFill/>
        </p:spPr>
        <p:txBody>
          <a:bodyPr wrap="square" rtlCol="0">
            <a:spAutoFit/>
          </a:bodyPr>
          <a:lstStyle/>
          <a:p>
            <a:pPr fontAlgn="auto">
              <a:spcBef>
                <a:spcPts val="0"/>
              </a:spcBef>
              <a:spcAft>
                <a:spcPts val="0"/>
              </a:spcAft>
              <a:buClrTx/>
              <a:buFontTx/>
              <a:buNone/>
            </a:pPr>
            <a:r>
              <a:rPr lang="en-US" dirty="0" smtClean="0">
                <a:solidFill>
                  <a:prstClr val="black"/>
                </a:solidFill>
                <a:latin typeface="Calibri"/>
              </a:rPr>
              <a:t>Breakeven point to justify ownership will occur when the total savings in operating costs is equal to the average annual fixed cost.  </a:t>
            </a:r>
          </a:p>
          <a:p>
            <a:pPr fontAlgn="auto">
              <a:spcBef>
                <a:spcPts val="0"/>
              </a:spcBef>
              <a:spcAft>
                <a:spcPts val="0"/>
              </a:spcAft>
              <a:buClrTx/>
              <a:buFontTx/>
              <a:buNone/>
            </a:pPr>
            <a:endParaRPr lang="en-US" sz="1600" dirty="0">
              <a:solidFill>
                <a:prstClr val="black"/>
              </a:solidFill>
              <a:latin typeface="Calibri"/>
            </a:endParaRPr>
          </a:p>
          <a:p>
            <a:pPr fontAlgn="auto">
              <a:spcBef>
                <a:spcPts val="0"/>
              </a:spcBef>
              <a:spcAft>
                <a:spcPts val="0"/>
              </a:spcAft>
              <a:buClrTx/>
              <a:buFontTx/>
              <a:buNone/>
            </a:pPr>
            <a:r>
              <a:rPr lang="en-US" dirty="0" smtClean="0">
                <a:solidFill>
                  <a:prstClr val="black"/>
                </a:solidFill>
                <a:latin typeface="Calibri"/>
              </a:rPr>
              <a:t>Breakeven = 		</a:t>
            </a:r>
            <a:r>
              <a:rPr lang="en-US" u="sng" dirty="0" smtClean="0">
                <a:solidFill>
                  <a:prstClr val="black"/>
                </a:solidFill>
                <a:latin typeface="Calibri"/>
              </a:rPr>
              <a:t>Annual fixed cost</a:t>
            </a:r>
          </a:p>
          <a:p>
            <a:pPr fontAlgn="auto">
              <a:spcBef>
                <a:spcPts val="0"/>
              </a:spcBef>
              <a:spcAft>
                <a:spcPts val="0"/>
              </a:spcAft>
              <a:buClrTx/>
              <a:buFontTx/>
              <a:buNone/>
            </a:pPr>
            <a:r>
              <a:rPr lang="en-US" dirty="0" smtClean="0">
                <a:solidFill>
                  <a:prstClr val="black"/>
                </a:solidFill>
                <a:latin typeface="Calibri"/>
              </a:rPr>
              <a:t>	       	        Custom rate* – operating cost</a:t>
            </a:r>
          </a:p>
          <a:p>
            <a:pPr fontAlgn="auto">
              <a:spcBef>
                <a:spcPts val="0"/>
              </a:spcBef>
              <a:spcAft>
                <a:spcPts val="0"/>
              </a:spcAft>
              <a:buClrTx/>
              <a:buFontTx/>
              <a:buNone/>
            </a:pPr>
            <a:endParaRPr lang="en-US" dirty="0">
              <a:solidFill>
                <a:prstClr val="black"/>
              </a:solidFill>
              <a:latin typeface="Calibri"/>
            </a:endParaRPr>
          </a:p>
          <a:p>
            <a:pPr fontAlgn="auto">
              <a:spcBef>
                <a:spcPts val="0"/>
              </a:spcBef>
              <a:spcAft>
                <a:spcPts val="0"/>
              </a:spcAft>
              <a:buClrTx/>
              <a:buFontTx/>
              <a:buNone/>
            </a:pPr>
            <a:r>
              <a:rPr lang="en-US" dirty="0" smtClean="0">
                <a:solidFill>
                  <a:prstClr val="black"/>
                </a:solidFill>
                <a:latin typeface="Calibri"/>
              </a:rPr>
              <a:t>Combine			</a:t>
            </a:r>
            <a:r>
              <a:rPr lang="en-US" u="sng" dirty="0" smtClean="0">
                <a:solidFill>
                  <a:prstClr val="black"/>
                </a:solidFill>
                <a:latin typeface="Calibri"/>
              </a:rPr>
              <a:t>$26,430</a:t>
            </a:r>
          </a:p>
          <a:p>
            <a:pPr fontAlgn="auto">
              <a:spcBef>
                <a:spcPts val="0"/>
              </a:spcBef>
              <a:spcAft>
                <a:spcPts val="0"/>
              </a:spcAft>
              <a:buClrTx/>
              <a:buFontTx/>
              <a:buNone/>
            </a:pPr>
            <a:r>
              <a:rPr lang="en-US" dirty="0">
                <a:solidFill>
                  <a:prstClr val="black"/>
                </a:solidFill>
                <a:latin typeface="Calibri"/>
              </a:rPr>
              <a:t>e</a:t>
            </a:r>
            <a:r>
              <a:rPr lang="en-US" dirty="0" smtClean="0">
                <a:solidFill>
                  <a:prstClr val="black"/>
                </a:solidFill>
                <a:latin typeface="Calibri"/>
              </a:rPr>
              <a:t>xample		            $27.93* - $15.17</a:t>
            </a:r>
          </a:p>
          <a:p>
            <a:pPr fontAlgn="auto">
              <a:spcBef>
                <a:spcPts val="0"/>
              </a:spcBef>
              <a:spcAft>
                <a:spcPts val="0"/>
              </a:spcAft>
              <a:buClrTx/>
              <a:buFontTx/>
              <a:buNone/>
            </a:pPr>
            <a:endParaRPr lang="en-US" dirty="0">
              <a:solidFill>
                <a:prstClr val="black"/>
              </a:solidFill>
              <a:latin typeface="Calibri"/>
            </a:endParaRPr>
          </a:p>
          <a:p>
            <a:pPr fontAlgn="auto">
              <a:spcBef>
                <a:spcPts val="0"/>
              </a:spcBef>
              <a:spcAft>
                <a:spcPts val="0"/>
              </a:spcAft>
              <a:buClrTx/>
              <a:buFontTx/>
              <a:buNone/>
            </a:pPr>
            <a:r>
              <a:rPr lang="en-US" dirty="0" smtClean="0">
                <a:solidFill>
                  <a:prstClr val="black"/>
                </a:solidFill>
                <a:latin typeface="Calibri"/>
              </a:rPr>
              <a:t>Breakeven = 		2017 acres		</a:t>
            </a:r>
            <a:r>
              <a:rPr lang="en-US" u="sng" dirty="0">
                <a:solidFill>
                  <a:prstClr val="black"/>
                </a:solidFill>
                <a:latin typeface="Calibri"/>
              </a:rPr>
              <a:t> </a:t>
            </a:r>
            <a:endParaRPr lang="en-US" u="sng" dirty="0" smtClean="0">
              <a:solidFill>
                <a:prstClr val="black"/>
              </a:solidFill>
              <a:latin typeface="Calibri"/>
            </a:endParaRPr>
          </a:p>
          <a:p>
            <a:pPr fontAlgn="auto">
              <a:spcBef>
                <a:spcPts val="0"/>
              </a:spcBef>
              <a:spcAft>
                <a:spcPts val="0"/>
              </a:spcAft>
              <a:buClrTx/>
              <a:buFontTx/>
              <a:buNone/>
            </a:pPr>
            <a:endParaRPr lang="en-US" dirty="0" smtClean="0">
              <a:solidFill>
                <a:prstClr val="black"/>
              </a:solidFill>
              <a:latin typeface="Calibri"/>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8513" y="5815351"/>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0758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610600" cy="1565566"/>
          </a:xfrm>
        </p:spPr>
        <p:txBody>
          <a:bodyPr>
            <a:noAutofit/>
          </a:bodyPr>
          <a:lstStyle/>
          <a:p>
            <a:r>
              <a:rPr lang="en-US" sz="3200" dirty="0" smtClean="0">
                <a:latin typeface="+mn-lt"/>
              </a:rPr>
              <a:t>Another principle to know – </a:t>
            </a:r>
            <a:r>
              <a:rPr lang="en-US" sz="3200" dirty="0">
                <a:latin typeface="+mn-lt"/>
              </a:rPr>
              <a:t>What </a:t>
            </a:r>
            <a:r>
              <a:rPr lang="en-US" sz="3200" dirty="0" smtClean="0">
                <a:latin typeface="+mn-lt"/>
              </a:rPr>
              <a:t>is the additional cost to own a combine with less acres?</a:t>
            </a:r>
            <a:endParaRPr lang="en-US" sz="3200" dirty="0">
              <a:latin typeface="+mn-lt"/>
            </a:endParaRPr>
          </a:p>
        </p:txBody>
      </p:sp>
      <p:sp>
        <p:nvSpPr>
          <p:cNvPr id="5" name="TextBox 4"/>
          <p:cNvSpPr txBox="1"/>
          <p:nvPr/>
        </p:nvSpPr>
        <p:spPr>
          <a:xfrm>
            <a:off x="1219200" y="6236139"/>
            <a:ext cx="6629400" cy="369332"/>
          </a:xfrm>
          <a:prstGeom prst="rect">
            <a:avLst/>
          </a:prstGeom>
          <a:noFill/>
        </p:spPr>
        <p:txBody>
          <a:bodyPr wrap="square" rtlCol="0">
            <a:spAutoFit/>
          </a:bodyPr>
          <a:lstStyle/>
          <a:p>
            <a:pPr fontAlgn="auto">
              <a:spcBef>
                <a:spcPts val="0"/>
              </a:spcBef>
              <a:spcAft>
                <a:spcPts val="0"/>
              </a:spcAft>
              <a:buClrTx/>
              <a:buFontTx/>
              <a:buNone/>
            </a:pPr>
            <a:r>
              <a:rPr lang="en-US" sz="1600" dirty="0" smtClean="0">
                <a:solidFill>
                  <a:prstClr val="black"/>
                </a:solidFill>
                <a:latin typeface="Calibri"/>
              </a:rPr>
              <a:t>*Source:  OSU Current Report 205</a:t>
            </a:r>
            <a:r>
              <a:rPr lang="en-US" dirty="0" smtClean="0">
                <a:solidFill>
                  <a:prstClr val="black"/>
                </a:solidFill>
                <a:latin typeface="Calibri"/>
              </a:rPr>
              <a:t> </a:t>
            </a:r>
            <a:endParaRPr lang="en-US" dirty="0">
              <a:solidFill>
                <a:prstClr val="black"/>
              </a:solidFill>
              <a:latin typeface="Calibri"/>
            </a:endParaRPr>
          </a:p>
        </p:txBody>
      </p:sp>
      <p:sp>
        <p:nvSpPr>
          <p:cNvPr id="42" name="TextBox 41"/>
          <p:cNvSpPr txBox="1"/>
          <p:nvPr/>
        </p:nvSpPr>
        <p:spPr>
          <a:xfrm>
            <a:off x="1066800" y="1954621"/>
            <a:ext cx="6490411" cy="2831544"/>
          </a:xfrm>
          <a:prstGeom prst="rect">
            <a:avLst/>
          </a:prstGeom>
          <a:noFill/>
        </p:spPr>
        <p:txBody>
          <a:bodyPr wrap="square" rtlCol="0">
            <a:spAutoFit/>
          </a:bodyPr>
          <a:lstStyle/>
          <a:p>
            <a:pPr fontAlgn="auto">
              <a:spcBef>
                <a:spcPts val="0"/>
              </a:spcBef>
              <a:spcAft>
                <a:spcPts val="0"/>
              </a:spcAft>
              <a:buClrTx/>
              <a:buFontTx/>
              <a:buNone/>
            </a:pPr>
            <a:r>
              <a:rPr lang="en-US" dirty="0" smtClean="0">
                <a:solidFill>
                  <a:prstClr val="black"/>
                </a:solidFill>
                <a:latin typeface="Calibri"/>
              </a:rPr>
              <a:t>Let’s say the farmer only has 1500 acres of his own and is willing to accept the higher cost of ownership for the ability to harvest when the crop is ready. What is the cost for that timeliness/convenience?</a:t>
            </a:r>
          </a:p>
          <a:p>
            <a:pPr fontAlgn="auto">
              <a:spcBef>
                <a:spcPts val="0"/>
              </a:spcBef>
              <a:spcAft>
                <a:spcPts val="0"/>
              </a:spcAft>
              <a:buClrTx/>
              <a:buFontTx/>
              <a:buNone/>
            </a:pPr>
            <a:endParaRPr lang="en-US" sz="1600" dirty="0">
              <a:solidFill>
                <a:prstClr val="black"/>
              </a:solidFill>
              <a:latin typeface="Calibri"/>
            </a:endParaRPr>
          </a:p>
          <a:p>
            <a:pPr fontAlgn="auto">
              <a:spcBef>
                <a:spcPts val="0"/>
              </a:spcBef>
              <a:spcAft>
                <a:spcPts val="0"/>
              </a:spcAft>
              <a:buClrTx/>
              <a:buFontTx/>
              <a:buNone/>
            </a:pPr>
            <a:r>
              <a:rPr lang="en-US" dirty="0" smtClean="0">
                <a:solidFill>
                  <a:prstClr val="black"/>
                </a:solidFill>
                <a:latin typeface="Calibri"/>
              </a:rPr>
              <a:t>Custom harvest = 	$27.93* x 1500 = $41,895</a:t>
            </a:r>
          </a:p>
          <a:p>
            <a:pPr fontAlgn="auto">
              <a:spcBef>
                <a:spcPts val="0"/>
              </a:spcBef>
              <a:spcAft>
                <a:spcPts val="0"/>
              </a:spcAft>
              <a:buClrTx/>
              <a:buFontTx/>
              <a:buNone/>
            </a:pPr>
            <a:endParaRPr lang="en-US" dirty="0">
              <a:solidFill>
                <a:prstClr val="black"/>
              </a:solidFill>
              <a:latin typeface="Calibri"/>
            </a:endParaRPr>
          </a:p>
          <a:p>
            <a:pPr fontAlgn="auto">
              <a:spcBef>
                <a:spcPts val="0"/>
              </a:spcBef>
              <a:spcAft>
                <a:spcPts val="0"/>
              </a:spcAft>
              <a:buClrTx/>
              <a:buFontTx/>
              <a:buNone/>
            </a:pPr>
            <a:r>
              <a:rPr lang="en-US" dirty="0" smtClean="0">
                <a:solidFill>
                  <a:prstClr val="black"/>
                </a:solidFill>
                <a:latin typeface="Calibri"/>
              </a:rPr>
              <a:t>Ownership = $26,430 per year</a:t>
            </a:r>
          </a:p>
          <a:p>
            <a:pPr fontAlgn="auto">
              <a:spcBef>
                <a:spcPts val="0"/>
              </a:spcBef>
              <a:spcAft>
                <a:spcPts val="0"/>
              </a:spcAft>
              <a:buClrTx/>
              <a:buFontTx/>
              <a:buNone/>
            </a:pPr>
            <a:r>
              <a:rPr lang="en-US" dirty="0" smtClean="0">
                <a:solidFill>
                  <a:prstClr val="black"/>
                </a:solidFill>
                <a:latin typeface="Calibri"/>
              </a:rPr>
              <a:t>Operating = $15.17 x 1500 = $22,755</a:t>
            </a:r>
          </a:p>
          <a:p>
            <a:pPr fontAlgn="auto">
              <a:spcBef>
                <a:spcPts val="0"/>
              </a:spcBef>
              <a:spcAft>
                <a:spcPts val="0"/>
              </a:spcAft>
              <a:buClrTx/>
              <a:buFontTx/>
              <a:buNone/>
            </a:pPr>
            <a:r>
              <a:rPr lang="en-US" dirty="0" smtClean="0">
                <a:solidFill>
                  <a:prstClr val="black"/>
                </a:solidFill>
                <a:latin typeface="Calibri"/>
              </a:rPr>
              <a:t>Total cost = $49,185		</a:t>
            </a:r>
            <a:r>
              <a:rPr lang="en-US" u="sng" dirty="0">
                <a:solidFill>
                  <a:prstClr val="black"/>
                </a:solidFill>
                <a:latin typeface="Calibri"/>
              </a:rPr>
              <a:t> </a:t>
            </a:r>
            <a:endParaRPr lang="en-US" u="sng" dirty="0" smtClean="0">
              <a:solidFill>
                <a:prstClr val="black"/>
              </a:solidFill>
              <a:latin typeface="Calibri"/>
            </a:endParaRPr>
          </a:p>
          <a:p>
            <a:pPr fontAlgn="auto">
              <a:spcBef>
                <a:spcPts val="0"/>
              </a:spcBef>
              <a:spcAft>
                <a:spcPts val="0"/>
              </a:spcAft>
              <a:buClrTx/>
              <a:buFontTx/>
              <a:buNone/>
            </a:pPr>
            <a:r>
              <a:rPr lang="en-US" dirty="0" smtClean="0">
                <a:solidFill>
                  <a:prstClr val="black"/>
                </a:solidFill>
                <a:latin typeface="Calibri"/>
              </a:rPr>
              <a:t>Extra cost per year vs custom charge = $7,290 = $4.86/acre</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8513" y="5815351"/>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726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4851"/>
            <a:ext cx="7886700" cy="896749"/>
          </a:xfrm>
        </p:spPr>
        <p:txBody>
          <a:bodyPr>
            <a:noAutofit/>
          </a:bodyPr>
          <a:lstStyle/>
          <a:p>
            <a:r>
              <a:rPr lang="en-US" sz="3200" dirty="0" smtClean="0">
                <a:latin typeface="+mn-lt"/>
              </a:rPr>
              <a:t>In summary…. </a:t>
            </a:r>
            <a:endParaRPr lang="en-US" sz="3200" dirty="0">
              <a:latin typeface="+mn-lt"/>
            </a:endParaRPr>
          </a:p>
        </p:txBody>
      </p:sp>
      <p:sp>
        <p:nvSpPr>
          <p:cNvPr id="5" name="Content Placeholder 2"/>
          <p:cNvSpPr>
            <a:spLocks noGrp="1"/>
          </p:cNvSpPr>
          <p:nvPr>
            <p:ph idx="1"/>
          </p:nvPr>
        </p:nvSpPr>
        <p:spPr>
          <a:xfrm>
            <a:off x="533400" y="1417806"/>
            <a:ext cx="7886700" cy="4351338"/>
          </a:xfrm>
        </p:spPr>
        <p:txBody>
          <a:bodyPr>
            <a:normAutofit lnSpcReduction="10000"/>
          </a:bodyPr>
          <a:lstStyle/>
          <a:p>
            <a:r>
              <a:rPr lang="en-US" sz="2400" dirty="0" smtClean="0"/>
              <a:t>Estimating your machinery costs is important!</a:t>
            </a:r>
          </a:p>
          <a:p>
            <a:r>
              <a:rPr lang="en-US" sz="2400" dirty="0" smtClean="0"/>
              <a:t>What should I pay? </a:t>
            </a:r>
          </a:p>
          <a:p>
            <a:pPr lvl="1"/>
            <a:r>
              <a:rPr lang="en-US" sz="2000" dirty="0" smtClean="0"/>
              <a:t>Consider the pros </a:t>
            </a:r>
            <a:r>
              <a:rPr lang="en-US" sz="2000" dirty="0"/>
              <a:t>and cons when hiring work done</a:t>
            </a:r>
            <a:r>
              <a:rPr lang="en-US" sz="2000" dirty="0" smtClean="0"/>
              <a:t>.</a:t>
            </a:r>
          </a:p>
          <a:p>
            <a:r>
              <a:rPr lang="en-US" sz="2400" dirty="0" smtClean="0"/>
              <a:t>What should I charge? </a:t>
            </a:r>
          </a:p>
          <a:p>
            <a:pPr lvl="1"/>
            <a:r>
              <a:rPr lang="en-US" sz="2000" dirty="0" smtClean="0"/>
              <a:t>Consider your costs and a potential profit </a:t>
            </a:r>
            <a:r>
              <a:rPr lang="en-US" sz="2000" dirty="0"/>
              <a:t>and risk </a:t>
            </a:r>
            <a:r>
              <a:rPr lang="en-US" sz="2000" dirty="0" smtClean="0"/>
              <a:t>margin</a:t>
            </a:r>
            <a:endParaRPr lang="en-US" sz="2000" dirty="0"/>
          </a:p>
          <a:p>
            <a:pPr lvl="1"/>
            <a:r>
              <a:rPr lang="en-US" sz="2000" dirty="0"/>
              <a:t>Take into consideration other factors such as travel distance, </a:t>
            </a:r>
            <a:r>
              <a:rPr lang="en-US" sz="2000" dirty="0" smtClean="0"/>
              <a:t>field conditions, competition, etc.</a:t>
            </a:r>
            <a:endParaRPr lang="en-US" sz="2000" dirty="0"/>
          </a:p>
          <a:p>
            <a:pPr lvl="1"/>
            <a:r>
              <a:rPr lang="en-US" sz="2000" dirty="0" smtClean="0"/>
              <a:t>Know </a:t>
            </a:r>
            <a:r>
              <a:rPr lang="en-US" sz="2000" dirty="0"/>
              <a:t>the breakeven point of ownership</a:t>
            </a:r>
            <a:r>
              <a:rPr lang="en-US" sz="2000" dirty="0" smtClean="0"/>
              <a:t>.  The greater the volume, the greater the profit potential.  In our example, anything over 2017 acres means a profit of $12.76/ac.</a:t>
            </a:r>
            <a:endParaRPr lang="en-US" sz="2000" dirty="0"/>
          </a:p>
          <a:p>
            <a:r>
              <a:rPr lang="en-US" sz="2400" dirty="0" smtClean="0"/>
              <a:t>Wide </a:t>
            </a:r>
            <a:r>
              <a:rPr lang="en-US" sz="2400" dirty="0"/>
              <a:t>variation in rates charged for most jobs and for many reasons…so do your homework!</a:t>
            </a:r>
          </a:p>
          <a:p>
            <a:endParaRPr lang="en-US"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8513" y="5815351"/>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48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Thanks for stopping by!</a:t>
            </a:r>
            <a:endParaRPr lang="en-US" sz="3200" dirty="0">
              <a:latin typeface="+mn-l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8513" y="5815351"/>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a:spLocks noChangeArrowheads="1"/>
          </p:cNvSpPr>
          <p:nvPr/>
        </p:nvSpPr>
        <p:spPr bwMode="auto">
          <a:xfrm>
            <a:off x="5334001" y="3200400"/>
            <a:ext cx="4038599" cy="566309"/>
          </a:xfrm>
          <a:prstGeom prst="rect">
            <a:avLst/>
          </a:prstGeom>
          <a:noFill/>
          <a:ln w="9525">
            <a:noFill/>
            <a:miter lim="800000"/>
            <a:headEnd/>
            <a:tailEnd/>
          </a:ln>
        </p:spPr>
        <p:txBody>
          <a:bodyPr wrap="square">
            <a:spAutoFit/>
          </a:bodyPr>
          <a:lstStyle/>
          <a:p>
            <a:pPr algn="ctr">
              <a:buNone/>
            </a:pPr>
            <a:r>
              <a:rPr lang="en-US" sz="1400" dirty="0" smtClean="0"/>
              <a:t>Roger Sahs, Associate Extension Specialist</a:t>
            </a:r>
          </a:p>
          <a:p>
            <a:pPr algn="ctr">
              <a:buNone/>
            </a:pPr>
            <a:r>
              <a:rPr lang="en-US" sz="1400" dirty="0" smtClean="0">
                <a:hlinkClick r:id="rId4"/>
              </a:rPr>
              <a:t>Roger.sahs@okstate.edu</a:t>
            </a:r>
            <a:r>
              <a:rPr lang="en-US" sz="1400" dirty="0" smtClean="0"/>
              <a:t>, 405.744.7075</a:t>
            </a:r>
            <a:endParaRPr lang="en-US" sz="1400" dirty="0"/>
          </a:p>
        </p:txBody>
      </p:sp>
      <p:sp>
        <p:nvSpPr>
          <p:cNvPr id="6" name="TextBox 5"/>
          <p:cNvSpPr txBox="1">
            <a:spLocks noChangeArrowheads="1"/>
          </p:cNvSpPr>
          <p:nvPr/>
        </p:nvSpPr>
        <p:spPr bwMode="auto">
          <a:xfrm>
            <a:off x="5638800" y="1461008"/>
            <a:ext cx="3429000"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None/>
              <a:defRPr/>
            </a:pPr>
            <a:r>
              <a:rPr lang="en-US" sz="1400" dirty="0" smtClean="0">
                <a:latin typeface="Calibri" panose="020F0502020204030204" pitchFamily="34" charset="0"/>
                <a:ea typeface="Calibri" panose="020F0502020204030204" pitchFamily="34" charset="0"/>
              </a:rPr>
              <a:t>webinar survey:</a:t>
            </a:r>
          </a:p>
          <a:p>
            <a:pPr algn="ctr" eaLnBrk="1" hangingPunct="1">
              <a:buNone/>
              <a:defRPr/>
            </a:pPr>
            <a:r>
              <a:rPr lang="en-US" sz="1400" u="sng" dirty="0" smtClean="0">
                <a:hlinkClick r:id="rId5"/>
              </a:rPr>
              <a:t>https</a:t>
            </a:r>
            <a:r>
              <a:rPr lang="en-US" sz="1400" u="sng" dirty="0">
                <a:hlinkClick r:id="rId5"/>
              </a:rPr>
              <a:t>://okstatecasnr.az1.qualtrics.com/jfe/form/SV_0rHsbuoEbwsZEge</a:t>
            </a:r>
            <a:endParaRPr kumimoji="0" lang="en-US" sz="1400" b="0" i="0" u="none" strike="noStrike" kern="0" cap="none" spc="0" normalizeH="0" baseline="0" noProof="0" dirty="0" smtClean="0">
              <a:ln>
                <a:noFill/>
              </a:ln>
              <a:solidFill>
                <a:srgbClr val="000000"/>
              </a:solidFill>
              <a:effectLst/>
              <a:uLnTx/>
              <a:uFillTx/>
              <a:latin typeface="+mn-lt"/>
            </a:endParaRPr>
          </a:p>
        </p:txBody>
      </p:sp>
      <p:pic>
        <p:nvPicPr>
          <p:cNvPr id="1026" name="Picture 2" descr="How many of you heard this? #FarmerFriday #HeritageIron | Farm humor,  Farmer jokes, Farm life quot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490" y="1052766"/>
            <a:ext cx="5098710" cy="38240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457200" y="277813"/>
            <a:ext cx="8534400" cy="1139825"/>
          </a:xfrm>
          <a:noFill/>
          <a:ln/>
        </p:spPr>
        <p:txBody>
          <a:bodyPr lIns="90488" tIns="44450" rIns="90488" bIns="44450" anchor="ctr"/>
          <a:lstStyle/>
          <a:p>
            <a:r>
              <a:rPr lang="en-US" sz="4000" dirty="0" smtClean="0">
                <a:latin typeface="+mn-lt"/>
              </a:rPr>
              <a:t>Webinar will talk about the following:</a:t>
            </a:r>
            <a:endParaRPr lang="en-US" sz="4000" dirty="0">
              <a:latin typeface="+mn-lt"/>
            </a:endParaRPr>
          </a:p>
        </p:txBody>
      </p:sp>
      <p:sp>
        <p:nvSpPr>
          <p:cNvPr id="271363" name="Rectangle 3"/>
          <p:cNvSpPr>
            <a:spLocks noGrp="1" noChangeArrowheads="1"/>
          </p:cNvSpPr>
          <p:nvPr>
            <p:ph type="body" idx="1"/>
          </p:nvPr>
        </p:nvSpPr>
        <p:spPr>
          <a:xfrm>
            <a:off x="711200" y="1371600"/>
            <a:ext cx="7975600" cy="4759325"/>
          </a:xfrm>
          <a:noFill/>
          <a:ln/>
        </p:spPr>
        <p:txBody>
          <a:bodyPr lIns="90488" tIns="44450" rIns="90488" bIns="44450"/>
          <a:lstStyle/>
          <a:p>
            <a:r>
              <a:rPr lang="en-US" sz="2400" dirty="0" smtClean="0"/>
              <a:t>Survey procedures and </a:t>
            </a:r>
            <a:r>
              <a:rPr lang="en-US" sz="2400" dirty="0" smtClean="0"/>
              <a:t>survey responses</a:t>
            </a:r>
            <a:endParaRPr lang="en-US" sz="2400" dirty="0" smtClean="0"/>
          </a:p>
          <a:p>
            <a:r>
              <a:rPr lang="en-US" sz="2400" dirty="0" smtClean="0"/>
              <a:t>The pros and cons of custom work</a:t>
            </a:r>
          </a:p>
          <a:p>
            <a:r>
              <a:rPr lang="en-US" sz="2400" dirty="0" smtClean="0"/>
              <a:t>Determining and comparing costs</a:t>
            </a:r>
          </a:p>
          <a:p>
            <a:endParaRPr lang="en-US" sz="2400" dirty="0" smtClean="0"/>
          </a:p>
          <a:p>
            <a:pPr marL="0" indent="0">
              <a:buNone/>
            </a:pPr>
            <a:endParaRPr lang="en-US"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8513" y="5662951"/>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noFill/>
          <a:ln/>
        </p:spPr>
        <p:txBody>
          <a:bodyPr lIns="90488" tIns="44450" rIns="90488" bIns="44450" anchor="ctr"/>
          <a:lstStyle/>
          <a:p>
            <a:r>
              <a:rPr lang="en-US" sz="4000" dirty="0" smtClean="0">
                <a:latin typeface="+mn-lt"/>
              </a:rPr>
              <a:t>Custom rate survey procedures</a:t>
            </a:r>
            <a:endParaRPr lang="en-US" sz="4000" dirty="0">
              <a:latin typeface="+mn-lt"/>
            </a:endParaRPr>
          </a:p>
        </p:txBody>
      </p:sp>
      <p:sp>
        <p:nvSpPr>
          <p:cNvPr id="271363" name="Rectangle 3"/>
          <p:cNvSpPr>
            <a:spLocks noGrp="1" noChangeArrowheads="1"/>
          </p:cNvSpPr>
          <p:nvPr>
            <p:ph type="body" idx="1"/>
          </p:nvPr>
        </p:nvSpPr>
        <p:spPr>
          <a:xfrm>
            <a:off x="711200" y="1371600"/>
            <a:ext cx="7975600" cy="4759325"/>
          </a:xfrm>
          <a:noFill/>
          <a:ln/>
        </p:spPr>
        <p:txBody>
          <a:bodyPr lIns="90488" tIns="44450" rIns="90488" bIns="44450"/>
          <a:lstStyle/>
          <a:p>
            <a:r>
              <a:rPr lang="en-US" sz="2400" dirty="0" smtClean="0"/>
              <a:t>OSU provides survey content</a:t>
            </a:r>
          </a:p>
          <a:p>
            <a:r>
              <a:rPr lang="en-US" sz="2400" dirty="0" smtClean="0"/>
              <a:t>Oklahoma Field Office – NASS mailings + follow-up phone calls</a:t>
            </a:r>
          </a:p>
          <a:p>
            <a:r>
              <a:rPr lang="en-US" sz="2400" dirty="0" smtClean="0"/>
              <a:t>180+ operations</a:t>
            </a:r>
          </a:p>
          <a:p>
            <a:r>
              <a:rPr lang="en-US" sz="2400" dirty="0" smtClean="0"/>
              <a:t>Usable surveys </a:t>
            </a:r>
            <a:r>
              <a:rPr lang="en-US" sz="2400" dirty="0" smtClean="0"/>
              <a:t>– 675</a:t>
            </a:r>
          </a:p>
          <a:p>
            <a:r>
              <a:rPr lang="en-US" sz="2400" dirty="0" smtClean="0"/>
              <a:t>Approximately 75 operations reported</a:t>
            </a:r>
            <a:endParaRPr lang="en-US" sz="2400" dirty="0" smtClean="0"/>
          </a:p>
          <a:p>
            <a:r>
              <a:rPr lang="en-US" sz="2400" dirty="0" smtClean="0"/>
              <a:t>Publication </a:t>
            </a:r>
            <a:r>
              <a:rPr lang="en-US" sz="2400" dirty="0" smtClean="0"/>
              <a:t>Current Report-205, </a:t>
            </a:r>
            <a:r>
              <a:rPr lang="en-US" sz="2400" dirty="0" smtClean="0"/>
              <a:t>Oklahoma Farm and Ranch Custom Rates, </a:t>
            </a:r>
            <a:r>
              <a:rPr lang="en-US" sz="2400" dirty="0" smtClean="0"/>
              <a:t>2021-2022</a:t>
            </a:r>
            <a:endParaRPr lang="en-US" sz="2400" dirty="0" smtClean="0"/>
          </a:p>
          <a:p>
            <a:endParaRPr lang="en-US" sz="2400" dirty="0" smtClean="0"/>
          </a:p>
          <a:p>
            <a:pPr marL="0" indent="0">
              <a:buNone/>
            </a:pPr>
            <a:endParaRPr lang="en-US"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8513" y="5662951"/>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87321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8513" y="5867400"/>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9600" y="6219784"/>
            <a:ext cx="6477000" cy="584775"/>
          </a:xfrm>
          <a:prstGeom prst="rect">
            <a:avLst/>
          </a:prstGeom>
        </p:spPr>
        <p:txBody>
          <a:bodyPr wrap="square">
            <a:spAutoFit/>
          </a:bodyPr>
          <a:lstStyle/>
          <a:p>
            <a:r>
              <a:rPr lang="en-US" sz="1600" dirty="0">
                <a:hlinkClick r:id="rId3"/>
              </a:rPr>
              <a:t>https://extension.okstate.edu/fact-sheets/oklahoma-farm-and-ranch-custom-rates-2021-2022.html</a:t>
            </a:r>
            <a:endParaRPr lang="en-US" sz="1600" dirty="0"/>
          </a:p>
        </p:txBody>
      </p:sp>
      <p:pic>
        <p:nvPicPr>
          <p:cNvPr id="7" name="Picture 6"/>
          <p:cNvPicPr>
            <a:picLocks noChangeAspect="1"/>
          </p:cNvPicPr>
          <p:nvPr/>
        </p:nvPicPr>
        <p:blipFill>
          <a:blip r:embed="rId4"/>
          <a:stretch>
            <a:fillRect/>
          </a:stretch>
        </p:blipFill>
        <p:spPr>
          <a:xfrm>
            <a:off x="1942674" y="304800"/>
            <a:ext cx="4610525" cy="5867400"/>
          </a:xfrm>
          <a:prstGeom prst="rect">
            <a:avLst/>
          </a:prstGeom>
        </p:spPr>
      </p:pic>
    </p:spTree>
    <p:extLst>
      <p:ext uri="{BB962C8B-B14F-4D97-AF65-F5344CB8AC3E}">
        <p14:creationId xmlns:p14="http://schemas.microsoft.com/office/powerpoint/2010/main" val="1004593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n-lt"/>
              </a:rPr>
              <a:t>Price increase</a:t>
            </a:r>
            <a:r>
              <a:rPr lang="en-US" dirty="0" smtClean="0"/>
              <a:t>	</a:t>
            </a:r>
            <a:endParaRPr lang="en-US" dirty="0"/>
          </a:p>
        </p:txBody>
      </p:sp>
      <p:sp>
        <p:nvSpPr>
          <p:cNvPr id="3" name="Content Placeholder 2"/>
          <p:cNvSpPr>
            <a:spLocks noGrp="1"/>
          </p:cNvSpPr>
          <p:nvPr>
            <p:ph idx="1"/>
          </p:nvPr>
        </p:nvSpPr>
        <p:spPr>
          <a:xfrm>
            <a:off x="457200" y="990600"/>
            <a:ext cx="8382000" cy="5345668"/>
          </a:xfrm>
        </p:spPr>
        <p:txBody>
          <a:bodyPr/>
          <a:lstStyle/>
          <a:p>
            <a:r>
              <a:rPr lang="en-US" sz="2400" dirty="0" smtClean="0"/>
              <a:t>20+ responses 2021 compared to 2019 </a:t>
            </a:r>
            <a:r>
              <a:rPr lang="en-US" sz="2400" dirty="0" smtClean="0">
                <a:solidFill>
                  <a:srgbClr val="FF0000"/>
                </a:solidFill>
              </a:rPr>
              <a:t>(2011 in red)</a:t>
            </a:r>
          </a:p>
          <a:p>
            <a:pPr lvl="1"/>
            <a:r>
              <a:rPr lang="en-US" sz="2000" dirty="0" smtClean="0"/>
              <a:t>Castrating cattle, 24%, $5.28 vs $4.25/</a:t>
            </a:r>
            <a:r>
              <a:rPr lang="en-US" sz="2000" dirty="0" err="1" smtClean="0"/>
              <a:t>hd</a:t>
            </a:r>
            <a:r>
              <a:rPr lang="en-US" sz="2000" dirty="0" smtClean="0"/>
              <a:t>  </a:t>
            </a:r>
            <a:r>
              <a:rPr lang="en-US" sz="2000" dirty="0" smtClean="0">
                <a:solidFill>
                  <a:srgbClr val="FF0000"/>
                </a:solidFill>
              </a:rPr>
              <a:t>$2.86</a:t>
            </a:r>
          </a:p>
          <a:p>
            <a:pPr lvl="1"/>
            <a:r>
              <a:rPr lang="en-US" sz="2000" dirty="0" err="1" smtClean="0"/>
              <a:t>Preg</a:t>
            </a:r>
            <a:r>
              <a:rPr lang="en-US" sz="2000" dirty="0" smtClean="0"/>
              <a:t> test cattle, 1%, $4.78 vs $4.73/</a:t>
            </a:r>
            <a:r>
              <a:rPr lang="en-US" sz="2000" dirty="0" err="1" smtClean="0"/>
              <a:t>hd</a:t>
            </a:r>
            <a:r>
              <a:rPr lang="en-US" sz="2000" dirty="0" smtClean="0"/>
              <a:t>	</a:t>
            </a:r>
          </a:p>
          <a:p>
            <a:pPr lvl="1"/>
            <a:r>
              <a:rPr lang="en-US" sz="2000" dirty="0" smtClean="0"/>
              <a:t>Brush hogging, 14%, $55.24 vs $48.40/</a:t>
            </a:r>
            <a:r>
              <a:rPr lang="en-US" sz="2000" dirty="0" err="1" smtClean="0"/>
              <a:t>hr</a:t>
            </a:r>
            <a:r>
              <a:rPr lang="en-US" sz="2000" dirty="0" smtClean="0"/>
              <a:t>  </a:t>
            </a:r>
            <a:r>
              <a:rPr lang="en-US" sz="2000" dirty="0" smtClean="0">
                <a:solidFill>
                  <a:srgbClr val="FF0000"/>
                </a:solidFill>
              </a:rPr>
              <a:t>$40.25</a:t>
            </a:r>
          </a:p>
          <a:p>
            <a:pPr lvl="1"/>
            <a:r>
              <a:rPr lang="en-US" sz="2000" dirty="0" smtClean="0"/>
              <a:t>Building fence w/o materials -</a:t>
            </a:r>
          </a:p>
          <a:p>
            <a:pPr lvl="1"/>
            <a:r>
              <a:rPr lang="en-US" sz="2000" dirty="0" smtClean="0"/>
              <a:t>(4-6 wire, steel posts) 35%, $4875 vs 3603/mi  </a:t>
            </a:r>
            <a:r>
              <a:rPr lang="en-US" sz="2000" dirty="0" smtClean="0">
                <a:solidFill>
                  <a:srgbClr val="FF0000"/>
                </a:solidFill>
              </a:rPr>
              <a:t>$2475</a:t>
            </a:r>
          </a:p>
          <a:p>
            <a:pPr lvl="1"/>
            <a:r>
              <a:rPr lang="en-US" sz="2000" dirty="0" smtClean="0"/>
              <a:t>Mowing hay, 10%, $16.19 vs $14.68/ac  </a:t>
            </a:r>
            <a:r>
              <a:rPr lang="en-US" sz="2000" dirty="0" smtClean="0">
                <a:solidFill>
                  <a:srgbClr val="FF0000"/>
                </a:solidFill>
              </a:rPr>
              <a:t>$10.75</a:t>
            </a:r>
          </a:p>
          <a:p>
            <a:pPr lvl="1"/>
            <a:r>
              <a:rPr lang="en-US" sz="2000" dirty="0" smtClean="0"/>
              <a:t>Swathing, .5%, $16.09 vs $16.01/ac</a:t>
            </a:r>
            <a:r>
              <a:rPr lang="en-US" sz="2000" dirty="0"/>
              <a:t> </a:t>
            </a:r>
            <a:r>
              <a:rPr lang="en-US" sz="2000" dirty="0" smtClean="0"/>
              <a:t> </a:t>
            </a:r>
            <a:r>
              <a:rPr lang="en-US" sz="2000" dirty="0" smtClean="0">
                <a:solidFill>
                  <a:srgbClr val="FF0000"/>
                </a:solidFill>
              </a:rPr>
              <a:t>$13.55</a:t>
            </a:r>
          </a:p>
          <a:p>
            <a:pPr lvl="1"/>
            <a:r>
              <a:rPr lang="en-US" sz="2000" dirty="0" smtClean="0"/>
              <a:t>Baling small square bales, 34%, $2.05 vs $1.53  </a:t>
            </a:r>
            <a:r>
              <a:rPr lang="en-US" sz="2000" dirty="0" smtClean="0">
                <a:solidFill>
                  <a:srgbClr val="FF0000"/>
                </a:solidFill>
              </a:rPr>
              <a:t>$1.29</a:t>
            </a:r>
          </a:p>
          <a:p>
            <a:pPr lvl="1"/>
            <a:r>
              <a:rPr lang="en-US" sz="2000" dirty="0" smtClean="0"/>
              <a:t>Cutting, raking, baling </a:t>
            </a:r>
            <a:r>
              <a:rPr lang="en-US" sz="2000" dirty="0" err="1" smtClean="0"/>
              <a:t>rd</a:t>
            </a:r>
            <a:r>
              <a:rPr lang="en-US" sz="2000" dirty="0" smtClean="0"/>
              <a:t> bales (4-ft width), 4%, $22.56 vs $21.61</a:t>
            </a:r>
          </a:p>
          <a:p>
            <a:pPr lvl="1"/>
            <a:r>
              <a:rPr lang="en-US" sz="2000" dirty="0"/>
              <a:t>Cutting, raking, baling </a:t>
            </a:r>
            <a:r>
              <a:rPr lang="en-US" sz="2000" dirty="0" err="1" smtClean="0"/>
              <a:t>rd</a:t>
            </a:r>
            <a:r>
              <a:rPr lang="en-US" sz="2000" dirty="0" smtClean="0"/>
              <a:t> </a:t>
            </a:r>
            <a:r>
              <a:rPr lang="en-US" sz="2000" dirty="0"/>
              <a:t>bales </a:t>
            </a:r>
            <a:r>
              <a:rPr lang="en-US" sz="2000" dirty="0" smtClean="0"/>
              <a:t>(5-ft </a:t>
            </a:r>
            <a:r>
              <a:rPr lang="en-US" sz="2000" dirty="0"/>
              <a:t>width), </a:t>
            </a:r>
            <a:r>
              <a:rPr lang="en-US" sz="2000" dirty="0" smtClean="0"/>
              <a:t>14%, $25.55 vs $22.34</a:t>
            </a:r>
            <a:endParaRPr lang="en-US" sz="2000" dirty="0"/>
          </a:p>
          <a:p>
            <a:pPr lvl="1"/>
            <a:r>
              <a:rPr lang="en-US" sz="2000" dirty="0" smtClean="0"/>
              <a:t>Combining </a:t>
            </a:r>
            <a:r>
              <a:rPr lang="en-US" sz="2000" dirty="0" err="1" smtClean="0"/>
              <a:t>sm</a:t>
            </a:r>
            <a:r>
              <a:rPr lang="en-US" sz="2000" dirty="0" smtClean="0"/>
              <a:t> grains–flat </a:t>
            </a:r>
            <a:r>
              <a:rPr lang="en-US" sz="2000" dirty="0"/>
              <a:t>rate, 4%, $</a:t>
            </a:r>
            <a:r>
              <a:rPr lang="en-US" sz="2000" dirty="0" smtClean="0"/>
              <a:t>23.89 vs $22.97/ac.	</a:t>
            </a:r>
            <a:r>
              <a:rPr lang="en-US" sz="2000" dirty="0" smtClean="0">
                <a:solidFill>
                  <a:srgbClr val="FF0000"/>
                </a:solidFill>
              </a:rPr>
              <a:t>$21.34</a:t>
            </a:r>
          </a:p>
          <a:p>
            <a:pPr lvl="1"/>
            <a:r>
              <a:rPr lang="en-US" sz="2000" dirty="0"/>
              <a:t>Combining </a:t>
            </a:r>
            <a:r>
              <a:rPr lang="en-US" sz="2000" dirty="0" err="1" smtClean="0"/>
              <a:t>sm</a:t>
            </a:r>
            <a:r>
              <a:rPr lang="en-US" sz="2000" dirty="0" smtClean="0"/>
              <a:t> grains–base </a:t>
            </a:r>
            <a:r>
              <a:rPr lang="en-US" sz="2000" dirty="0"/>
              <a:t>rate, </a:t>
            </a:r>
            <a:r>
              <a:rPr lang="en-US" sz="2000" dirty="0" smtClean="0"/>
              <a:t>.1%, </a:t>
            </a:r>
            <a:r>
              <a:rPr lang="en-US" sz="2000" dirty="0"/>
              <a:t>$</a:t>
            </a:r>
            <a:r>
              <a:rPr lang="en-US" sz="2000" dirty="0" smtClean="0"/>
              <a:t>23.61 vs $23.57/ac. </a:t>
            </a:r>
            <a:r>
              <a:rPr lang="en-US" sz="2000" dirty="0" smtClean="0">
                <a:solidFill>
                  <a:srgbClr val="FF0000"/>
                </a:solidFill>
              </a:rPr>
              <a:t>$21.61</a:t>
            </a:r>
          </a:p>
        </p:txBody>
      </p:sp>
      <p:sp>
        <p:nvSpPr>
          <p:cNvPr id="4" name="TextBox 3"/>
          <p:cNvSpPr txBox="1"/>
          <p:nvPr/>
        </p:nvSpPr>
        <p:spPr>
          <a:xfrm>
            <a:off x="381000" y="6336268"/>
            <a:ext cx="6629400" cy="369332"/>
          </a:xfrm>
          <a:prstGeom prst="rect">
            <a:avLst/>
          </a:prstGeom>
          <a:noFill/>
        </p:spPr>
        <p:txBody>
          <a:bodyPr wrap="square" rtlCol="0">
            <a:spAutoFit/>
          </a:bodyPr>
          <a:lstStyle/>
          <a:p>
            <a:pPr fontAlgn="auto">
              <a:spcBef>
                <a:spcPts val="0"/>
              </a:spcBef>
              <a:spcAft>
                <a:spcPts val="0"/>
              </a:spcAft>
              <a:buClrTx/>
              <a:buFontTx/>
              <a:buNone/>
            </a:pPr>
            <a:r>
              <a:rPr lang="en-US" sz="1600" dirty="0" smtClean="0">
                <a:solidFill>
                  <a:prstClr val="black"/>
                </a:solidFill>
                <a:latin typeface="Calibri"/>
              </a:rPr>
              <a:t>Source:  OSU Current Report 205, Oklahoma Farm and Ranch Custom Rates.</a:t>
            </a:r>
            <a:r>
              <a:rPr lang="en-US" dirty="0" smtClean="0">
                <a:solidFill>
                  <a:prstClr val="black"/>
                </a:solidFill>
                <a:latin typeface="Calibri"/>
              </a:rPr>
              <a:t> </a:t>
            </a:r>
            <a:endParaRPr lang="en-US" dirty="0">
              <a:solidFill>
                <a:prstClr val="black"/>
              </a:solidFill>
              <a:latin typeface="Calibri"/>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8513" y="5867400"/>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n-lt"/>
              </a:rPr>
              <a:t>Price decrease</a:t>
            </a:r>
            <a:br>
              <a:rPr lang="en-US" sz="4000" dirty="0" smtClean="0">
                <a:latin typeface="+mn-lt"/>
              </a:rPr>
            </a:br>
            <a:endParaRPr lang="en-US" dirty="0"/>
          </a:p>
        </p:txBody>
      </p:sp>
      <p:sp>
        <p:nvSpPr>
          <p:cNvPr id="3" name="Content Placeholder 2"/>
          <p:cNvSpPr>
            <a:spLocks noGrp="1"/>
          </p:cNvSpPr>
          <p:nvPr>
            <p:ph idx="1"/>
          </p:nvPr>
        </p:nvSpPr>
        <p:spPr>
          <a:xfrm>
            <a:off x="457200" y="990600"/>
            <a:ext cx="8229600" cy="5345668"/>
          </a:xfrm>
        </p:spPr>
        <p:txBody>
          <a:bodyPr/>
          <a:lstStyle/>
          <a:p>
            <a:r>
              <a:rPr lang="en-US" sz="2400" dirty="0" smtClean="0"/>
              <a:t>20+ responses 2021 compared to 2019 </a:t>
            </a:r>
            <a:r>
              <a:rPr lang="en-US" sz="2400" dirty="0" smtClean="0">
                <a:solidFill>
                  <a:srgbClr val="FF0000"/>
                </a:solidFill>
              </a:rPr>
              <a:t>(2011 in red)</a:t>
            </a:r>
          </a:p>
          <a:p>
            <a:pPr lvl="1"/>
            <a:r>
              <a:rPr lang="en-US" sz="2000" dirty="0" smtClean="0"/>
              <a:t>Apply bulk dry fertilizer -22%, $6.09 vs $7.82/ac  </a:t>
            </a:r>
            <a:r>
              <a:rPr lang="en-US" sz="2000" dirty="0" smtClean="0">
                <a:solidFill>
                  <a:srgbClr val="FF0000"/>
                </a:solidFill>
              </a:rPr>
              <a:t>$4.22</a:t>
            </a:r>
          </a:p>
          <a:p>
            <a:pPr lvl="1"/>
            <a:r>
              <a:rPr lang="en-US" sz="2000" dirty="0"/>
              <a:t>Apply </a:t>
            </a:r>
            <a:r>
              <a:rPr lang="en-US" sz="2000" dirty="0" smtClean="0"/>
              <a:t>liquid </a:t>
            </a:r>
            <a:r>
              <a:rPr lang="en-US" sz="2000" dirty="0"/>
              <a:t>fertilizer -</a:t>
            </a:r>
            <a:r>
              <a:rPr lang="en-US" sz="2000" dirty="0" smtClean="0"/>
              <a:t>24%, $5.82 vs $7.66/ac  </a:t>
            </a:r>
            <a:r>
              <a:rPr lang="en-US" sz="2000" dirty="0">
                <a:solidFill>
                  <a:srgbClr val="FF0000"/>
                </a:solidFill>
              </a:rPr>
              <a:t>$</a:t>
            </a:r>
            <a:r>
              <a:rPr lang="en-US" sz="2000" dirty="0" smtClean="0">
                <a:solidFill>
                  <a:srgbClr val="FF0000"/>
                </a:solidFill>
              </a:rPr>
              <a:t>4.67</a:t>
            </a:r>
            <a:endParaRPr lang="en-US" sz="2000" dirty="0">
              <a:solidFill>
                <a:srgbClr val="FF0000"/>
              </a:solidFill>
            </a:endParaRPr>
          </a:p>
          <a:p>
            <a:pPr lvl="1"/>
            <a:r>
              <a:rPr lang="en-US" sz="2000" dirty="0" smtClean="0"/>
              <a:t>Raking hay, -24%, $4.22 vs $5.57/ac  </a:t>
            </a:r>
            <a:r>
              <a:rPr lang="en-US" sz="2000" dirty="0" smtClean="0">
                <a:solidFill>
                  <a:srgbClr val="FF0000"/>
                </a:solidFill>
              </a:rPr>
              <a:t>$4.86</a:t>
            </a:r>
          </a:p>
          <a:p>
            <a:pPr lvl="1"/>
            <a:r>
              <a:rPr lang="en-US" sz="2000" dirty="0" smtClean="0"/>
              <a:t>Baling round bales (4-ft width), -12%, $14.67 vs $16.62</a:t>
            </a:r>
          </a:p>
          <a:p>
            <a:pPr lvl="1"/>
            <a:r>
              <a:rPr lang="en-US" sz="2000" dirty="0"/>
              <a:t>Baling round bales </a:t>
            </a:r>
            <a:r>
              <a:rPr lang="en-US" sz="2000" dirty="0" smtClean="0"/>
              <a:t>(5-ft </a:t>
            </a:r>
            <a:r>
              <a:rPr lang="en-US" sz="2000" dirty="0"/>
              <a:t>width), </a:t>
            </a:r>
            <a:r>
              <a:rPr lang="en-US" sz="2000" dirty="0" smtClean="0"/>
              <a:t>-3%, </a:t>
            </a:r>
            <a:r>
              <a:rPr lang="en-US" sz="2000" dirty="0"/>
              <a:t>$</a:t>
            </a:r>
            <a:r>
              <a:rPr lang="en-US" sz="2000" dirty="0" smtClean="0"/>
              <a:t>16.16 vs $16.65</a:t>
            </a:r>
            <a:endParaRPr lang="en-US" sz="2000" dirty="0"/>
          </a:p>
        </p:txBody>
      </p:sp>
      <p:sp>
        <p:nvSpPr>
          <p:cNvPr id="4" name="TextBox 3"/>
          <p:cNvSpPr txBox="1"/>
          <p:nvPr/>
        </p:nvSpPr>
        <p:spPr>
          <a:xfrm>
            <a:off x="381000" y="6336268"/>
            <a:ext cx="6629400" cy="369332"/>
          </a:xfrm>
          <a:prstGeom prst="rect">
            <a:avLst/>
          </a:prstGeom>
          <a:noFill/>
        </p:spPr>
        <p:txBody>
          <a:bodyPr wrap="square" rtlCol="0">
            <a:spAutoFit/>
          </a:bodyPr>
          <a:lstStyle/>
          <a:p>
            <a:pPr fontAlgn="auto">
              <a:spcBef>
                <a:spcPts val="0"/>
              </a:spcBef>
              <a:spcAft>
                <a:spcPts val="0"/>
              </a:spcAft>
              <a:buClrTx/>
              <a:buFontTx/>
              <a:buNone/>
            </a:pPr>
            <a:r>
              <a:rPr lang="en-US" sz="1600" dirty="0" smtClean="0">
                <a:solidFill>
                  <a:prstClr val="black"/>
                </a:solidFill>
                <a:latin typeface="Calibri"/>
              </a:rPr>
              <a:t>Source:  OSU Current Report 205, Oklahoma Farm and Ranch Custom Rates.</a:t>
            </a:r>
            <a:r>
              <a:rPr lang="en-US" dirty="0" smtClean="0">
                <a:solidFill>
                  <a:prstClr val="black"/>
                </a:solidFill>
                <a:latin typeface="Calibri"/>
              </a:rPr>
              <a:t> </a:t>
            </a:r>
            <a:endParaRPr lang="en-US" dirty="0">
              <a:solidFill>
                <a:prstClr val="black"/>
              </a:solidFill>
              <a:latin typeface="Calibri"/>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8513" y="5815351"/>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061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29400" y="2286000"/>
            <a:ext cx="2093495" cy="1034129"/>
          </a:xfrm>
          <a:prstGeom prst="rect">
            <a:avLst/>
          </a:prstGeom>
          <a:noFill/>
        </p:spPr>
        <p:txBody>
          <a:bodyPr wrap="square" rtlCol="0">
            <a:spAutoFit/>
          </a:bodyPr>
          <a:lstStyle/>
          <a:p>
            <a:pPr>
              <a:buNone/>
            </a:pPr>
            <a:r>
              <a:rPr lang="en-US" dirty="0" smtClean="0"/>
              <a:t>Responses = 38</a:t>
            </a:r>
          </a:p>
          <a:p>
            <a:pPr>
              <a:buNone/>
            </a:pPr>
            <a:r>
              <a:rPr lang="en-US" dirty="0" smtClean="0"/>
              <a:t>Average = 23.61</a:t>
            </a:r>
          </a:p>
          <a:p>
            <a:pPr>
              <a:buNone/>
            </a:pPr>
            <a:r>
              <a:rPr lang="en-US" dirty="0" smtClean="0"/>
              <a:t>Median = 24.00</a:t>
            </a:r>
          </a:p>
        </p:txBody>
      </p:sp>
      <p:sp>
        <p:nvSpPr>
          <p:cNvPr id="7" name="TextBox 6"/>
          <p:cNvSpPr txBox="1"/>
          <p:nvPr/>
        </p:nvSpPr>
        <p:spPr>
          <a:xfrm>
            <a:off x="457200" y="6335531"/>
            <a:ext cx="6629400" cy="369332"/>
          </a:xfrm>
          <a:prstGeom prst="rect">
            <a:avLst/>
          </a:prstGeom>
          <a:noFill/>
        </p:spPr>
        <p:txBody>
          <a:bodyPr wrap="square" rtlCol="0">
            <a:spAutoFit/>
          </a:bodyPr>
          <a:lstStyle/>
          <a:p>
            <a:pPr fontAlgn="auto">
              <a:spcBef>
                <a:spcPts val="0"/>
              </a:spcBef>
              <a:spcAft>
                <a:spcPts val="0"/>
              </a:spcAft>
              <a:buClrTx/>
              <a:buFontTx/>
              <a:buNone/>
            </a:pPr>
            <a:r>
              <a:rPr lang="en-US" sz="1600" dirty="0" smtClean="0">
                <a:solidFill>
                  <a:prstClr val="black"/>
                </a:solidFill>
                <a:latin typeface="Calibri"/>
              </a:rPr>
              <a:t>Source:  OSU Current Report 205, Oklahoma Farm and Ranch Custom Rates.</a:t>
            </a:r>
            <a:r>
              <a:rPr lang="en-US" dirty="0" smtClean="0">
                <a:solidFill>
                  <a:prstClr val="black"/>
                </a:solidFill>
                <a:latin typeface="Calibri"/>
              </a:rPr>
              <a:t> </a:t>
            </a:r>
            <a:endParaRPr lang="en-US" dirty="0">
              <a:solidFill>
                <a:prstClr val="black"/>
              </a:solidFill>
              <a:latin typeface="Calibri"/>
            </a:endParaRPr>
          </a:p>
        </p:txBody>
      </p:sp>
      <p:graphicFrame>
        <p:nvGraphicFramePr>
          <p:cNvPr id="9" name="Chart 8"/>
          <p:cNvGraphicFramePr>
            <a:graphicFrameLocks/>
          </p:cNvGraphicFramePr>
          <p:nvPr>
            <p:extLst>
              <p:ext uri="{D42A27DB-BD31-4B8C-83A1-F6EECF244321}">
                <p14:modId xmlns:p14="http://schemas.microsoft.com/office/powerpoint/2010/main" val="3368524525"/>
              </p:ext>
            </p:extLst>
          </p:nvPr>
        </p:nvGraphicFramePr>
        <p:xfrm>
          <a:off x="1066800" y="685800"/>
          <a:ext cx="7315200" cy="502919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8513" y="5815351"/>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6336268"/>
            <a:ext cx="6629400" cy="369332"/>
          </a:xfrm>
          <a:prstGeom prst="rect">
            <a:avLst/>
          </a:prstGeom>
          <a:noFill/>
        </p:spPr>
        <p:txBody>
          <a:bodyPr wrap="square" rtlCol="0">
            <a:spAutoFit/>
          </a:bodyPr>
          <a:lstStyle/>
          <a:p>
            <a:pPr fontAlgn="auto">
              <a:spcBef>
                <a:spcPts val="0"/>
              </a:spcBef>
              <a:spcAft>
                <a:spcPts val="0"/>
              </a:spcAft>
              <a:buClrTx/>
              <a:buFontTx/>
              <a:buNone/>
            </a:pPr>
            <a:r>
              <a:rPr lang="en-US" sz="1600" dirty="0" smtClean="0">
                <a:solidFill>
                  <a:prstClr val="black"/>
                </a:solidFill>
                <a:latin typeface="Calibri"/>
              </a:rPr>
              <a:t>Source:  OSU Current Report 205, Oklahoma Farm and Ranch Custom Rates.</a:t>
            </a:r>
            <a:r>
              <a:rPr lang="en-US" dirty="0" smtClean="0">
                <a:solidFill>
                  <a:prstClr val="black"/>
                </a:solidFill>
                <a:latin typeface="Calibri"/>
              </a:rPr>
              <a:t> </a:t>
            </a:r>
            <a:endParaRPr lang="en-US" dirty="0">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1056680333"/>
              </p:ext>
            </p:extLst>
          </p:nvPr>
        </p:nvGraphicFramePr>
        <p:xfrm>
          <a:off x="1030705" y="685800"/>
          <a:ext cx="762401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705600" y="2209800"/>
            <a:ext cx="2093495" cy="1034129"/>
          </a:xfrm>
          <a:prstGeom prst="rect">
            <a:avLst/>
          </a:prstGeom>
          <a:noFill/>
        </p:spPr>
        <p:txBody>
          <a:bodyPr wrap="square" rtlCol="0">
            <a:spAutoFit/>
          </a:bodyPr>
          <a:lstStyle/>
          <a:p>
            <a:pPr>
              <a:buNone/>
            </a:pPr>
            <a:r>
              <a:rPr lang="en-US" dirty="0" smtClean="0"/>
              <a:t>Responses = 38</a:t>
            </a:r>
          </a:p>
          <a:p>
            <a:pPr>
              <a:buNone/>
            </a:pPr>
            <a:r>
              <a:rPr lang="en-US" dirty="0" smtClean="0"/>
              <a:t>Average = .24</a:t>
            </a:r>
          </a:p>
          <a:p>
            <a:pPr>
              <a:buNone/>
            </a:pPr>
            <a:r>
              <a:rPr lang="en-US" dirty="0" smtClean="0"/>
              <a:t>Median = .24</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8513" y="5815351"/>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6336268"/>
            <a:ext cx="6629400" cy="369332"/>
          </a:xfrm>
          <a:prstGeom prst="rect">
            <a:avLst/>
          </a:prstGeom>
          <a:noFill/>
        </p:spPr>
        <p:txBody>
          <a:bodyPr wrap="square" rtlCol="0">
            <a:spAutoFit/>
          </a:bodyPr>
          <a:lstStyle/>
          <a:p>
            <a:pPr fontAlgn="auto">
              <a:spcBef>
                <a:spcPts val="0"/>
              </a:spcBef>
              <a:spcAft>
                <a:spcPts val="0"/>
              </a:spcAft>
              <a:buClrTx/>
              <a:buFontTx/>
              <a:buNone/>
            </a:pPr>
            <a:r>
              <a:rPr lang="en-US" sz="1600" dirty="0" smtClean="0">
                <a:solidFill>
                  <a:prstClr val="black"/>
                </a:solidFill>
                <a:latin typeface="Calibri"/>
              </a:rPr>
              <a:t>Source:  OSU Current Report 205, Oklahoma Farm and Ranch Custom Rates.</a:t>
            </a:r>
            <a:r>
              <a:rPr lang="en-US" dirty="0" smtClean="0">
                <a:solidFill>
                  <a:prstClr val="black"/>
                </a:solidFill>
                <a:latin typeface="Calibri"/>
              </a:rPr>
              <a:t> </a:t>
            </a:r>
            <a:endParaRPr lang="en-US" dirty="0">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3801386677"/>
              </p:ext>
            </p:extLst>
          </p:nvPr>
        </p:nvGraphicFramePr>
        <p:xfrm>
          <a:off x="1066800" y="685800"/>
          <a:ext cx="7315199"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477000" y="2318671"/>
            <a:ext cx="2093495" cy="1034129"/>
          </a:xfrm>
          <a:prstGeom prst="rect">
            <a:avLst/>
          </a:prstGeom>
          <a:noFill/>
        </p:spPr>
        <p:txBody>
          <a:bodyPr wrap="square" rtlCol="0">
            <a:spAutoFit/>
          </a:bodyPr>
          <a:lstStyle/>
          <a:p>
            <a:pPr>
              <a:buNone/>
            </a:pPr>
            <a:r>
              <a:rPr lang="en-US" dirty="0" smtClean="0"/>
              <a:t>Responses = 38</a:t>
            </a:r>
          </a:p>
          <a:p>
            <a:pPr>
              <a:buNone/>
            </a:pPr>
            <a:r>
              <a:rPr lang="en-US" dirty="0" smtClean="0"/>
              <a:t>Average = 22</a:t>
            </a:r>
          </a:p>
          <a:p>
            <a:pPr>
              <a:buNone/>
            </a:pPr>
            <a:r>
              <a:rPr lang="en-US" dirty="0" smtClean="0"/>
              <a:t>Median = 20</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8513" y="5815351"/>
            <a:ext cx="1766887" cy="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defaul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default">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defaul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defaul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defaul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defaul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default</Template>
  <TotalTime>8563</TotalTime>
  <Words>1389</Words>
  <Application>Microsoft Office PowerPoint</Application>
  <PresentationFormat>On-screen Show (4:3)</PresentationFormat>
  <Paragraphs>233</Paragraphs>
  <Slides>19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Comic Sans MS</vt:lpstr>
      <vt:lpstr>Garamond</vt:lpstr>
      <vt:lpstr>Times New Roman</vt:lpstr>
      <vt:lpstr>Wingdings</vt:lpstr>
      <vt:lpstr>default</vt:lpstr>
      <vt:lpstr>PowerPoint Presentation</vt:lpstr>
      <vt:lpstr>Webinar will talk about the following:</vt:lpstr>
      <vt:lpstr>Custom rate survey procedures</vt:lpstr>
      <vt:lpstr>PowerPoint Presentation</vt:lpstr>
      <vt:lpstr>Price increase </vt:lpstr>
      <vt:lpstr>Price decrease </vt:lpstr>
      <vt:lpstr>PowerPoint Presentation</vt:lpstr>
      <vt:lpstr>PowerPoint Presentation</vt:lpstr>
      <vt:lpstr>PowerPoint Presentation</vt:lpstr>
      <vt:lpstr>PowerPoint Presentation</vt:lpstr>
      <vt:lpstr>Custom work considerations  Pros and cons</vt:lpstr>
      <vt:lpstr>Other considerations - What should I pay for custom work?</vt:lpstr>
      <vt:lpstr>Most Important Principles to Know - What should I charge for custom work?</vt:lpstr>
      <vt:lpstr>Most Important Principles to Know - What should I charge for custom work?</vt:lpstr>
      <vt:lpstr>Most Important Principles to Know - What should I charge for custom work?</vt:lpstr>
      <vt:lpstr>Most Important Principles to Know – What should I charge for custom work?</vt:lpstr>
      <vt:lpstr>Another principle to know – What is the additional cost to own a combine with less acres?</vt:lpstr>
      <vt:lpstr>In summary…. </vt:lpstr>
      <vt:lpstr>Thanks for stopping by!</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Quicken Resources</dc:title>
  <dc:creator>Damona Doye</dc:creator>
  <cp:lastModifiedBy>Sahs, Roger Vaughn</cp:lastModifiedBy>
  <cp:revision>167</cp:revision>
  <cp:lastPrinted>2011-12-07T21:17:50Z</cp:lastPrinted>
  <dcterms:created xsi:type="dcterms:W3CDTF">2008-03-25T14:46:15Z</dcterms:created>
  <dcterms:modified xsi:type="dcterms:W3CDTF">2022-04-25T19:36:35Z</dcterms:modified>
</cp:coreProperties>
</file>