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4"/>
  </p:sldMasterIdLst>
  <p:notesMasterIdLst>
    <p:notesMasterId r:id="rId15"/>
  </p:notesMasterIdLst>
  <p:sldIdLst>
    <p:sldId id="256" r:id="rId5"/>
    <p:sldId id="260" r:id="rId6"/>
    <p:sldId id="316" r:id="rId7"/>
    <p:sldId id="317" r:id="rId8"/>
    <p:sldId id="320" r:id="rId9"/>
    <p:sldId id="318" r:id="rId10"/>
    <p:sldId id="319" r:id="rId11"/>
    <p:sldId id="321" r:id="rId12"/>
    <p:sldId id="322" r:id="rId13"/>
    <p:sldId id="31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33"/>
    <a:srgbClr val="000000"/>
    <a:srgbClr val="373A36"/>
    <a:srgbClr val="FFC5E2"/>
    <a:srgbClr val="CEB88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21" autoAdjust="0"/>
    <p:restoredTop sz="93979" autoAdjust="0"/>
  </p:normalViewPr>
  <p:slideViewPr>
    <p:cSldViewPr snapToGrid="0">
      <p:cViewPr varScale="1">
        <p:scale>
          <a:sx n="82" d="100"/>
          <a:sy n="82" d="100"/>
        </p:scale>
        <p:origin x="586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CD7EF-6965-4EB9-9E07-FA8D7F27696A}" type="datetimeFigureOut">
              <a:rPr lang="en-US" smtClean="0"/>
              <a:t>10/14/2020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A45CC2-8C32-4D62-8844-F515BE6AB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652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da.gov/food/cfsan-constituent-updates/fda-provides-temporary-flexibility-regarding-egg-safety-rule-during-covid-19-pandemic-while-still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uters.com/article/us-health-coronavirus-meat-plant-special/special-report-in-oklahoma-pork-packing-town-covid-stirs-fear-faith-and-sorrow-idUSKBN22Z0SK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A45CC2-8C32-4D62-8844-F515BE6AB1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734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A45CC2-8C32-4D62-8844-F515BE6AB1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1389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A45CC2-8C32-4D62-8844-F515BE6AB1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99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A45CC2-8C32-4D62-8844-F515BE6AB1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389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https://www.fda.gov/food/cfsan-constituent-updates/fda-provides-temporary-flexibility-regarding-egg-safety-rule-during-covid-19-pandemic-while-still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A45CC2-8C32-4D62-8844-F515BE6AB1B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8431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A45CC2-8C32-4D62-8844-F515BE6AB1B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8957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https://www.reuters.com/article/us-health-coronavirus-meat-plant-special/special-report-in-oklahoma-pork-packing-town-covid-stirs-fear-faith-and-sorrow-idUSKBN22Z0SK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A45CC2-8C32-4D62-8844-F515BE6AB1B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9257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A45CC2-8C32-4D62-8844-F515BE6AB1B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976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A45CC2-8C32-4D62-8844-F515BE6AB1B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872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803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913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378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274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625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174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342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015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068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553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628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EB88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420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0165" y="369241"/>
            <a:ext cx="9172576" cy="2537641"/>
          </a:xfrm>
          <a:solidFill>
            <a:srgbClr val="000000"/>
          </a:solidFill>
          <a:ln w="53975">
            <a:solidFill>
              <a:schemeClr val="tx1">
                <a:lumMod val="75000"/>
                <a:lumOff val="25000"/>
              </a:schemeClr>
            </a:solidFill>
          </a:ln>
        </p:spPr>
        <p:txBody>
          <a:bodyPr anchor="ctr">
            <a:norm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Impact of COVID on the ag supply chain</a:t>
            </a:r>
            <a:endParaRPr lang="en-US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879701" y="3291841"/>
            <a:ext cx="6993504" cy="301636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571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Courtney Bir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Professor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Agricultural Economics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Oklahoma State University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courtney.bir@okstate.edu</a:t>
            </a:r>
          </a:p>
        </p:txBody>
      </p:sp>
    </p:spTree>
    <p:extLst>
      <p:ext uri="{BB962C8B-B14F-4D97-AF65-F5344CB8AC3E}">
        <p14:creationId xmlns:p14="http://schemas.microsoft.com/office/powerpoint/2010/main" val="409205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455817" y="1854927"/>
            <a:ext cx="7067005" cy="2690948"/>
          </a:xfrm>
          <a:prstGeom prst="rect">
            <a:avLst/>
          </a:prstGeom>
          <a:solidFill>
            <a:srgbClr val="000000"/>
          </a:solidFill>
          <a:ln w="38100">
            <a:solidFill>
              <a:srgbClr val="373A36"/>
            </a:solidFill>
          </a:ln>
          <a:effectLst>
            <a:softEdge rad="12700"/>
          </a:effectLst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Questions??</a:t>
            </a:r>
            <a:endParaRPr lang="en-US" sz="5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6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081" y="133668"/>
            <a:ext cx="9905998" cy="977502"/>
          </a:xfrm>
          <a:solidFill>
            <a:schemeClr val="tx1"/>
          </a:solidFill>
          <a:ln w="53975"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Immediate Response to COVID</a:t>
            </a:r>
            <a:endParaRPr lang="en-US" sz="40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7871" y="1343607"/>
            <a:ext cx="10971377" cy="5225143"/>
          </a:xfrm>
          <a:solidFill>
            <a:srgbClr val="373A36"/>
          </a:solidFill>
          <a:ln w="57150">
            <a:solidFill>
              <a:srgbClr val="000000"/>
            </a:solidFill>
          </a:ln>
        </p:spPr>
        <p:txBody>
          <a:bodyPr anchor="ctr">
            <a:noAutofit/>
          </a:bodyPr>
          <a:lstStyle/>
          <a:p>
            <a:pPr>
              <a:spcAft>
                <a:spcPts val="2400"/>
              </a:spcAft>
            </a:pPr>
            <a:r>
              <a:rPr lang="en-US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an immediate response- most restaurants closed</a:t>
            </a:r>
          </a:p>
          <a:p>
            <a:pPr>
              <a:spcAft>
                <a:spcPts val="2400"/>
              </a:spcAft>
            </a:pPr>
            <a:r>
              <a:rPr lang="en-US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Shift from out-of</a:t>
            </a:r>
            <a:r>
              <a:rPr lang="en-US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 eating to in-home eating</a:t>
            </a:r>
          </a:p>
          <a:p>
            <a:pPr lvl="1">
              <a:spcAft>
                <a:spcPts val="2400"/>
              </a:spcAft>
            </a:pP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food away from home 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went from </a:t>
            </a: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54% of 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food </a:t>
            </a: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budget to 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~15%</a:t>
            </a:r>
          </a:p>
        </p:txBody>
      </p:sp>
    </p:spTree>
    <p:extLst>
      <p:ext uri="{BB962C8B-B14F-4D97-AF65-F5344CB8AC3E}">
        <p14:creationId xmlns:p14="http://schemas.microsoft.com/office/powerpoint/2010/main" val="388026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081" y="133668"/>
            <a:ext cx="9905998" cy="977502"/>
          </a:xfrm>
          <a:solidFill>
            <a:schemeClr val="tx1"/>
          </a:solidFill>
          <a:ln w="53975"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does that mean?</a:t>
            </a:r>
            <a:endParaRPr lang="en-US" sz="40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7871" y="1343607"/>
            <a:ext cx="10971377" cy="5225143"/>
          </a:xfrm>
          <a:solidFill>
            <a:srgbClr val="373A36"/>
          </a:solidFill>
          <a:ln w="57150">
            <a:solidFill>
              <a:srgbClr val="000000"/>
            </a:solidFill>
          </a:ln>
        </p:spPr>
        <p:txBody>
          <a:bodyPr anchor="ctr">
            <a:noAutofit/>
          </a:bodyPr>
          <a:lstStyle/>
          <a:p>
            <a:pPr>
              <a:spcAft>
                <a:spcPts val="2400"/>
              </a:spcAft>
            </a:pPr>
            <a:r>
              <a:rPr lang="en-US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Think about what you choose in a restaurant vs what you eat at home. </a:t>
            </a:r>
          </a:p>
          <a:p>
            <a:pPr>
              <a:spcAft>
                <a:spcPts val="2400"/>
              </a:spcAft>
            </a:pPr>
            <a:r>
              <a:rPr lang="en-US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Think about the impact of EVERYONE making the same shift.</a:t>
            </a:r>
          </a:p>
        </p:txBody>
      </p:sp>
    </p:spTree>
    <p:extLst>
      <p:ext uri="{BB962C8B-B14F-4D97-AF65-F5344CB8AC3E}">
        <p14:creationId xmlns:p14="http://schemas.microsoft.com/office/powerpoint/2010/main" val="51971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081" y="133668"/>
            <a:ext cx="9905998" cy="977502"/>
          </a:xfrm>
          <a:solidFill>
            <a:schemeClr val="tx1"/>
          </a:solidFill>
          <a:ln w="53975"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Eggs- An easy example</a:t>
            </a:r>
            <a:endParaRPr lang="en-US" sz="40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7871" y="1343607"/>
            <a:ext cx="10971377" cy="5225143"/>
          </a:xfrm>
          <a:solidFill>
            <a:srgbClr val="373A36"/>
          </a:solidFill>
          <a:ln w="57150">
            <a:solidFill>
              <a:srgbClr val="000000"/>
            </a:solidFill>
          </a:ln>
        </p:spPr>
        <p:txBody>
          <a:bodyPr anchor="ctr">
            <a:noAutofit/>
          </a:bodyPr>
          <a:lstStyle/>
          <a:p>
            <a:pPr>
              <a:spcAft>
                <a:spcPts val="2400"/>
              </a:spcAft>
            </a:pPr>
            <a:r>
              <a:rPr lang="en-US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Disruptions are happening for all products- eggs are an easy example that had fast legislation changes </a:t>
            </a:r>
          </a:p>
          <a:p>
            <a:pPr>
              <a:spcAft>
                <a:spcPts val="2400"/>
              </a:spcAft>
            </a:pPr>
            <a:r>
              <a:rPr lang="en-US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Egg consumption shifted from at restaurants to the home</a:t>
            </a:r>
          </a:p>
        </p:txBody>
      </p:sp>
    </p:spTree>
    <p:extLst>
      <p:ext uri="{BB962C8B-B14F-4D97-AF65-F5344CB8AC3E}">
        <p14:creationId xmlns:p14="http://schemas.microsoft.com/office/powerpoint/2010/main" val="200849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080" y="133668"/>
            <a:ext cx="10476593" cy="1172618"/>
          </a:xfrm>
          <a:solidFill>
            <a:schemeClr val="tx1"/>
          </a:solidFill>
          <a:ln w="53975"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 can’t restaurant eggs be sold in the store?</a:t>
            </a:r>
            <a:endParaRPr lang="en-US" sz="40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253" y="1795735"/>
            <a:ext cx="4991692" cy="369066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4641" y="2246812"/>
            <a:ext cx="5711114" cy="2984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74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081" y="133668"/>
            <a:ext cx="9905998" cy="977502"/>
          </a:xfrm>
          <a:solidFill>
            <a:schemeClr val="tx1"/>
          </a:solidFill>
          <a:ln w="53975"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Just Convenience</a:t>
            </a:r>
            <a:endParaRPr lang="en-US" sz="40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7871" y="1343607"/>
            <a:ext cx="10971377" cy="5225143"/>
          </a:xfrm>
          <a:solidFill>
            <a:srgbClr val="373A36"/>
          </a:solidFill>
          <a:ln w="57150">
            <a:solidFill>
              <a:srgbClr val="000000"/>
            </a:solidFill>
          </a:ln>
        </p:spPr>
        <p:txBody>
          <a:bodyPr anchor="ctr">
            <a:noAutofit/>
          </a:bodyPr>
          <a:lstStyle/>
          <a:p>
            <a:pPr>
              <a:spcAft>
                <a:spcPts val="2400"/>
              </a:spcAft>
            </a:pP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Store eggs</a:t>
            </a:r>
          </a:p>
          <a:p>
            <a:pPr lvl="1">
              <a:spcAft>
                <a:spcPts val="2400"/>
              </a:spcAft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Strict packaging requirements</a:t>
            </a:r>
          </a:p>
          <a:p>
            <a:pPr lvl="1">
              <a:spcAft>
                <a:spcPts val="2400"/>
              </a:spcAft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Nutrition information required</a:t>
            </a:r>
          </a:p>
          <a:p>
            <a:pPr lvl="1">
              <a:spcAft>
                <a:spcPts val="2400"/>
              </a:spcAft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Additional regulations to prevent Salmonella</a:t>
            </a:r>
          </a:p>
          <a:p>
            <a:pPr>
              <a:spcAft>
                <a:spcPts val="2400"/>
              </a:spcAft>
            </a:pP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Restaurant eggs</a:t>
            </a:r>
          </a:p>
          <a:p>
            <a:pPr lvl="1">
              <a:spcAft>
                <a:spcPts val="2400"/>
              </a:spcAft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 packaging- large flats or sold as liquid</a:t>
            </a:r>
          </a:p>
        </p:txBody>
      </p:sp>
    </p:spTree>
    <p:extLst>
      <p:ext uri="{BB962C8B-B14F-4D97-AF65-F5344CB8AC3E}">
        <p14:creationId xmlns:p14="http://schemas.microsoft.com/office/powerpoint/2010/main" val="209354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081" y="133668"/>
            <a:ext cx="9905998" cy="977502"/>
          </a:xfrm>
          <a:solidFill>
            <a:schemeClr val="tx1"/>
          </a:solidFill>
          <a:ln w="53975"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Temporary Solution</a:t>
            </a:r>
            <a:endParaRPr lang="en-US" sz="40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7871" y="1343607"/>
            <a:ext cx="10971377" cy="5225143"/>
          </a:xfrm>
          <a:solidFill>
            <a:srgbClr val="373A36"/>
          </a:solidFill>
          <a:ln w="57150">
            <a:solidFill>
              <a:srgbClr val="000000"/>
            </a:solidFill>
          </a:ln>
        </p:spPr>
        <p:txBody>
          <a:bodyPr anchor="ctr">
            <a:noAutofit/>
          </a:bodyPr>
          <a:lstStyle/>
          <a:p>
            <a:pPr>
              <a:spcAft>
                <a:spcPts val="2400"/>
              </a:spcAft>
            </a:pPr>
            <a:r>
              <a:rPr lang="en-US" sz="4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FDA allowed for relaxation of rules </a:t>
            </a:r>
          </a:p>
          <a:p>
            <a:pPr lvl="1">
              <a:spcAft>
                <a:spcPts val="2400"/>
              </a:spcAft>
            </a:pP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Flats can now be sold in stores</a:t>
            </a:r>
          </a:p>
          <a:p>
            <a:pPr lvl="1">
              <a:spcAft>
                <a:spcPts val="2400"/>
              </a:spcAft>
            </a:pP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regarding distributor and safe handling required to be on display</a:t>
            </a:r>
          </a:p>
          <a:p>
            <a:pPr lvl="1">
              <a:spcAft>
                <a:spcPts val="2400"/>
              </a:spcAft>
            </a:pP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certain criteria- additional Salmonella precautions are not needed</a:t>
            </a:r>
          </a:p>
        </p:txBody>
      </p:sp>
    </p:spTree>
    <p:extLst>
      <p:ext uri="{BB962C8B-B14F-4D97-AF65-F5344CB8AC3E}">
        <p14:creationId xmlns:p14="http://schemas.microsoft.com/office/powerpoint/2010/main" val="281542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081" y="133668"/>
            <a:ext cx="9905998" cy="977502"/>
          </a:xfrm>
          <a:solidFill>
            <a:schemeClr val="tx1"/>
          </a:solidFill>
          <a:ln w="53975"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Issues faced by other livestock products</a:t>
            </a:r>
            <a:endParaRPr lang="en-US" sz="40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7871" y="1343607"/>
            <a:ext cx="10971377" cy="5225143"/>
          </a:xfrm>
          <a:solidFill>
            <a:srgbClr val="373A36"/>
          </a:solidFill>
          <a:ln w="57150">
            <a:solidFill>
              <a:srgbClr val="000000"/>
            </a:solidFill>
          </a:ln>
        </p:spPr>
        <p:txBody>
          <a:bodyPr anchor="ctr">
            <a:noAutofit/>
          </a:bodyPr>
          <a:lstStyle/>
          <a:p>
            <a:pPr>
              <a:spcAft>
                <a:spcPts val="2400"/>
              </a:spcAft>
            </a:pP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Strict inspection rules </a:t>
            </a:r>
          </a:p>
          <a:p>
            <a:pPr>
              <a:spcAft>
                <a:spcPts val="2400"/>
              </a:spcAft>
            </a:pP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COVID cases in packing plants</a:t>
            </a:r>
          </a:p>
          <a:p>
            <a:pPr lvl="1">
              <a:spcAft>
                <a:spcPts val="2400"/>
              </a:spcAft>
            </a:pP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Guymon 2,700 workers (roughly ¼) tested positive for COVID in </a:t>
            </a:r>
            <a:r>
              <a:rPr lang="en-US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Seabord</a:t>
            </a:r>
            <a:r>
              <a:rPr 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pork plant</a:t>
            </a:r>
          </a:p>
          <a:p>
            <a:pPr>
              <a:spcAft>
                <a:spcPts val="2400"/>
              </a:spcAft>
            </a:pP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Cattle </a:t>
            </a:r>
            <a:r>
              <a:rPr lang="en-U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slaughter temporarily fell by 32%</a:t>
            </a:r>
            <a:endParaRPr lang="en-US" sz="4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76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081" y="133668"/>
            <a:ext cx="9905998" cy="977502"/>
          </a:xfrm>
          <a:solidFill>
            <a:schemeClr val="tx1"/>
          </a:solidFill>
          <a:ln w="53975"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Solutions</a:t>
            </a:r>
            <a:endParaRPr lang="en-US" sz="4000" b="1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7871" y="1343607"/>
            <a:ext cx="10971377" cy="5225143"/>
          </a:xfrm>
          <a:solidFill>
            <a:srgbClr val="373A36"/>
          </a:solidFill>
          <a:ln w="57150">
            <a:solidFill>
              <a:srgbClr val="000000"/>
            </a:solidFill>
          </a:ln>
        </p:spPr>
        <p:txBody>
          <a:bodyPr anchor="ctr">
            <a:noAutofit/>
          </a:bodyPr>
          <a:lstStyle/>
          <a:p>
            <a:pPr>
              <a:spcAft>
                <a:spcPts val="2400"/>
              </a:spcAft>
            </a:pP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Continue to develop safety protocols for workers</a:t>
            </a:r>
          </a:p>
          <a:p>
            <a:pPr>
              <a:spcAft>
                <a:spcPts val="2400"/>
              </a:spcAft>
            </a:pP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one knows if at-home food consumption will be a new trend</a:t>
            </a:r>
          </a:p>
          <a:p>
            <a:pPr>
              <a:spcAft>
                <a:spcPts val="2400"/>
              </a:spcAft>
            </a:pP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Continue to evaluate and adjust trends as needed</a:t>
            </a:r>
          </a:p>
        </p:txBody>
      </p:sp>
    </p:spTree>
    <p:extLst>
      <p:ext uri="{BB962C8B-B14F-4D97-AF65-F5344CB8AC3E}">
        <p14:creationId xmlns:p14="http://schemas.microsoft.com/office/powerpoint/2010/main" val="367579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0F5E55C585DB41A8086B22A0BA3978" ma:contentTypeVersion="10" ma:contentTypeDescription="Create a new document." ma:contentTypeScope="" ma:versionID="4017d100ac469d27e8afbfcd5da291e5">
  <xsd:schema xmlns:xsd="http://www.w3.org/2001/XMLSchema" xmlns:xs="http://www.w3.org/2001/XMLSchema" xmlns:p="http://schemas.microsoft.com/office/2006/metadata/properties" xmlns:ns3="6d636ed6-4d22-4f9b-a70c-2b144907596b" xmlns:ns4="db382af5-41d1-4468-8b87-e2f8642e227d" targetNamespace="http://schemas.microsoft.com/office/2006/metadata/properties" ma:root="true" ma:fieldsID="a87cfaeeda2f48cde7ed09687aa51c61" ns3:_="" ns4:_="">
    <xsd:import namespace="6d636ed6-4d22-4f9b-a70c-2b144907596b"/>
    <xsd:import namespace="db382af5-41d1-4468-8b87-e2f8642e227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636ed6-4d22-4f9b-a70c-2b14490759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82af5-41d1-4468-8b87-e2f8642e227d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3E45693-2425-417A-9FE5-0FDD478AAA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636ed6-4d22-4f9b-a70c-2b144907596b"/>
    <ds:schemaRef ds:uri="db382af5-41d1-4468-8b87-e2f8642e22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4851E51-ACC3-48E3-AA83-0BD25016A3B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1D1F2F-893A-4DD9-B0A3-06B5165976F7}">
  <ds:schemaRefs>
    <ds:schemaRef ds:uri="http://schemas.openxmlformats.org/package/2006/metadata/core-properties"/>
    <ds:schemaRef ds:uri="db382af5-41d1-4468-8b87-e2f8642e227d"/>
    <ds:schemaRef ds:uri="http://purl.org/dc/elements/1.1/"/>
    <ds:schemaRef ds:uri="http://www.w3.org/XML/1998/namespace"/>
    <ds:schemaRef ds:uri="http://purl.org/dc/terms/"/>
    <ds:schemaRef ds:uri="http://schemas.microsoft.com/office/infopath/2007/PartnerControls"/>
    <ds:schemaRef ds:uri="http://schemas.microsoft.com/office/2006/documentManagement/types"/>
    <ds:schemaRef ds:uri="6d636ed6-4d22-4f9b-a70c-2b144907596b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600</TotalTime>
  <Words>264</Words>
  <Application>Microsoft Office PowerPoint</Application>
  <PresentationFormat>Widescreen</PresentationFormat>
  <Paragraphs>50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Impact of COVID on the ag supply chain</vt:lpstr>
      <vt:lpstr>Immediate Response to COVID</vt:lpstr>
      <vt:lpstr>What does that mean?</vt:lpstr>
      <vt:lpstr>Eggs- An easy example</vt:lpstr>
      <vt:lpstr>Why can’t restaurant eggs be sold in the store?</vt:lpstr>
      <vt:lpstr>Not Just Convenience</vt:lpstr>
      <vt:lpstr>Temporary Solution</vt:lpstr>
      <vt:lpstr>Issues faced by other livestock products</vt:lpstr>
      <vt:lpstr>Solutions</vt:lpstr>
      <vt:lpstr>PowerPoint Presentation</vt:lpstr>
    </vt:vector>
  </TitlesOfParts>
  <Company>Purdue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media-Not just for socializing any more</dc:title>
  <dc:creator>Bir, Courtney L</dc:creator>
  <cp:lastModifiedBy>Spradlin, Cassidy D</cp:lastModifiedBy>
  <cp:revision>139</cp:revision>
  <dcterms:created xsi:type="dcterms:W3CDTF">2018-01-10T15:28:21Z</dcterms:created>
  <dcterms:modified xsi:type="dcterms:W3CDTF">2020-10-14T20:47:57Z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0x010100560F5E55C585DB41A8086B22A0BA3978</vt:lpwstr>
  </property>
</Properties>
</file>