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8F648-3DCE-4544-B695-EB47D9EBBF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492022-7711-4240-BAA2-D3F2F1A70CAE}">
      <dgm:prSet/>
      <dgm:spPr/>
      <dgm:t>
        <a:bodyPr/>
        <a:lstStyle/>
        <a:p>
          <a:r>
            <a:rPr lang="en-US"/>
            <a:t>That portion of Oklahoma’s agribusiness industry closest to the end consumer.</a:t>
          </a:r>
        </a:p>
      </dgm:t>
    </dgm:pt>
    <dgm:pt modelId="{D850EEEF-3177-4ADC-98A5-1EEF4F31AA81}" type="parTrans" cxnId="{A301810C-EA32-4EE3-8BCB-D8B9446B5070}">
      <dgm:prSet/>
      <dgm:spPr/>
      <dgm:t>
        <a:bodyPr/>
        <a:lstStyle/>
        <a:p>
          <a:endParaRPr lang="en-US"/>
        </a:p>
      </dgm:t>
    </dgm:pt>
    <dgm:pt modelId="{EEBE1961-DE69-413F-8322-01A26C8B3844}" type="sibTrans" cxnId="{A301810C-EA32-4EE3-8BCB-D8B9446B5070}">
      <dgm:prSet/>
      <dgm:spPr/>
      <dgm:t>
        <a:bodyPr/>
        <a:lstStyle/>
        <a:p>
          <a:endParaRPr lang="en-US"/>
        </a:p>
      </dgm:t>
    </dgm:pt>
    <dgm:pt modelId="{0A4A061F-C33F-4F69-8F91-B0DEE0C1C90E}">
      <dgm:prSet/>
      <dgm:spPr/>
      <dgm:t>
        <a:bodyPr/>
        <a:lstStyle/>
        <a:p>
          <a:r>
            <a:rPr lang="en-US" dirty="0"/>
            <a:t>Food Processing</a:t>
          </a:r>
        </a:p>
      </dgm:t>
    </dgm:pt>
    <dgm:pt modelId="{6D14C160-510E-44D7-BFAE-1C195301FF23}" type="parTrans" cxnId="{2BB073EB-E9C1-42D6-B3A6-A47B3D6DA8FE}">
      <dgm:prSet/>
      <dgm:spPr/>
      <dgm:t>
        <a:bodyPr/>
        <a:lstStyle/>
        <a:p>
          <a:endParaRPr lang="en-US"/>
        </a:p>
      </dgm:t>
    </dgm:pt>
    <dgm:pt modelId="{395AFC74-2E4A-4DE8-B709-1B78B58AE95D}" type="sibTrans" cxnId="{2BB073EB-E9C1-42D6-B3A6-A47B3D6DA8FE}">
      <dgm:prSet/>
      <dgm:spPr/>
      <dgm:t>
        <a:bodyPr/>
        <a:lstStyle/>
        <a:p>
          <a:endParaRPr lang="en-US"/>
        </a:p>
      </dgm:t>
    </dgm:pt>
    <dgm:pt modelId="{89DB6B66-CC64-47BB-8F0E-716426DEF2E9}">
      <dgm:prSet/>
      <dgm:spPr/>
      <dgm:t>
        <a:bodyPr/>
        <a:lstStyle/>
        <a:p>
          <a:r>
            <a:rPr lang="en-US"/>
            <a:t>Meat, dairy, processed fruits and vegetables, grain-based products, beverages, etc.</a:t>
          </a:r>
        </a:p>
      </dgm:t>
    </dgm:pt>
    <dgm:pt modelId="{A8DFA636-2191-44D8-A280-4FA0F6B1D9DA}" type="parTrans" cxnId="{CA5A7883-345A-48A1-9058-B40E836EA6FC}">
      <dgm:prSet/>
      <dgm:spPr/>
      <dgm:t>
        <a:bodyPr/>
        <a:lstStyle/>
        <a:p>
          <a:endParaRPr lang="en-US"/>
        </a:p>
      </dgm:t>
    </dgm:pt>
    <dgm:pt modelId="{6B062665-AB23-4268-B374-1D9D96F26FB3}" type="sibTrans" cxnId="{CA5A7883-345A-48A1-9058-B40E836EA6FC}">
      <dgm:prSet/>
      <dgm:spPr/>
      <dgm:t>
        <a:bodyPr/>
        <a:lstStyle/>
        <a:p>
          <a:endParaRPr lang="en-US"/>
        </a:p>
      </dgm:t>
    </dgm:pt>
    <dgm:pt modelId="{AE739E29-2479-462F-93DC-0E4A919D4E36}">
      <dgm:prSet/>
      <dgm:spPr/>
      <dgm:t>
        <a:bodyPr/>
        <a:lstStyle/>
        <a:p>
          <a:r>
            <a:rPr lang="en-US"/>
            <a:t>Food Retail</a:t>
          </a:r>
        </a:p>
      </dgm:t>
    </dgm:pt>
    <dgm:pt modelId="{1D7CF655-0BBA-48B5-B82D-1664458CAAA3}" type="parTrans" cxnId="{4A9FC393-39EA-4CFE-B770-42B02F56CE7D}">
      <dgm:prSet/>
      <dgm:spPr/>
      <dgm:t>
        <a:bodyPr/>
        <a:lstStyle/>
        <a:p>
          <a:endParaRPr lang="en-US"/>
        </a:p>
      </dgm:t>
    </dgm:pt>
    <dgm:pt modelId="{8DBF1CD7-AF95-491E-A5AD-214ADA0E6204}" type="sibTrans" cxnId="{4A9FC393-39EA-4CFE-B770-42B02F56CE7D}">
      <dgm:prSet/>
      <dgm:spPr/>
      <dgm:t>
        <a:bodyPr/>
        <a:lstStyle/>
        <a:p>
          <a:endParaRPr lang="en-US"/>
        </a:p>
      </dgm:t>
    </dgm:pt>
    <dgm:pt modelId="{74E7307C-E7A7-4951-A426-F778C0309CD2}">
      <dgm:prSet/>
      <dgm:spPr/>
      <dgm:t>
        <a:bodyPr/>
        <a:lstStyle/>
        <a:p>
          <a:r>
            <a:rPr lang="en-US"/>
            <a:t>Supermarkets, grocery stores, convenience stores, etc.</a:t>
          </a:r>
        </a:p>
      </dgm:t>
    </dgm:pt>
    <dgm:pt modelId="{755CFCB7-8875-4481-AA78-52FBA16D0F95}" type="parTrans" cxnId="{3DB2FD30-D57A-4C8D-B27B-60C383DD3811}">
      <dgm:prSet/>
      <dgm:spPr/>
      <dgm:t>
        <a:bodyPr/>
        <a:lstStyle/>
        <a:p>
          <a:endParaRPr lang="en-US"/>
        </a:p>
      </dgm:t>
    </dgm:pt>
    <dgm:pt modelId="{F33ABC6A-00D4-4122-99EE-709DB51E662E}" type="sibTrans" cxnId="{3DB2FD30-D57A-4C8D-B27B-60C383DD3811}">
      <dgm:prSet/>
      <dgm:spPr/>
      <dgm:t>
        <a:bodyPr/>
        <a:lstStyle/>
        <a:p>
          <a:endParaRPr lang="en-US"/>
        </a:p>
      </dgm:t>
    </dgm:pt>
    <dgm:pt modelId="{16E7106A-4238-4F78-93A8-6011EB86E0CA}">
      <dgm:prSet/>
      <dgm:spPr/>
      <dgm:t>
        <a:bodyPr/>
        <a:lstStyle/>
        <a:p>
          <a:r>
            <a:rPr lang="en-US"/>
            <a:t>Foodservice</a:t>
          </a:r>
        </a:p>
      </dgm:t>
    </dgm:pt>
    <dgm:pt modelId="{0305A59F-F89C-4FA1-8104-4AEA8AC38D06}" type="parTrans" cxnId="{4398A347-B0C6-40DE-979F-EB60486FE608}">
      <dgm:prSet/>
      <dgm:spPr/>
      <dgm:t>
        <a:bodyPr/>
        <a:lstStyle/>
        <a:p>
          <a:endParaRPr lang="en-US"/>
        </a:p>
      </dgm:t>
    </dgm:pt>
    <dgm:pt modelId="{069D951B-7029-4186-8692-A8306F3168EE}" type="sibTrans" cxnId="{4398A347-B0C6-40DE-979F-EB60486FE608}">
      <dgm:prSet/>
      <dgm:spPr/>
      <dgm:t>
        <a:bodyPr/>
        <a:lstStyle/>
        <a:p>
          <a:endParaRPr lang="en-US"/>
        </a:p>
      </dgm:t>
    </dgm:pt>
    <dgm:pt modelId="{BE536E33-5099-4CC2-B0D1-ADA1E748A46E}">
      <dgm:prSet/>
      <dgm:spPr/>
      <dgm:t>
        <a:bodyPr/>
        <a:lstStyle/>
        <a:p>
          <a:r>
            <a:rPr lang="en-US" dirty="0"/>
            <a:t>Restaurants, cafeterias, institutional foodservice providers, etc.</a:t>
          </a:r>
        </a:p>
      </dgm:t>
    </dgm:pt>
    <dgm:pt modelId="{51B69819-2A49-4202-BA91-24BD8816C979}" type="parTrans" cxnId="{EFA790B1-71E0-43B0-A502-3A637AD870F3}">
      <dgm:prSet/>
      <dgm:spPr/>
      <dgm:t>
        <a:bodyPr/>
        <a:lstStyle/>
        <a:p>
          <a:endParaRPr lang="en-US"/>
        </a:p>
      </dgm:t>
    </dgm:pt>
    <dgm:pt modelId="{A4BDD909-41E1-4AE2-8261-F913F2096B45}" type="sibTrans" cxnId="{EFA790B1-71E0-43B0-A502-3A637AD870F3}">
      <dgm:prSet/>
      <dgm:spPr/>
      <dgm:t>
        <a:bodyPr/>
        <a:lstStyle/>
        <a:p>
          <a:endParaRPr lang="en-US"/>
        </a:p>
      </dgm:t>
    </dgm:pt>
    <dgm:pt modelId="{FC7E8E79-E48B-470D-A9BF-04F24F19833D}" type="pres">
      <dgm:prSet presAssocID="{76D8F648-3DCE-4544-B695-EB47D9EBBF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64D0F7-80B7-4EFC-8EFD-54531128CD7A}" type="pres">
      <dgm:prSet presAssocID="{47492022-7711-4240-BAA2-D3F2F1A70CA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BB084-B458-4E0F-8FC4-B1766705CF4C}" type="pres">
      <dgm:prSet presAssocID="{EEBE1961-DE69-413F-8322-01A26C8B3844}" presName="spacer" presStyleCnt="0"/>
      <dgm:spPr/>
    </dgm:pt>
    <dgm:pt modelId="{6D70C8C5-08F1-4307-9D64-0383024B2C42}" type="pres">
      <dgm:prSet presAssocID="{0A4A061F-C33F-4F69-8F91-B0DEE0C1C90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ED7B2-C52A-49A7-9692-0C7248666B37}" type="pres">
      <dgm:prSet presAssocID="{0A4A061F-C33F-4F69-8F91-B0DEE0C1C90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F08E0-711F-446E-B933-4EAE9ACA0673}" type="pres">
      <dgm:prSet presAssocID="{AE739E29-2479-462F-93DC-0E4A919D4E3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F29BB-C86F-430D-B0C9-8AFC4741B069}" type="pres">
      <dgm:prSet presAssocID="{AE739E29-2479-462F-93DC-0E4A919D4E3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2EE7B-470B-4CD9-81AF-401B82E751EF}" type="pres">
      <dgm:prSet presAssocID="{16E7106A-4238-4F78-93A8-6011EB86E0C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754E6-09F6-4684-B10E-1C79DAE82010}" type="pres">
      <dgm:prSet presAssocID="{16E7106A-4238-4F78-93A8-6011EB86E0C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01810C-EA32-4EE3-8BCB-D8B9446B5070}" srcId="{76D8F648-3DCE-4544-B695-EB47D9EBBFD5}" destId="{47492022-7711-4240-BAA2-D3F2F1A70CAE}" srcOrd="0" destOrd="0" parTransId="{D850EEEF-3177-4ADC-98A5-1EEF4F31AA81}" sibTransId="{EEBE1961-DE69-413F-8322-01A26C8B3844}"/>
    <dgm:cxn modelId="{DA605827-6E16-4FEE-AB22-6C3A6DE833AA}" type="presOf" srcId="{16E7106A-4238-4F78-93A8-6011EB86E0CA}" destId="{4F72EE7B-470B-4CD9-81AF-401B82E751EF}" srcOrd="0" destOrd="0" presId="urn:microsoft.com/office/officeart/2005/8/layout/vList2"/>
    <dgm:cxn modelId="{CA5A7883-345A-48A1-9058-B40E836EA6FC}" srcId="{0A4A061F-C33F-4F69-8F91-B0DEE0C1C90E}" destId="{89DB6B66-CC64-47BB-8F0E-716426DEF2E9}" srcOrd="0" destOrd="0" parTransId="{A8DFA636-2191-44D8-A280-4FA0F6B1D9DA}" sibTransId="{6B062665-AB23-4268-B374-1D9D96F26FB3}"/>
    <dgm:cxn modelId="{FA3FE193-C28A-4FCE-9EB7-FA441A507668}" type="presOf" srcId="{76D8F648-3DCE-4544-B695-EB47D9EBBFD5}" destId="{FC7E8E79-E48B-470D-A9BF-04F24F19833D}" srcOrd="0" destOrd="0" presId="urn:microsoft.com/office/officeart/2005/8/layout/vList2"/>
    <dgm:cxn modelId="{A55DCDA9-E5ED-43F8-9F7C-13B87C181FDE}" type="presOf" srcId="{BE536E33-5099-4CC2-B0D1-ADA1E748A46E}" destId="{125754E6-09F6-4684-B10E-1C79DAE82010}" srcOrd="0" destOrd="0" presId="urn:microsoft.com/office/officeart/2005/8/layout/vList2"/>
    <dgm:cxn modelId="{4A9FC393-39EA-4CFE-B770-42B02F56CE7D}" srcId="{76D8F648-3DCE-4544-B695-EB47D9EBBFD5}" destId="{AE739E29-2479-462F-93DC-0E4A919D4E36}" srcOrd="2" destOrd="0" parTransId="{1D7CF655-0BBA-48B5-B82D-1664458CAAA3}" sibTransId="{8DBF1CD7-AF95-491E-A5AD-214ADA0E6204}"/>
    <dgm:cxn modelId="{940548FD-9199-4756-ACAA-27457DC7090E}" type="presOf" srcId="{AE739E29-2479-462F-93DC-0E4A919D4E36}" destId="{B00F08E0-711F-446E-B933-4EAE9ACA0673}" srcOrd="0" destOrd="0" presId="urn:microsoft.com/office/officeart/2005/8/layout/vList2"/>
    <dgm:cxn modelId="{EFA790B1-71E0-43B0-A502-3A637AD870F3}" srcId="{16E7106A-4238-4F78-93A8-6011EB86E0CA}" destId="{BE536E33-5099-4CC2-B0D1-ADA1E748A46E}" srcOrd="0" destOrd="0" parTransId="{51B69819-2A49-4202-BA91-24BD8816C979}" sibTransId="{A4BDD909-41E1-4AE2-8261-F913F2096B45}"/>
    <dgm:cxn modelId="{2BB073EB-E9C1-42D6-B3A6-A47B3D6DA8FE}" srcId="{76D8F648-3DCE-4544-B695-EB47D9EBBFD5}" destId="{0A4A061F-C33F-4F69-8F91-B0DEE0C1C90E}" srcOrd="1" destOrd="0" parTransId="{6D14C160-510E-44D7-BFAE-1C195301FF23}" sibTransId="{395AFC74-2E4A-4DE8-B709-1B78B58AE95D}"/>
    <dgm:cxn modelId="{3DB2FD30-D57A-4C8D-B27B-60C383DD3811}" srcId="{AE739E29-2479-462F-93DC-0E4A919D4E36}" destId="{74E7307C-E7A7-4951-A426-F778C0309CD2}" srcOrd="0" destOrd="0" parTransId="{755CFCB7-8875-4481-AA78-52FBA16D0F95}" sibTransId="{F33ABC6A-00D4-4122-99EE-709DB51E662E}"/>
    <dgm:cxn modelId="{6216977E-56F9-497E-9546-023F0DC49466}" type="presOf" srcId="{74E7307C-E7A7-4951-A426-F778C0309CD2}" destId="{2CFF29BB-C86F-430D-B0C9-8AFC4741B069}" srcOrd="0" destOrd="0" presId="urn:microsoft.com/office/officeart/2005/8/layout/vList2"/>
    <dgm:cxn modelId="{4398A347-B0C6-40DE-979F-EB60486FE608}" srcId="{76D8F648-3DCE-4544-B695-EB47D9EBBFD5}" destId="{16E7106A-4238-4F78-93A8-6011EB86E0CA}" srcOrd="3" destOrd="0" parTransId="{0305A59F-F89C-4FA1-8104-4AEA8AC38D06}" sibTransId="{069D951B-7029-4186-8692-A8306F3168EE}"/>
    <dgm:cxn modelId="{767C9404-21F8-4B83-91B9-849DA97124BB}" type="presOf" srcId="{0A4A061F-C33F-4F69-8F91-B0DEE0C1C90E}" destId="{6D70C8C5-08F1-4307-9D64-0383024B2C42}" srcOrd="0" destOrd="0" presId="urn:microsoft.com/office/officeart/2005/8/layout/vList2"/>
    <dgm:cxn modelId="{937B8075-66EB-4AE6-8CAA-C32950155311}" type="presOf" srcId="{89DB6B66-CC64-47BB-8F0E-716426DEF2E9}" destId="{DA3ED7B2-C52A-49A7-9692-0C7248666B37}" srcOrd="0" destOrd="0" presId="urn:microsoft.com/office/officeart/2005/8/layout/vList2"/>
    <dgm:cxn modelId="{6AAB33B2-1DD9-44E1-BD74-E853370910CB}" type="presOf" srcId="{47492022-7711-4240-BAA2-D3F2F1A70CAE}" destId="{BA64D0F7-80B7-4EFC-8EFD-54531128CD7A}" srcOrd="0" destOrd="0" presId="urn:microsoft.com/office/officeart/2005/8/layout/vList2"/>
    <dgm:cxn modelId="{314B718F-BC30-4AA4-BE31-B323BF6F815C}" type="presParOf" srcId="{FC7E8E79-E48B-470D-A9BF-04F24F19833D}" destId="{BA64D0F7-80B7-4EFC-8EFD-54531128CD7A}" srcOrd="0" destOrd="0" presId="urn:microsoft.com/office/officeart/2005/8/layout/vList2"/>
    <dgm:cxn modelId="{512E642D-720B-4035-B869-55917D4FCCFD}" type="presParOf" srcId="{FC7E8E79-E48B-470D-A9BF-04F24F19833D}" destId="{C9EBB084-B458-4E0F-8FC4-B1766705CF4C}" srcOrd="1" destOrd="0" presId="urn:microsoft.com/office/officeart/2005/8/layout/vList2"/>
    <dgm:cxn modelId="{317A68FA-B853-4C3B-9CDF-523D6EF525A0}" type="presParOf" srcId="{FC7E8E79-E48B-470D-A9BF-04F24F19833D}" destId="{6D70C8C5-08F1-4307-9D64-0383024B2C42}" srcOrd="2" destOrd="0" presId="urn:microsoft.com/office/officeart/2005/8/layout/vList2"/>
    <dgm:cxn modelId="{EE3D915A-3E8A-48EC-B390-875F89CE1620}" type="presParOf" srcId="{FC7E8E79-E48B-470D-A9BF-04F24F19833D}" destId="{DA3ED7B2-C52A-49A7-9692-0C7248666B37}" srcOrd="3" destOrd="0" presId="urn:microsoft.com/office/officeart/2005/8/layout/vList2"/>
    <dgm:cxn modelId="{9B2BD615-827B-49EC-82AD-78DB64CD690C}" type="presParOf" srcId="{FC7E8E79-E48B-470D-A9BF-04F24F19833D}" destId="{B00F08E0-711F-446E-B933-4EAE9ACA0673}" srcOrd="4" destOrd="0" presId="urn:microsoft.com/office/officeart/2005/8/layout/vList2"/>
    <dgm:cxn modelId="{F177DFA7-0CAF-4CD3-87C8-44F12F4C18EB}" type="presParOf" srcId="{FC7E8E79-E48B-470D-A9BF-04F24F19833D}" destId="{2CFF29BB-C86F-430D-B0C9-8AFC4741B069}" srcOrd="5" destOrd="0" presId="urn:microsoft.com/office/officeart/2005/8/layout/vList2"/>
    <dgm:cxn modelId="{8E73BF50-7940-468E-86CF-90F73ACD836F}" type="presParOf" srcId="{FC7E8E79-E48B-470D-A9BF-04F24F19833D}" destId="{4F72EE7B-470B-4CD9-81AF-401B82E751EF}" srcOrd="6" destOrd="0" presId="urn:microsoft.com/office/officeart/2005/8/layout/vList2"/>
    <dgm:cxn modelId="{4CC60C32-3E1A-4046-B22F-14E48F9821E5}" type="presParOf" srcId="{FC7E8E79-E48B-470D-A9BF-04F24F19833D}" destId="{125754E6-09F6-4684-B10E-1C79DAE8201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A461AE-40A3-447B-B8AD-B8E676D5D09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848F00-8989-4E4B-855E-304251815FA5}">
      <dgm:prSet/>
      <dgm:spPr/>
      <dgm:t>
        <a:bodyPr/>
        <a:lstStyle/>
        <a:p>
          <a:r>
            <a:rPr lang="en-US"/>
            <a:t>The supply chain for a majority of products sold through retail and foodservice</a:t>
          </a:r>
        </a:p>
      </dgm:t>
    </dgm:pt>
    <dgm:pt modelId="{237FB6E1-D4CA-4A2A-866E-0737D057F2E5}" type="parTrans" cxnId="{30326108-4C6B-4914-9535-C9550EAF058E}">
      <dgm:prSet/>
      <dgm:spPr/>
      <dgm:t>
        <a:bodyPr/>
        <a:lstStyle/>
        <a:p>
          <a:endParaRPr lang="en-US"/>
        </a:p>
      </dgm:t>
    </dgm:pt>
    <dgm:pt modelId="{2A49CE56-591B-4FC0-A097-79752924DBD0}" type="sibTrans" cxnId="{30326108-4C6B-4914-9535-C9550EAF058E}">
      <dgm:prSet/>
      <dgm:spPr/>
      <dgm:t>
        <a:bodyPr/>
        <a:lstStyle/>
        <a:p>
          <a:endParaRPr lang="en-US"/>
        </a:p>
      </dgm:t>
    </dgm:pt>
    <dgm:pt modelId="{1724DD75-331B-494F-88A1-00874EC8FDBE}">
      <dgm:prSet/>
      <dgm:spPr/>
      <dgm:t>
        <a:bodyPr/>
        <a:lstStyle/>
        <a:p>
          <a:r>
            <a:rPr lang="en-US"/>
            <a:t>Cutting, cooking, canning, baking, freezing, packaging, etc.</a:t>
          </a:r>
        </a:p>
      </dgm:t>
    </dgm:pt>
    <dgm:pt modelId="{521B4048-188F-48DD-80D5-A57CD51CD4CF}" type="parTrans" cxnId="{8674FF53-8021-4B3E-8349-8FBB506D2B06}">
      <dgm:prSet/>
      <dgm:spPr/>
      <dgm:t>
        <a:bodyPr/>
        <a:lstStyle/>
        <a:p>
          <a:endParaRPr lang="en-US"/>
        </a:p>
      </dgm:t>
    </dgm:pt>
    <dgm:pt modelId="{38D25C76-9714-45D3-BE67-0C8907BE571A}" type="sibTrans" cxnId="{8674FF53-8021-4B3E-8349-8FBB506D2B06}">
      <dgm:prSet/>
      <dgm:spPr/>
      <dgm:t>
        <a:bodyPr/>
        <a:lstStyle/>
        <a:p>
          <a:endParaRPr lang="en-US"/>
        </a:p>
      </dgm:t>
    </dgm:pt>
    <dgm:pt modelId="{757F42E3-C007-49BA-BE0E-B771780CDA5E}">
      <dgm:prSet/>
      <dgm:spPr/>
      <dgm:t>
        <a:bodyPr/>
        <a:lstStyle/>
        <a:p>
          <a:r>
            <a:rPr lang="en-US" dirty="0"/>
            <a:t>Some processors market specifically for retail, others for foodservice, and some for both.</a:t>
          </a:r>
        </a:p>
      </dgm:t>
    </dgm:pt>
    <dgm:pt modelId="{FEA548CC-7FB8-4D69-8404-5BE1591CE1E6}" type="parTrans" cxnId="{D1234C6C-1AE4-4291-B223-8D8EA178A999}">
      <dgm:prSet/>
      <dgm:spPr/>
      <dgm:t>
        <a:bodyPr/>
        <a:lstStyle/>
        <a:p>
          <a:endParaRPr lang="en-US"/>
        </a:p>
      </dgm:t>
    </dgm:pt>
    <dgm:pt modelId="{FD49DDB5-C0FB-41EA-B534-807A7DB4A54D}" type="sibTrans" cxnId="{D1234C6C-1AE4-4291-B223-8D8EA178A999}">
      <dgm:prSet/>
      <dgm:spPr/>
      <dgm:t>
        <a:bodyPr/>
        <a:lstStyle/>
        <a:p>
          <a:endParaRPr lang="en-US"/>
        </a:p>
      </dgm:t>
    </dgm:pt>
    <dgm:pt modelId="{0C3A0EDB-4299-49D9-8380-0A2D9DB14167}">
      <dgm:prSet/>
      <dgm:spPr/>
      <dgm:t>
        <a:bodyPr/>
        <a:lstStyle/>
        <a:p>
          <a:r>
            <a:rPr lang="en-US"/>
            <a:t>The 2009 recession, for example, generated more harm for the foodservice-only manufacturers rather than those with retail or dual-outlet products.</a:t>
          </a:r>
        </a:p>
      </dgm:t>
    </dgm:pt>
    <dgm:pt modelId="{279C9415-EB3E-48B4-B231-4131C9635C69}" type="parTrans" cxnId="{FF94DE97-B435-4481-83E5-D606F535063A}">
      <dgm:prSet/>
      <dgm:spPr/>
      <dgm:t>
        <a:bodyPr/>
        <a:lstStyle/>
        <a:p>
          <a:endParaRPr lang="en-US"/>
        </a:p>
      </dgm:t>
    </dgm:pt>
    <dgm:pt modelId="{CA25EBC0-C589-47F5-8EEF-AE07D06BE86C}" type="sibTrans" cxnId="{FF94DE97-B435-4481-83E5-D606F535063A}">
      <dgm:prSet/>
      <dgm:spPr/>
      <dgm:t>
        <a:bodyPr/>
        <a:lstStyle/>
        <a:p>
          <a:endParaRPr lang="en-US"/>
        </a:p>
      </dgm:t>
    </dgm:pt>
    <dgm:pt modelId="{5A0BEBA1-EC1D-4D0A-9037-9F94CD345031}">
      <dgm:prSet/>
      <dgm:spPr/>
      <dgm:t>
        <a:bodyPr/>
        <a:lstStyle/>
        <a:p>
          <a:r>
            <a:rPr lang="en-US" dirty="0"/>
            <a:t>Early on, processors weren’t as economically disadvantaged as foodservice firms.</a:t>
          </a:r>
        </a:p>
      </dgm:t>
    </dgm:pt>
    <dgm:pt modelId="{08EB224E-7DB0-47EE-80F9-6BA71E82FDE8}" type="parTrans" cxnId="{565225F2-26C5-4823-A63B-2532CE0D91DC}">
      <dgm:prSet/>
      <dgm:spPr/>
      <dgm:t>
        <a:bodyPr/>
        <a:lstStyle/>
        <a:p>
          <a:endParaRPr lang="en-US"/>
        </a:p>
      </dgm:t>
    </dgm:pt>
    <dgm:pt modelId="{CD3928F5-82D5-4620-9DC6-62A99ACB013D}" type="sibTrans" cxnId="{565225F2-26C5-4823-A63B-2532CE0D91DC}">
      <dgm:prSet/>
      <dgm:spPr/>
      <dgm:t>
        <a:bodyPr/>
        <a:lstStyle/>
        <a:p>
          <a:endParaRPr lang="en-US"/>
        </a:p>
      </dgm:t>
    </dgm:pt>
    <dgm:pt modelId="{57882DEC-234B-47C6-B239-2A49E737C221}">
      <dgm:prSet/>
      <dgm:spPr/>
      <dgm:t>
        <a:bodyPr/>
        <a:lstStyle/>
        <a:p>
          <a:r>
            <a:rPr lang="en-US"/>
            <a:t>As time has passed, labor-intensive manufacturers have particularly been impacted.</a:t>
          </a:r>
        </a:p>
      </dgm:t>
    </dgm:pt>
    <dgm:pt modelId="{182F7605-CE10-4CAA-A941-BFCFF96211DC}" type="parTrans" cxnId="{EE765783-8F6C-4C61-9BC1-41F8A6DAB708}">
      <dgm:prSet/>
      <dgm:spPr/>
      <dgm:t>
        <a:bodyPr/>
        <a:lstStyle/>
        <a:p>
          <a:endParaRPr lang="en-US"/>
        </a:p>
      </dgm:t>
    </dgm:pt>
    <dgm:pt modelId="{299AF900-0E0E-40F0-8938-2D7A8251EBBA}" type="sibTrans" cxnId="{EE765783-8F6C-4C61-9BC1-41F8A6DAB708}">
      <dgm:prSet/>
      <dgm:spPr/>
      <dgm:t>
        <a:bodyPr/>
        <a:lstStyle/>
        <a:p>
          <a:endParaRPr lang="en-US"/>
        </a:p>
      </dgm:t>
    </dgm:pt>
    <dgm:pt modelId="{4B7CE6CA-8F2F-4354-B5BC-8E62B989C73A}" type="pres">
      <dgm:prSet presAssocID="{28A461AE-40A3-447B-B8AD-B8E676D5D0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B3B920-DC8A-4B5C-94BD-64FFC028F1C2}" type="pres">
      <dgm:prSet presAssocID="{5A848F00-8989-4E4B-855E-304251815FA5}" presName="linNode" presStyleCnt="0"/>
      <dgm:spPr/>
    </dgm:pt>
    <dgm:pt modelId="{9DC64292-A0B1-4D94-84AF-188F401B3584}" type="pres">
      <dgm:prSet presAssocID="{5A848F00-8989-4E4B-855E-304251815FA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867F28-DAD6-42C0-BD73-CDF68E822C10}" type="pres">
      <dgm:prSet presAssocID="{5A848F00-8989-4E4B-855E-304251815FA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AE705-042D-4CEA-AEAA-BB6B9F93039D}" type="pres">
      <dgm:prSet presAssocID="{2A49CE56-591B-4FC0-A097-79752924DBD0}" presName="sp" presStyleCnt="0"/>
      <dgm:spPr/>
    </dgm:pt>
    <dgm:pt modelId="{5C20171E-D20E-4329-A453-9E6332FDEC66}" type="pres">
      <dgm:prSet presAssocID="{757F42E3-C007-49BA-BE0E-B771780CDA5E}" presName="linNode" presStyleCnt="0"/>
      <dgm:spPr/>
    </dgm:pt>
    <dgm:pt modelId="{2A24DEB9-4818-43A7-957D-B6430D0EB0B0}" type="pres">
      <dgm:prSet presAssocID="{757F42E3-C007-49BA-BE0E-B771780CDA5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A8BA1C-4578-440A-B072-1383C03EB397}" type="pres">
      <dgm:prSet presAssocID="{757F42E3-C007-49BA-BE0E-B771780CDA5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34959-C4D7-49B2-B6A6-4513F99537D6}" type="pres">
      <dgm:prSet presAssocID="{FD49DDB5-C0FB-41EA-B534-807A7DB4A54D}" presName="sp" presStyleCnt="0"/>
      <dgm:spPr/>
    </dgm:pt>
    <dgm:pt modelId="{DD0571CE-0E44-4F01-A3A3-E3734D4D75EA}" type="pres">
      <dgm:prSet presAssocID="{5A0BEBA1-EC1D-4D0A-9037-9F94CD345031}" presName="linNode" presStyleCnt="0"/>
      <dgm:spPr/>
    </dgm:pt>
    <dgm:pt modelId="{DF7EC229-CB53-4667-9A6D-131E63DD7EAB}" type="pres">
      <dgm:prSet presAssocID="{5A0BEBA1-EC1D-4D0A-9037-9F94CD34503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0F1E8-D6D1-486F-B2B9-3055236DEC1E}" type="pres">
      <dgm:prSet presAssocID="{5A0BEBA1-EC1D-4D0A-9037-9F94CD34503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F43788-B9B8-49E9-9409-43E763244C51}" type="presOf" srcId="{28A461AE-40A3-447B-B8AD-B8E676D5D094}" destId="{4B7CE6CA-8F2F-4354-B5BC-8E62B989C73A}" srcOrd="0" destOrd="0" presId="urn:microsoft.com/office/officeart/2005/8/layout/vList5"/>
    <dgm:cxn modelId="{D34F747D-8DF5-4001-A389-1595C70E3146}" type="presOf" srcId="{5A848F00-8989-4E4B-855E-304251815FA5}" destId="{9DC64292-A0B1-4D94-84AF-188F401B3584}" srcOrd="0" destOrd="0" presId="urn:microsoft.com/office/officeart/2005/8/layout/vList5"/>
    <dgm:cxn modelId="{AE2EB429-0552-418C-AA97-EACCE1618913}" type="presOf" srcId="{57882DEC-234B-47C6-B239-2A49E737C221}" destId="{2D30F1E8-D6D1-486F-B2B9-3055236DEC1E}" srcOrd="0" destOrd="0" presId="urn:microsoft.com/office/officeart/2005/8/layout/vList5"/>
    <dgm:cxn modelId="{AC5661D8-CE41-430B-B888-C134FBC0F5A1}" type="presOf" srcId="{757F42E3-C007-49BA-BE0E-B771780CDA5E}" destId="{2A24DEB9-4818-43A7-957D-B6430D0EB0B0}" srcOrd="0" destOrd="0" presId="urn:microsoft.com/office/officeart/2005/8/layout/vList5"/>
    <dgm:cxn modelId="{8674FF53-8021-4B3E-8349-8FBB506D2B06}" srcId="{5A848F00-8989-4E4B-855E-304251815FA5}" destId="{1724DD75-331B-494F-88A1-00874EC8FDBE}" srcOrd="0" destOrd="0" parTransId="{521B4048-188F-48DD-80D5-A57CD51CD4CF}" sibTransId="{38D25C76-9714-45D3-BE67-0C8907BE571A}"/>
    <dgm:cxn modelId="{EE765783-8F6C-4C61-9BC1-41F8A6DAB708}" srcId="{5A0BEBA1-EC1D-4D0A-9037-9F94CD345031}" destId="{57882DEC-234B-47C6-B239-2A49E737C221}" srcOrd="0" destOrd="0" parTransId="{182F7605-CE10-4CAA-A941-BFCFF96211DC}" sibTransId="{299AF900-0E0E-40F0-8938-2D7A8251EBBA}"/>
    <dgm:cxn modelId="{1A1CB1B5-F01F-4377-9C33-C5AE39745C56}" type="presOf" srcId="{5A0BEBA1-EC1D-4D0A-9037-9F94CD345031}" destId="{DF7EC229-CB53-4667-9A6D-131E63DD7EAB}" srcOrd="0" destOrd="0" presId="urn:microsoft.com/office/officeart/2005/8/layout/vList5"/>
    <dgm:cxn modelId="{E1C8D60A-9FFA-414D-90D6-78DF2B03694B}" type="presOf" srcId="{0C3A0EDB-4299-49D9-8380-0A2D9DB14167}" destId="{8BA8BA1C-4578-440A-B072-1383C03EB397}" srcOrd="0" destOrd="0" presId="urn:microsoft.com/office/officeart/2005/8/layout/vList5"/>
    <dgm:cxn modelId="{565225F2-26C5-4823-A63B-2532CE0D91DC}" srcId="{28A461AE-40A3-447B-B8AD-B8E676D5D094}" destId="{5A0BEBA1-EC1D-4D0A-9037-9F94CD345031}" srcOrd="2" destOrd="0" parTransId="{08EB224E-7DB0-47EE-80F9-6BA71E82FDE8}" sibTransId="{CD3928F5-82D5-4620-9DC6-62A99ACB013D}"/>
    <dgm:cxn modelId="{30326108-4C6B-4914-9535-C9550EAF058E}" srcId="{28A461AE-40A3-447B-B8AD-B8E676D5D094}" destId="{5A848F00-8989-4E4B-855E-304251815FA5}" srcOrd="0" destOrd="0" parTransId="{237FB6E1-D4CA-4A2A-866E-0737D057F2E5}" sibTransId="{2A49CE56-591B-4FC0-A097-79752924DBD0}"/>
    <dgm:cxn modelId="{FF94DE97-B435-4481-83E5-D606F535063A}" srcId="{757F42E3-C007-49BA-BE0E-B771780CDA5E}" destId="{0C3A0EDB-4299-49D9-8380-0A2D9DB14167}" srcOrd="0" destOrd="0" parTransId="{279C9415-EB3E-48B4-B231-4131C9635C69}" sibTransId="{CA25EBC0-C589-47F5-8EEF-AE07D06BE86C}"/>
    <dgm:cxn modelId="{D1234C6C-1AE4-4291-B223-8D8EA178A999}" srcId="{28A461AE-40A3-447B-B8AD-B8E676D5D094}" destId="{757F42E3-C007-49BA-BE0E-B771780CDA5E}" srcOrd="1" destOrd="0" parTransId="{FEA548CC-7FB8-4D69-8404-5BE1591CE1E6}" sibTransId="{FD49DDB5-C0FB-41EA-B534-807A7DB4A54D}"/>
    <dgm:cxn modelId="{8DB9D980-197C-4896-A9DB-25483737CAB2}" type="presOf" srcId="{1724DD75-331B-494F-88A1-00874EC8FDBE}" destId="{A1867F28-DAD6-42C0-BD73-CDF68E822C10}" srcOrd="0" destOrd="0" presId="urn:microsoft.com/office/officeart/2005/8/layout/vList5"/>
    <dgm:cxn modelId="{EB041429-F735-4A59-B95A-C0B9A57B166E}" type="presParOf" srcId="{4B7CE6CA-8F2F-4354-B5BC-8E62B989C73A}" destId="{FFB3B920-DC8A-4B5C-94BD-64FFC028F1C2}" srcOrd="0" destOrd="0" presId="urn:microsoft.com/office/officeart/2005/8/layout/vList5"/>
    <dgm:cxn modelId="{883F0FEF-2995-48EC-A0BE-BF5DF413DDC8}" type="presParOf" srcId="{FFB3B920-DC8A-4B5C-94BD-64FFC028F1C2}" destId="{9DC64292-A0B1-4D94-84AF-188F401B3584}" srcOrd="0" destOrd="0" presId="urn:microsoft.com/office/officeart/2005/8/layout/vList5"/>
    <dgm:cxn modelId="{976036B4-4393-4CED-B5F8-1042A56AB788}" type="presParOf" srcId="{FFB3B920-DC8A-4B5C-94BD-64FFC028F1C2}" destId="{A1867F28-DAD6-42C0-BD73-CDF68E822C10}" srcOrd="1" destOrd="0" presId="urn:microsoft.com/office/officeart/2005/8/layout/vList5"/>
    <dgm:cxn modelId="{74B844B9-3D85-4580-8599-BA7FDA128EAF}" type="presParOf" srcId="{4B7CE6CA-8F2F-4354-B5BC-8E62B989C73A}" destId="{509AE705-042D-4CEA-AEAA-BB6B9F93039D}" srcOrd="1" destOrd="0" presId="urn:microsoft.com/office/officeart/2005/8/layout/vList5"/>
    <dgm:cxn modelId="{5CC327E4-3E65-4830-9A3F-CAF7F6A07755}" type="presParOf" srcId="{4B7CE6CA-8F2F-4354-B5BC-8E62B989C73A}" destId="{5C20171E-D20E-4329-A453-9E6332FDEC66}" srcOrd="2" destOrd="0" presId="urn:microsoft.com/office/officeart/2005/8/layout/vList5"/>
    <dgm:cxn modelId="{B90B8969-5CE3-4BC4-8F0F-93F96E206A6C}" type="presParOf" srcId="{5C20171E-D20E-4329-A453-9E6332FDEC66}" destId="{2A24DEB9-4818-43A7-957D-B6430D0EB0B0}" srcOrd="0" destOrd="0" presId="urn:microsoft.com/office/officeart/2005/8/layout/vList5"/>
    <dgm:cxn modelId="{52BCEEB5-1003-4DDA-B3D0-355E9F0FD6DA}" type="presParOf" srcId="{5C20171E-D20E-4329-A453-9E6332FDEC66}" destId="{8BA8BA1C-4578-440A-B072-1383C03EB397}" srcOrd="1" destOrd="0" presId="urn:microsoft.com/office/officeart/2005/8/layout/vList5"/>
    <dgm:cxn modelId="{279EA054-F634-4578-A9D2-CFDDBA246AE5}" type="presParOf" srcId="{4B7CE6CA-8F2F-4354-B5BC-8E62B989C73A}" destId="{D9E34959-C4D7-49B2-B6A6-4513F99537D6}" srcOrd="3" destOrd="0" presId="urn:microsoft.com/office/officeart/2005/8/layout/vList5"/>
    <dgm:cxn modelId="{D9EEAF93-6D8A-4E3C-B1F8-4FB327DCDF2C}" type="presParOf" srcId="{4B7CE6CA-8F2F-4354-B5BC-8E62B989C73A}" destId="{DD0571CE-0E44-4F01-A3A3-E3734D4D75EA}" srcOrd="4" destOrd="0" presId="urn:microsoft.com/office/officeart/2005/8/layout/vList5"/>
    <dgm:cxn modelId="{A72C7883-06BB-4712-BDB2-97357980DA92}" type="presParOf" srcId="{DD0571CE-0E44-4F01-A3A3-E3734D4D75EA}" destId="{DF7EC229-CB53-4667-9A6D-131E63DD7EAB}" srcOrd="0" destOrd="0" presId="urn:microsoft.com/office/officeart/2005/8/layout/vList5"/>
    <dgm:cxn modelId="{356EF61E-561E-45F5-A347-7E978E259174}" type="presParOf" srcId="{DD0571CE-0E44-4F01-A3A3-E3734D4D75EA}" destId="{2D30F1E8-D6D1-486F-B2B9-3055236DEC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0072CD-D9D0-4293-9905-4567C7670A7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0F2FD9-0930-4E6F-A5F6-B9A9AAE4CDD6}">
      <dgm:prSet/>
      <dgm:spPr/>
      <dgm:t>
        <a:bodyPr/>
        <a:lstStyle/>
        <a:p>
          <a:r>
            <a:rPr lang="en-US"/>
            <a:t>Many OK stores cut back hours and made other concessions</a:t>
          </a:r>
        </a:p>
      </dgm:t>
    </dgm:pt>
    <dgm:pt modelId="{9D5535D1-C8E9-4538-905C-FCEAAD9E0C05}" type="parTrans" cxnId="{0195056D-AF3F-41F2-9172-A6ABF65529FC}">
      <dgm:prSet/>
      <dgm:spPr/>
      <dgm:t>
        <a:bodyPr/>
        <a:lstStyle/>
        <a:p>
          <a:endParaRPr lang="en-US"/>
        </a:p>
      </dgm:t>
    </dgm:pt>
    <dgm:pt modelId="{D9F9C378-9363-495A-B397-EC294753B972}" type="sibTrans" cxnId="{0195056D-AF3F-41F2-9172-A6ABF65529FC}">
      <dgm:prSet/>
      <dgm:spPr/>
      <dgm:t>
        <a:bodyPr/>
        <a:lstStyle/>
        <a:p>
          <a:endParaRPr lang="en-US"/>
        </a:p>
      </dgm:t>
    </dgm:pt>
    <dgm:pt modelId="{B4DF81D7-D1AC-4018-AEB3-8EEB4716A43A}">
      <dgm:prSet/>
      <dgm:spPr/>
      <dgm:t>
        <a:bodyPr/>
        <a:lstStyle/>
        <a:p>
          <a:r>
            <a:rPr lang="en-US"/>
            <a:t>Two reasons: manage the number of people in the stores, and lessen the earlier shortage of supplies for certain food products.</a:t>
          </a:r>
        </a:p>
      </dgm:t>
    </dgm:pt>
    <dgm:pt modelId="{A62646DC-97A3-4B54-94A1-08AEE934C766}" type="parTrans" cxnId="{FAA7C407-8DCF-402C-94B5-ADE61FC6EA1A}">
      <dgm:prSet/>
      <dgm:spPr/>
      <dgm:t>
        <a:bodyPr/>
        <a:lstStyle/>
        <a:p>
          <a:endParaRPr lang="en-US"/>
        </a:p>
      </dgm:t>
    </dgm:pt>
    <dgm:pt modelId="{C005971D-C58B-4644-8BE0-0A2E670712D8}" type="sibTrans" cxnId="{FAA7C407-8DCF-402C-94B5-ADE61FC6EA1A}">
      <dgm:prSet/>
      <dgm:spPr/>
      <dgm:t>
        <a:bodyPr/>
        <a:lstStyle/>
        <a:p>
          <a:endParaRPr lang="en-US"/>
        </a:p>
      </dgm:t>
    </dgm:pt>
    <dgm:pt modelId="{4E5E8766-DE07-47EA-8862-DFFD40B09008}">
      <dgm:prSet/>
      <dgm:spPr/>
      <dgm:t>
        <a:bodyPr/>
        <a:lstStyle/>
        <a:p>
          <a:r>
            <a:rPr lang="en-US"/>
            <a:t>Most stores in Ok have added measures to limit customer contact as phased openings occurred.</a:t>
          </a:r>
        </a:p>
      </dgm:t>
    </dgm:pt>
    <dgm:pt modelId="{977ECE84-AB6A-44A3-A064-943CB6DFAC64}" type="parTrans" cxnId="{BFE401A0-B5F2-49F7-82E0-D884DBC8B7D8}">
      <dgm:prSet/>
      <dgm:spPr/>
      <dgm:t>
        <a:bodyPr/>
        <a:lstStyle/>
        <a:p>
          <a:endParaRPr lang="en-US"/>
        </a:p>
      </dgm:t>
    </dgm:pt>
    <dgm:pt modelId="{B155AA01-57D8-40A0-B7A9-3CBF9E3DDB6B}" type="sibTrans" cxnId="{BFE401A0-B5F2-49F7-82E0-D884DBC8B7D8}">
      <dgm:prSet/>
      <dgm:spPr/>
      <dgm:t>
        <a:bodyPr/>
        <a:lstStyle/>
        <a:p>
          <a:endParaRPr lang="en-US"/>
        </a:p>
      </dgm:t>
    </dgm:pt>
    <dgm:pt modelId="{76419423-B411-417E-84B0-258F4491E352}">
      <dgm:prSet/>
      <dgm:spPr/>
      <dgm:t>
        <a:bodyPr/>
        <a:lstStyle/>
        <a:p>
          <a:r>
            <a:rPr lang="en-US"/>
            <a:t>Limited customer numbers</a:t>
          </a:r>
        </a:p>
      </dgm:t>
    </dgm:pt>
    <dgm:pt modelId="{35ACC040-3384-44F0-B0C1-711C60FA7468}" type="parTrans" cxnId="{1BBBE2E3-914A-4A2B-A8B5-1BE7EE116D7C}">
      <dgm:prSet/>
      <dgm:spPr/>
      <dgm:t>
        <a:bodyPr/>
        <a:lstStyle/>
        <a:p>
          <a:endParaRPr lang="en-US"/>
        </a:p>
      </dgm:t>
    </dgm:pt>
    <dgm:pt modelId="{1BEF8033-CB19-454F-9408-8BA0A1AAADB4}" type="sibTrans" cxnId="{1BBBE2E3-914A-4A2B-A8B5-1BE7EE116D7C}">
      <dgm:prSet/>
      <dgm:spPr/>
      <dgm:t>
        <a:bodyPr/>
        <a:lstStyle/>
        <a:p>
          <a:endParaRPr lang="en-US"/>
        </a:p>
      </dgm:t>
    </dgm:pt>
    <dgm:pt modelId="{B3846E46-8429-415B-9610-8EA71ECA8148}">
      <dgm:prSet/>
      <dgm:spPr/>
      <dgm:t>
        <a:bodyPr/>
        <a:lstStyle/>
        <a:p>
          <a:r>
            <a:rPr lang="en-US"/>
            <a:t>Mask requirements and other sanitations steps.</a:t>
          </a:r>
        </a:p>
      </dgm:t>
    </dgm:pt>
    <dgm:pt modelId="{5B57C6E4-9003-43DE-98D5-BBB0C326FC38}" type="parTrans" cxnId="{F6DCE316-B49A-4DC7-BD5C-874489C83171}">
      <dgm:prSet/>
      <dgm:spPr/>
      <dgm:t>
        <a:bodyPr/>
        <a:lstStyle/>
        <a:p>
          <a:endParaRPr lang="en-US"/>
        </a:p>
      </dgm:t>
    </dgm:pt>
    <dgm:pt modelId="{98C33461-B1B6-45DE-A8F9-CB835F750EC7}" type="sibTrans" cxnId="{F6DCE316-B49A-4DC7-BD5C-874489C83171}">
      <dgm:prSet/>
      <dgm:spPr/>
      <dgm:t>
        <a:bodyPr/>
        <a:lstStyle/>
        <a:p>
          <a:endParaRPr lang="en-US"/>
        </a:p>
      </dgm:t>
    </dgm:pt>
    <dgm:pt modelId="{38B271AE-E14D-4079-B6F6-CB06C3EDFA8A}">
      <dgm:prSet/>
      <dgm:spPr/>
      <dgm:t>
        <a:bodyPr/>
        <a:lstStyle/>
        <a:p>
          <a:r>
            <a:rPr lang="en-US"/>
            <a:t>Designated enter/exit points.</a:t>
          </a:r>
        </a:p>
      </dgm:t>
    </dgm:pt>
    <dgm:pt modelId="{4338F10E-906A-4C3A-BC68-1824D116B5FC}" type="parTrans" cxnId="{66A6B3E2-2C1F-4650-8824-BDC0350D9532}">
      <dgm:prSet/>
      <dgm:spPr/>
      <dgm:t>
        <a:bodyPr/>
        <a:lstStyle/>
        <a:p>
          <a:endParaRPr lang="en-US"/>
        </a:p>
      </dgm:t>
    </dgm:pt>
    <dgm:pt modelId="{2219CEEE-726C-4D4D-9194-4F7B74A8DF3A}" type="sibTrans" cxnId="{66A6B3E2-2C1F-4650-8824-BDC0350D9532}">
      <dgm:prSet/>
      <dgm:spPr/>
      <dgm:t>
        <a:bodyPr/>
        <a:lstStyle/>
        <a:p>
          <a:endParaRPr lang="en-US"/>
        </a:p>
      </dgm:t>
    </dgm:pt>
    <dgm:pt modelId="{55D61540-62D4-4345-97FF-01643590C4A8}">
      <dgm:prSet/>
      <dgm:spPr/>
      <dgm:t>
        <a:bodyPr/>
        <a:lstStyle/>
        <a:p>
          <a:r>
            <a:rPr lang="en-US"/>
            <a:t>Directional aisles. </a:t>
          </a:r>
        </a:p>
      </dgm:t>
    </dgm:pt>
    <dgm:pt modelId="{7AD02C40-F8DD-46BC-B5F7-92AA14C99712}" type="parTrans" cxnId="{54B63200-60AA-485C-898F-C2AFFAF0070A}">
      <dgm:prSet/>
      <dgm:spPr/>
      <dgm:t>
        <a:bodyPr/>
        <a:lstStyle/>
        <a:p>
          <a:endParaRPr lang="en-US"/>
        </a:p>
      </dgm:t>
    </dgm:pt>
    <dgm:pt modelId="{E85EA3EE-5F4D-4362-8E85-D75F3AC9E893}" type="sibTrans" cxnId="{54B63200-60AA-485C-898F-C2AFFAF0070A}">
      <dgm:prSet/>
      <dgm:spPr/>
      <dgm:t>
        <a:bodyPr/>
        <a:lstStyle/>
        <a:p>
          <a:endParaRPr lang="en-US"/>
        </a:p>
      </dgm:t>
    </dgm:pt>
    <dgm:pt modelId="{8B802669-0E7A-4A37-97E2-3677784F3C53}" type="pres">
      <dgm:prSet presAssocID="{4C0072CD-D9D0-4293-9905-4567C7670A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14F48E-2078-4546-A564-7F6C6480EF8D}" type="pres">
      <dgm:prSet presAssocID="{4E5E8766-DE07-47EA-8862-DFFD40B09008}" presName="boxAndChildren" presStyleCnt="0"/>
      <dgm:spPr/>
    </dgm:pt>
    <dgm:pt modelId="{806513A5-7A1F-42A3-B502-DE1D83DFB00A}" type="pres">
      <dgm:prSet presAssocID="{4E5E8766-DE07-47EA-8862-DFFD40B09008}" presName="parentTextBox" presStyleLbl="node1" presStyleIdx="0" presStyleCnt="2"/>
      <dgm:spPr/>
      <dgm:t>
        <a:bodyPr/>
        <a:lstStyle/>
        <a:p>
          <a:endParaRPr lang="en-US"/>
        </a:p>
      </dgm:t>
    </dgm:pt>
    <dgm:pt modelId="{1E3091F0-9B8A-4824-8C8F-CF6C53D28EF6}" type="pres">
      <dgm:prSet presAssocID="{4E5E8766-DE07-47EA-8862-DFFD40B09008}" presName="entireBox" presStyleLbl="node1" presStyleIdx="0" presStyleCnt="2"/>
      <dgm:spPr/>
      <dgm:t>
        <a:bodyPr/>
        <a:lstStyle/>
        <a:p>
          <a:endParaRPr lang="en-US"/>
        </a:p>
      </dgm:t>
    </dgm:pt>
    <dgm:pt modelId="{CB4D80BA-ABB9-4529-B87C-12A0D521CC52}" type="pres">
      <dgm:prSet presAssocID="{4E5E8766-DE07-47EA-8862-DFFD40B09008}" presName="descendantBox" presStyleCnt="0"/>
      <dgm:spPr/>
    </dgm:pt>
    <dgm:pt modelId="{CF4FED22-07BD-4883-8A40-AB3F0E5BC18A}" type="pres">
      <dgm:prSet presAssocID="{76419423-B411-417E-84B0-258F4491E352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1BBC5-18F3-43DF-883A-35BFF3ADA9BB}" type="pres">
      <dgm:prSet presAssocID="{B3846E46-8429-415B-9610-8EA71ECA8148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85B9F-CA18-4AEE-A463-EF18C46BC97E}" type="pres">
      <dgm:prSet presAssocID="{38B271AE-E14D-4079-B6F6-CB06C3EDFA8A}" presName="childTextBox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1FFD0-D6A4-45B0-920A-247D92699A73}" type="pres">
      <dgm:prSet presAssocID="{55D61540-62D4-4345-97FF-01643590C4A8}" presName="childTextBox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81D20-0EC2-47FD-9AB4-69F60CE3E8E6}" type="pres">
      <dgm:prSet presAssocID="{D9F9C378-9363-495A-B397-EC294753B972}" presName="sp" presStyleCnt="0"/>
      <dgm:spPr/>
    </dgm:pt>
    <dgm:pt modelId="{48CD87AF-AB4B-4174-9598-AF5690F3FFBF}" type="pres">
      <dgm:prSet presAssocID="{650F2FD9-0930-4E6F-A5F6-B9A9AAE4CDD6}" presName="arrowAndChildren" presStyleCnt="0"/>
      <dgm:spPr/>
    </dgm:pt>
    <dgm:pt modelId="{BE14EE2E-FA8E-4C87-93E1-2CD14A69A5E3}" type="pres">
      <dgm:prSet presAssocID="{650F2FD9-0930-4E6F-A5F6-B9A9AAE4CDD6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C8E7C9D6-C74C-4C1E-95F6-726F5354C643}" type="pres">
      <dgm:prSet presAssocID="{650F2FD9-0930-4E6F-A5F6-B9A9AAE4CDD6}" presName="arrow" presStyleLbl="node1" presStyleIdx="1" presStyleCnt="2"/>
      <dgm:spPr/>
      <dgm:t>
        <a:bodyPr/>
        <a:lstStyle/>
        <a:p>
          <a:endParaRPr lang="en-US"/>
        </a:p>
      </dgm:t>
    </dgm:pt>
    <dgm:pt modelId="{5763DF36-289F-426D-9E49-3F8359822DB6}" type="pres">
      <dgm:prSet presAssocID="{650F2FD9-0930-4E6F-A5F6-B9A9AAE4CDD6}" presName="descendantArrow" presStyleCnt="0"/>
      <dgm:spPr/>
    </dgm:pt>
    <dgm:pt modelId="{3D0B9EAF-A4B1-4D20-A3A9-63AF37052878}" type="pres">
      <dgm:prSet presAssocID="{B4DF81D7-D1AC-4018-AEB3-8EEB4716A43A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8653BF-4706-49CB-BEBA-3D465BE720DD}" type="presOf" srcId="{4E5E8766-DE07-47EA-8862-DFFD40B09008}" destId="{806513A5-7A1F-42A3-B502-DE1D83DFB00A}" srcOrd="0" destOrd="0" presId="urn:microsoft.com/office/officeart/2005/8/layout/process4"/>
    <dgm:cxn modelId="{FAA7C407-8DCF-402C-94B5-ADE61FC6EA1A}" srcId="{650F2FD9-0930-4E6F-A5F6-B9A9AAE4CDD6}" destId="{B4DF81D7-D1AC-4018-AEB3-8EEB4716A43A}" srcOrd="0" destOrd="0" parTransId="{A62646DC-97A3-4B54-94A1-08AEE934C766}" sibTransId="{C005971D-C58B-4644-8BE0-0A2E670712D8}"/>
    <dgm:cxn modelId="{1BBBE2E3-914A-4A2B-A8B5-1BE7EE116D7C}" srcId="{4E5E8766-DE07-47EA-8862-DFFD40B09008}" destId="{76419423-B411-417E-84B0-258F4491E352}" srcOrd="0" destOrd="0" parTransId="{35ACC040-3384-44F0-B0C1-711C60FA7468}" sibTransId="{1BEF8033-CB19-454F-9408-8BA0A1AAADB4}"/>
    <dgm:cxn modelId="{52D39B81-2E5C-498D-8394-636C90A60B2F}" type="presOf" srcId="{650F2FD9-0930-4E6F-A5F6-B9A9AAE4CDD6}" destId="{BE14EE2E-FA8E-4C87-93E1-2CD14A69A5E3}" srcOrd="0" destOrd="0" presId="urn:microsoft.com/office/officeart/2005/8/layout/process4"/>
    <dgm:cxn modelId="{C1A6355A-8B09-4ACF-BECB-45E0780F3076}" type="presOf" srcId="{B4DF81D7-D1AC-4018-AEB3-8EEB4716A43A}" destId="{3D0B9EAF-A4B1-4D20-A3A9-63AF37052878}" srcOrd="0" destOrd="0" presId="urn:microsoft.com/office/officeart/2005/8/layout/process4"/>
    <dgm:cxn modelId="{538B5547-2D33-4AA6-8978-8BEFB4355AAC}" type="presOf" srcId="{4C0072CD-D9D0-4293-9905-4567C7670A7B}" destId="{8B802669-0E7A-4A37-97E2-3677784F3C53}" srcOrd="0" destOrd="0" presId="urn:microsoft.com/office/officeart/2005/8/layout/process4"/>
    <dgm:cxn modelId="{AFF47647-3918-4E6A-8FD9-F3A92D944CBF}" type="presOf" srcId="{38B271AE-E14D-4079-B6F6-CB06C3EDFA8A}" destId="{B3B85B9F-CA18-4AEE-A463-EF18C46BC97E}" srcOrd="0" destOrd="0" presId="urn:microsoft.com/office/officeart/2005/8/layout/process4"/>
    <dgm:cxn modelId="{BFE401A0-B5F2-49F7-82E0-D884DBC8B7D8}" srcId="{4C0072CD-D9D0-4293-9905-4567C7670A7B}" destId="{4E5E8766-DE07-47EA-8862-DFFD40B09008}" srcOrd="1" destOrd="0" parTransId="{977ECE84-AB6A-44A3-A064-943CB6DFAC64}" sibTransId="{B155AA01-57D8-40A0-B7A9-3CBF9E3DDB6B}"/>
    <dgm:cxn modelId="{8D8C99A0-18F1-484F-9FF5-D766695518B1}" type="presOf" srcId="{4E5E8766-DE07-47EA-8862-DFFD40B09008}" destId="{1E3091F0-9B8A-4824-8C8F-CF6C53D28EF6}" srcOrd="1" destOrd="0" presId="urn:microsoft.com/office/officeart/2005/8/layout/process4"/>
    <dgm:cxn modelId="{66A6B3E2-2C1F-4650-8824-BDC0350D9532}" srcId="{4E5E8766-DE07-47EA-8862-DFFD40B09008}" destId="{38B271AE-E14D-4079-B6F6-CB06C3EDFA8A}" srcOrd="2" destOrd="0" parTransId="{4338F10E-906A-4C3A-BC68-1824D116B5FC}" sibTransId="{2219CEEE-726C-4D4D-9194-4F7B74A8DF3A}"/>
    <dgm:cxn modelId="{92914DFB-9668-4E95-B873-842F37DDF7A6}" type="presOf" srcId="{B3846E46-8429-415B-9610-8EA71ECA8148}" destId="{5131BBC5-18F3-43DF-883A-35BFF3ADA9BB}" srcOrd="0" destOrd="0" presId="urn:microsoft.com/office/officeart/2005/8/layout/process4"/>
    <dgm:cxn modelId="{6ECE0C97-A223-4BAB-B62E-3BB981F4CD03}" type="presOf" srcId="{76419423-B411-417E-84B0-258F4491E352}" destId="{CF4FED22-07BD-4883-8A40-AB3F0E5BC18A}" srcOrd="0" destOrd="0" presId="urn:microsoft.com/office/officeart/2005/8/layout/process4"/>
    <dgm:cxn modelId="{F6DCE316-B49A-4DC7-BD5C-874489C83171}" srcId="{4E5E8766-DE07-47EA-8862-DFFD40B09008}" destId="{B3846E46-8429-415B-9610-8EA71ECA8148}" srcOrd="1" destOrd="0" parTransId="{5B57C6E4-9003-43DE-98D5-BBB0C326FC38}" sibTransId="{98C33461-B1B6-45DE-A8F9-CB835F750EC7}"/>
    <dgm:cxn modelId="{99F30683-42C4-4051-9B96-A313FA2D05FA}" type="presOf" srcId="{55D61540-62D4-4345-97FF-01643590C4A8}" destId="{8251FFD0-D6A4-45B0-920A-247D92699A73}" srcOrd="0" destOrd="0" presId="urn:microsoft.com/office/officeart/2005/8/layout/process4"/>
    <dgm:cxn modelId="{0195056D-AF3F-41F2-9172-A6ABF65529FC}" srcId="{4C0072CD-D9D0-4293-9905-4567C7670A7B}" destId="{650F2FD9-0930-4E6F-A5F6-B9A9AAE4CDD6}" srcOrd="0" destOrd="0" parTransId="{9D5535D1-C8E9-4538-905C-FCEAAD9E0C05}" sibTransId="{D9F9C378-9363-495A-B397-EC294753B972}"/>
    <dgm:cxn modelId="{A9D07210-191C-4306-83DF-E33489D4D03F}" type="presOf" srcId="{650F2FD9-0930-4E6F-A5F6-B9A9AAE4CDD6}" destId="{C8E7C9D6-C74C-4C1E-95F6-726F5354C643}" srcOrd="1" destOrd="0" presId="urn:microsoft.com/office/officeart/2005/8/layout/process4"/>
    <dgm:cxn modelId="{54B63200-60AA-485C-898F-C2AFFAF0070A}" srcId="{4E5E8766-DE07-47EA-8862-DFFD40B09008}" destId="{55D61540-62D4-4345-97FF-01643590C4A8}" srcOrd="3" destOrd="0" parTransId="{7AD02C40-F8DD-46BC-B5F7-92AA14C99712}" sibTransId="{E85EA3EE-5F4D-4362-8E85-D75F3AC9E893}"/>
    <dgm:cxn modelId="{4A980876-A8AD-4977-BC77-5341C36010E7}" type="presParOf" srcId="{8B802669-0E7A-4A37-97E2-3677784F3C53}" destId="{2814F48E-2078-4546-A564-7F6C6480EF8D}" srcOrd="0" destOrd="0" presId="urn:microsoft.com/office/officeart/2005/8/layout/process4"/>
    <dgm:cxn modelId="{71C71D0A-28F7-4FBC-84D9-F822B5A6C156}" type="presParOf" srcId="{2814F48E-2078-4546-A564-7F6C6480EF8D}" destId="{806513A5-7A1F-42A3-B502-DE1D83DFB00A}" srcOrd="0" destOrd="0" presId="urn:microsoft.com/office/officeart/2005/8/layout/process4"/>
    <dgm:cxn modelId="{1EBAFABA-87BB-4D46-810E-0204C0F3BA52}" type="presParOf" srcId="{2814F48E-2078-4546-A564-7F6C6480EF8D}" destId="{1E3091F0-9B8A-4824-8C8F-CF6C53D28EF6}" srcOrd="1" destOrd="0" presId="urn:microsoft.com/office/officeart/2005/8/layout/process4"/>
    <dgm:cxn modelId="{F4074342-8BF3-424F-A8B1-AE13B33F6B0E}" type="presParOf" srcId="{2814F48E-2078-4546-A564-7F6C6480EF8D}" destId="{CB4D80BA-ABB9-4529-B87C-12A0D521CC52}" srcOrd="2" destOrd="0" presId="urn:microsoft.com/office/officeart/2005/8/layout/process4"/>
    <dgm:cxn modelId="{E7847B8C-A74B-4854-81ED-DC2BBEA53BFC}" type="presParOf" srcId="{CB4D80BA-ABB9-4529-B87C-12A0D521CC52}" destId="{CF4FED22-07BD-4883-8A40-AB3F0E5BC18A}" srcOrd="0" destOrd="0" presId="urn:microsoft.com/office/officeart/2005/8/layout/process4"/>
    <dgm:cxn modelId="{1303B97A-0C8D-4268-B572-07200A5AFC70}" type="presParOf" srcId="{CB4D80BA-ABB9-4529-B87C-12A0D521CC52}" destId="{5131BBC5-18F3-43DF-883A-35BFF3ADA9BB}" srcOrd="1" destOrd="0" presId="urn:microsoft.com/office/officeart/2005/8/layout/process4"/>
    <dgm:cxn modelId="{4B7EB0A3-98B0-4CA3-ADB6-0FBFB4D2D04F}" type="presParOf" srcId="{CB4D80BA-ABB9-4529-B87C-12A0D521CC52}" destId="{B3B85B9F-CA18-4AEE-A463-EF18C46BC97E}" srcOrd="2" destOrd="0" presId="urn:microsoft.com/office/officeart/2005/8/layout/process4"/>
    <dgm:cxn modelId="{A4E54E1A-1749-488B-96BE-69F2FF061B31}" type="presParOf" srcId="{CB4D80BA-ABB9-4529-B87C-12A0D521CC52}" destId="{8251FFD0-D6A4-45B0-920A-247D92699A73}" srcOrd="3" destOrd="0" presId="urn:microsoft.com/office/officeart/2005/8/layout/process4"/>
    <dgm:cxn modelId="{549C4135-B0D2-4523-997A-0CA7C2592C73}" type="presParOf" srcId="{8B802669-0E7A-4A37-97E2-3677784F3C53}" destId="{97281D20-0EC2-47FD-9AB4-69F60CE3E8E6}" srcOrd="1" destOrd="0" presId="urn:microsoft.com/office/officeart/2005/8/layout/process4"/>
    <dgm:cxn modelId="{90C1B5EC-CEF5-490A-94B8-0F85FCE3087C}" type="presParOf" srcId="{8B802669-0E7A-4A37-97E2-3677784F3C53}" destId="{48CD87AF-AB4B-4174-9598-AF5690F3FFBF}" srcOrd="2" destOrd="0" presId="urn:microsoft.com/office/officeart/2005/8/layout/process4"/>
    <dgm:cxn modelId="{BDC1ACE6-A3EB-4411-8C9D-E7A54CA80619}" type="presParOf" srcId="{48CD87AF-AB4B-4174-9598-AF5690F3FFBF}" destId="{BE14EE2E-FA8E-4C87-93E1-2CD14A69A5E3}" srcOrd="0" destOrd="0" presId="urn:microsoft.com/office/officeart/2005/8/layout/process4"/>
    <dgm:cxn modelId="{44B49DEB-EB12-40A6-8CE8-B17B9841A6BB}" type="presParOf" srcId="{48CD87AF-AB4B-4174-9598-AF5690F3FFBF}" destId="{C8E7C9D6-C74C-4C1E-95F6-726F5354C643}" srcOrd="1" destOrd="0" presId="urn:microsoft.com/office/officeart/2005/8/layout/process4"/>
    <dgm:cxn modelId="{07D1E1D2-ED50-4394-BDB1-12DB48684925}" type="presParOf" srcId="{48CD87AF-AB4B-4174-9598-AF5690F3FFBF}" destId="{5763DF36-289F-426D-9E49-3F8359822DB6}" srcOrd="2" destOrd="0" presId="urn:microsoft.com/office/officeart/2005/8/layout/process4"/>
    <dgm:cxn modelId="{2806B4EF-F02A-40AA-B09A-82715F641A53}" type="presParOf" srcId="{5763DF36-289F-426D-9E49-3F8359822DB6}" destId="{3D0B9EAF-A4B1-4D20-A3A9-63AF370528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62AAF4-853B-4B48-9A66-6577C744102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ED94CD-30D0-497A-A234-5D86B19B7FFC}">
      <dgm:prSet/>
      <dgm:spPr/>
      <dgm:t>
        <a:bodyPr/>
        <a:lstStyle/>
        <a:p>
          <a:r>
            <a:rPr lang="en-US"/>
            <a:t>A little more than half of a consumer’s food dollar now goes to food away-from-home.</a:t>
          </a:r>
        </a:p>
      </dgm:t>
    </dgm:pt>
    <dgm:pt modelId="{DD13CCCC-5F89-4F60-B341-2AD634707BC4}" type="parTrans" cxnId="{C1E2E01B-264A-4349-8D1F-35DF5F3252DD}">
      <dgm:prSet/>
      <dgm:spPr/>
      <dgm:t>
        <a:bodyPr/>
        <a:lstStyle/>
        <a:p>
          <a:endParaRPr lang="en-US"/>
        </a:p>
      </dgm:t>
    </dgm:pt>
    <dgm:pt modelId="{C4C9CBB9-2432-47E1-8D36-0B558CC3BABE}" type="sibTrans" cxnId="{C1E2E01B-264A-4349-8D1F-35DF5F3252DD}">
      <dgm:prSet/>
      <dgm:spPr/>
      <dgm:t>
        <a:bodyPr/>
        <a:lstStyle/>
        <a:p>
          <a:endParaRPr lang="en-US"/>
        </a:p>
      </dgm:t>
    </dgm:pt>
    <dgm:pt modelId="{94925F20-2BC2-49F6-A370-D6DC79617662}">
      <dgm:prSet/>
      <dgm:spPr/>
      <dgm:t>
        <a:bodyPr/>
        <a:lstStyle/>
        <a:p>
          <a:r>
            <a:rPr lang="en-US"/>
            <a:t>But the pandemic and social distancing mandates decimated this sector.</a:t>
          </a:r>
        </a:p>
      </dgm:t>
    </dgm:pt>
    <dgm:pt modelId="{6A4D251A-567F-49E9-A638-FEDB759FDBB5}" type="parTrans" cxnId="{DE7FAAD4-6F31-4FF3-AA38-9B2F2BFED413}">
      <dgm:prSet/>
      <dgm:spPr/>
      <dgm:t>
        <a:bodyPr/>
        <a:lstStyle/>
        <a:p>
          <a:endParaRPr lang="en-US"/>
        </a:p>
      </dgm:t>
    </dgm:pt>
    <dgm:pt modelId="{70DBCC0E-E434-493A-887E-2DDC1F0A195B}" type="sibTrans" cxnId="{DE7FAAD4-6F31-4FF3-AA38-9B2F2BFED413}">
      <dgm:prSet/>
      <dgm:spPr/>
      <dgm:t>
        <a:bodyPr/>
        <a:lstStyle/>
        <a:p>
          <a:endParaRPr lang="en-US"/>
        </a:p>
      </dgm:t>
    </dgm:pt>
    <dgm:pt modelId="{3025E76C-F7D7-463B-AB78-F00E1AE29162}">
      <dgm:prSet/>
      <dgm:spPr/>
      <dgm:t>
        <a:bodyPr/>
        <a:lstStyle/>
        <a:p>
          <a:r>
            <a:rPr lang="en-US"/>
            <a:t>Foodservice sector hit harder than any other sector, except for tourism/recreation.</a:t>
          </a:r>
        </a:p>
      </dgm:t>
    </dgm:pt>
    <dgm:pt modelId="{C3B1C396-C2E4-4865-B81B-8B3E6343BB59}" type="parTrans" cxnId="{1832EF80-4E1E-480B-9FA5-547AB2DB7882}">
      <dgm:prSet/>
      <dgm:spPr/>
      <dgm:t>
        <a:bodyPr/>
        <a:lstStyle/>
        <a:p>
          <a:endParaRPr lang="en-US"/>
        </a:p>
      </dgm:t>
    </dgm:pt>
    <dgm:pt modelId="{D2FC41A3-97AE-4FBF-8796-EC024CE06370}" type="sibTrans" cxnId="{1832EF80-4E1E-480B-9FA5-547AB2DB7882}">
      <dgm:prSet/>
      <dgm:spPr/>
      <dgm:t>
        <a:bodyPr/>
        <a:lstStyle/>
        <a:p>
          <a:endParaRPr lang="en-US"/>
        </a:p>
      </dgm:t>
    </dgm:pt>
    <dgm:pt modelId="{5CC65DA9-5953-4C59-8128-01CB2CA9D74E}">
      <dgm:prSet/>
      <dgm:spPr/>
      <dgm:t>
        <a:bodyPr/>
        <a:lstStyle/>
        <a:p>
          <a:r>
            <a:rPr lang="en-US"/>
            <a:t>Take-out and home-delivery were the only revenue-generating options for most foodservice establishments.</a:t>
          </a:r>
        </a:p>
      </dgm:t>
    </dgm:pt>
    <dgm:pt modelId="{F6DF2D56-2B6F-468F-852A-12529465835B}" type="parTrans" cxnId="{E8CD50EC-9D4E-4D0F-9521-189986749011}">
      <dgm:prSet/>
      <dgm:spPr/>
      <dgm:t>
        <a:bodyPr/>
        <a:lstStyle/>
        <a:p>
          <a:endParaRPr lang="en-US"/>
        </a:p>
      </dgm:t>
    </dgm:pt>
    <dgm:pt modelId="{695E403B-82A6-45E7-B493-D3B9D24FB430}" type="sibTrans" cxnId="{E8CD50EC-9D4E-4D0F-9521-189986749011}">
      <dgm:prSet/>
      <dgm:spPr/>
      <dgm:t>
        <a:bodyPr/>
        <a:lstStyle/>
        <a:p>
          <a:endParaRPr lang="en-US"/>
        </a:p>
      </dgm:t>
    </dgm:pt>
    <dgm:pt modelId="{A9DB6D94-35F6-4A38-B43B-F6ADB5A43C52}">
      <dgm:prSet/>
      <dgm:spPr/>
      <dgm:t>
        <a:bodyPr/>
        <a:lstStyle/>
        <a:p>
          <a:r>
            <a:rPr lang="en-US"/>
            <a:t>The Oklahoma Restaurant Association’s early April survey of its members looked bleak.</a:t>
          </a:r>
        </a:p>
      </dgm:t>
    </dgm:pt>
    <dgm:pt modelId="{61BF85A7-92A9-475B-BAF8-DF900B71FAE2}" type="parTrans" cxnId="{0499A8D6-1E95-4238-822D-25F8332C4B05}">
      <dgm:prSet/>
      <dgm:spPr/>
      <dgm:t>
        <a:bodyPr/>
        <a:lstStyle/>
        <a:p>
          <a:endParaRPr lang="en-US"/>
        </a:p>
      </dgm:t>
    </dgm:pt>
    <dgm:pt modelId="{11B55BD7-8EA4-40A4-9794-7A697F9690B6}" type="sibTrans" cxnId="{0499A8D6-1E95-4238-822D-25F8332C4B05}">
      <dgm:prSet/>
      <dgm:spPr/>
      <dgm:t>
        <a:bodyPr/>
        <a:lstStyle/>
        <a:p>
          <a:endParaRPr lang="en-US"/>
        </a:p>
      </dgm:t>
    </dgm:pt>
    <dgm:pt modelId="{E84257EC-EDFF-4D0F-95D3-F12775CEAF90}">
      <dgm:prSet/>
      <dgm:spPr/>
      <dgm:t>
        <a:bodyPr/>
        <a:lstStyle/>
        <a:p>
          <a:r>
            <a:rPr lang="en-US"/>
            <a:t>Responding ORA member companies had laid off 19,253 employees; furloughed 21,260; terminated 18,257; and had 3,649 remaining employees.</a:t>
          </a:r>
        </a:p>
      </dgm:t>
    </dgm:pt>
    <dgm:pt modelId="{4FC17177-C219-4516-A14B-FD0BEF257D4D}" type="parTrans" cxnId="{D697D98E-D209-49C7-9B2E-C34B1C879A67}">
      <dgm:prSet/>
      <dgm:spPr/>
      <dgm:t>
        <a:bodyPr/>
        <a:lstStyle/>
        <a:p>
          <a:endParaRPr lang="en-US"/>
        </a:p>
      </dgm:t>
    </dgm:pt>
    <dgm:pt modelId="{1A9CA4B1-F03F-4A0D-8DF7-F78CB8F45E5D}" type="sibTrans" cxnId="{D697D98E-D209-49C7-9B2E-C34B1C879A67}">
      <dgm:prSet/>
      <dgm:spPr/>
      <dgm:t>
        <a:bodyPr/>
        <a:lstStyle/>
        <a:p>
          <a:endParaRPr lang="en-US"/>
        </a:p>
      </dgm:t>
    </dgm:pt>
    <dgm:pt modelId="{7A1DE549-6920-40AF-B60F-542D52728F0A}">
      <dgm:prSet/>
      <dgm:spPr/>
      <dgm:t>
        <a:bodyPr/>
        <a:lstStyle/>
        <a:p>
          <a:r>
            <a:rPr lang="en-US"/>
            <a:t>Still uncertain to the number of employees that have returned to work with phased openings.</a:t>
          </a:r>
        </a:p>
      </dgm:t>
    </dgm:pt>
    <dgm:pt modelId="{6B051D2B-CFCC-4CDB-AE1A-AA2806ADBFA1}" type="parTrans" cxnId="{CF35E6DF-7A6C-4AFC-A2E2-3C828A25586A}">
      <dgm:prSet/>
      <dgm:spPr/>
      <dgm:t>
        <a:bodyPr/>
        <a:lstStyle/>
        <a:p>
          <a:endParaRPr lang="en-US"/>
        </a:p>
      </dgm:t>
    </dgm:pt>
    <dgm:pt modelId="{FFEAE0E1-207E-4F2D-A06C-59984C154F1B}" type="sibTrans" cxnId="{CF35E6DF-7A6C-4AFC-A2E2-3C828A25586A}">
      <dgm:prSet/>
      <dgm:spPr/>
      <dgm:t>
        <a:bodyPr/>
        <a:lstStyle/>
        <a:p>
          <a:endParaRPr lang="en-US"/>
        </a:p>
      </dgm:t>
    </dgm:pt>
    <dgm:pt modelId="{E0780F7B-056E-4026-92A4-19D01AADCE76}" type="pres">
      <dgm:prSet presAssocID="{5862AAF4-853B-4B48-9A66-6577C74410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957072-224B-48E5-BF0A-AEC9FDBAF030}" type="pres">
      <dgm:prSet presAssocID="{7CED94CD-30D0-497A-A234-5D86B19B7FFC}" presName="composite" presStyleCnt="0"/>
      <dgm:spPr/>
    </dgm:pt>
    <dgm:pt modelId="{1AF0DE26-54E4-4BB6-8A31-5032D92C6DAB}" type="pres">
      <dgm:prSet presAssocID="{7CED94CD-30D0-497A-A234-5D86B19B7FF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1A772-AA16-462D-86A3-D820108428C9}" type="pres">
      <dgm:prSet presAssocID="{7CED94CD-30D0-497A-A234-5D86B19B7FF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ADEA7-0E45-4B82-8F34-17AAB3DA6926}" type="pres">
      <dgm:prSet presAssocID="{C4C9CBB9-2432-47E1-8D36-0B558CC3BABE}" presName="space" presStyleCnt="0"/>
      <dgm:spPr/>
    </dgm:pt>
    <dgm:pt modelId="{F37FD47E-D216-4632-8F33-A0D4187B1071}" type="pres">
      <dgm:prSet presAssocID="{A9DB6D94-35F6-4A38-B43B-F6ADB5A43C52}" presName="composite" presStyleCnt="0"/>
      <dgm:spPr/>
    </dgm:pt>
    <dgm:pt modelId="{23C6AD12-1137-4609-A6CD-5A97389D666B}" type="pres">
      <dgm:prSet presAssocID="{A9DB6D94-35F6-4A38-B43B-F6ADB5A43C5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A125B-5610-418F-909D-CACFE647AA6D}" type="pres">
      <dgm:prSet presAssocID="{A9DB6D94-35F6-4A38-B43B-F6ADB5A43C5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62E533-E8B4-4FCF-A5F7-5C3752DFB248}" type="presOf" srcId="{7CED94CD-30D0-497A-A234-5D86B19B7FFC}" destId="{1AF0DE26-54E4-4BB6-8A31-5032D92C6DAB}" srcOrd="0" destOrd="0" presId="urn:microsoft.com/office/officeart/2005/8/layout/hList1"/>
    <dgm:cxn modelId="{1832EF80-4E1E-480B-9FA5-547AB2DB7882}" srcId="{7CED94CD-30D0-497A-A234-5D86B19B7FFC}" destId="{3025E76C-F7D7-463B-AB78-F00E1AE29162}" srcOrd="1" destOrd="0" parTransId="{C3B1C396-C2E4-4865-B81B-8B3E6343BB59}" sibTransId="{D2FC41A3-97AE-4FBF-8796-EC024CE06370}"/>
    <dgm:cxn modelId="{7CE29C3C-E21F-4776-8638-EFF8A117ED43}" type="presOf" srcId="{94925F20-2BC2-49F6-A370-D6DC79617662}" destId="{07E1A772-AA16-462D-86A3-D820108428C9}" srcOrd="0" destOrd="0" presId="urn:microsoft.com/office/officeart/2005/8/layout/hList1"/>
    <dgm:cxn modelId="{EDBDD213-2763-42B2-B5B3-B6E5268BC77D}" type="presOf" srcId="{3025E76C-F7D7-463B-AB78-F00E1AE29162}" destId="{07E1A772-AA16-462D-86A3-D820108428C9}" srcOrd="0" destOrd="1" presId="urn:microsoft.com/office/officeart/2005/8/layout/hList1"/>
    <dgm:cxn modelId="{A49BE7AE-B9A7-49F6-86F2-2B0F60C99CEA}" type="presOf" srcId="{5862AAF4-853B-4B48-9A66-6577C744102C}" destId="{E0780F7B-056E-4026-92A4-19D01AADCE76}" srcOrd="0" destOrd="0" presId="urn:microsoft.com/office/officeart/2005/8/layout/hList1"/>
    <dgm:cxn modelId="{C1E2E01B-264A-4349-8D1F-35DF5F3252DD}" srcId="{5862AAF4-853B-4B48-9A66-6577C744102C}" destId="{7CED94CD-30D0-497A-A234-5D86B19B7FFC}" srcOrd="0" destOrd="0" parTransId="{DD13CCCC-5F89-4F60-B341-2AD634707BC4}" sibTransId="{C4C9CBB9-2432-47E1-8D36-0B558CC3BABE}"/>
    <dgm:cxn modelId="{12D4D7AB-3728-45B8-BB66-3D554075AA54}" type="presOf" srcId="{7A1DE549-6920-40AF-B60F-542D52728F0A}" destId="{50EA125B-5610-418F-909D-CACFE647AA6D}" srcOrd="0" destOrd="1" presId="urn:microsoft.com/office/officeart/2005/8/layout/hList1"/>
    <dgm:cxn modelId="{56BEA8C2-739E-424D-9678-01832B2F6EF5}" type="presOf" srcId="{A9DB6D94-35F6-4A38-B43B-F6ADB5A43C52}" destId="{23C6AD12-1137-4609-A6CD-5A97389D666B}" srcOrd="0" destOrd="0" presId="urn:microsoft.com/office/officeart/2005/8/layout/hList1"/>
    <dgm:cxn modelId="{D697D98E-D209-49C7-9B2E-C34B1C879A67}" srcId="{A9DB6D94-35F6-4A38-B43B-F6ADB5A43C52}" destId="{E84257EC-EDFF-4D0F-95D3-F12775CEAF90}" srcOrd="0" destOrd="0" parTransId="{4FC17177-C219-4516-A14B-FD0BEF257D4D}" sibTransId="{1A9CA4B1-F03F-4A0D-8DF7-F78CB8F45E5D}"/>
    <dgm:cxn modelId="{CA8A93B0-68CB-4E9B-A121-9ACE14A691E8}" type="presOf" srcId="{5CC65DA9-5953-4C59-8128-01CB2CA9D74E}" destId="{07E1A772-AA16-462D-86A3-D820108428C9}" srcOrd="0" destOrd="2" presId="urn:microsoft.com/office/officeart/2005/8/layout/hList1"/>
    <dgm:cxn modelId="{DE7FAAD4-6F31-4FF3-AA38-9B2F2BFED413}" srcId="{7CED94CD-30D0-497A-A234-5D86B19B7FFC}" destId="{94925F20-2BC2-49F6-A370-D6DC79617662}" srcOrd="0" destOrd="0" parTransId="{6A4D251A-567F-49E9-A638-FEDB759FDBB5}" sibTransId="{70DBCC0E-E434-493A-887E-2DDC1F0A195B}"/>
    <dgm:cxn modelId="{0499A8D6-1E95-4238-822D-25F8332C4B05}" srcId="{5862AAF4-853B-4B48-9A66-6577C744102C}" destId="{A9DB6D94-35F6-4A38-B43B-F6ADB5A43C52}" srcOrd="1" destOrd="0" parTransId="{61BF85A7-92A9-475B-BAF8-DF900B71FAE2}" sibTransId="{11B55BD7-8EA4-40A4-9794-7A697F9690B6}"/>
    <dgm:cxn modelId="{E8CD50EC-9D4E-4D0F-9521-189986749011}" srcId="{7CED94CD-30D0-497A-A234-5D86B19B7FFC}" destId="{5CC65DA9-5953-4C59-8128-01CB2CA9D74E}" srcOrd="2" destOrd="0" parTransId="{F6DF2D56-2B6F-468F-852A-12529465835B}" sibTransId="{695E403B-82A6-45E7-B493-D3B9D24FB430}"/>
    <dgm:cxn modelId="{8B41A232-5EAA-4190-A6BE-5A7F898B04FE}" type="presOf" srcId="{E84257EC-EDFF-4D0F-95D3-F12775CEAF90}" destId="{50EA125B-5610-418F-909D-CACFE647AA6D}" srcOrd="0" destOrd="0" presId="urn:microsoft.com/office/officeart/2005/8/layout/hList1"/>
    <dgm:cxn modelId="{CF35E6DF-7A6C-4AFC-A2E2-3C828A25586A}" srcId="{A9DB6D94-35F6-4A38-B43B-F6ADB5A43C52}" destId="{7A1DE549-6920-40AF-B60F-542D52728F0A}" srcOrd="1" destOrd="0" parTransId="{6B051D2B-CFCC-4CDB-AE1A-AA2806ADBFA1}" sibTransId="{FFEAE0E1-207E-4F2D-A06C-59984C154F1B}"/>
    <dgm:cxn modelId="{66C50218-7219-4DA6-9C84-971AAD7B860F}" type="presParOf" srcId="{E0780F7B-056E-4026-92A4-19D01AADCE76}" destId="{B5957072-224B-48E5-BF0A-AEC9FDBAF030}" srcOrd="0" destOrd="0" presId="urn:microsoft.com/office/officeart/2005/8/layout/hList1"/>
    <dgm:cxn modelId="{43859E0F-1E5E-4B9D-91A5-77726F034B44}" type="presParOf" srcId="{B5957072-224B-48E5-BF0A-AEC9FDBAF030}" destId="{1AF0DE26-54E4-4BB6-8A31-5032D92C6DAB}" srcOrd="0" destOrd="0" presId="urn:microsoft.com/office/officeart/2005/8/layout/hList1"/>
    <dgm:cxn modelId="{3CBCCAC0-ABC7-44BA-B1F2-844FCB596C1B}" type="presParOf" srcId="{B5957072-224B-48E5-BF0A-AEC9FDBAF030}" destId="{07E1A772-AA16-462D-86A3-D820108428C9}" srcOrd="1" destOrd="0" presId="urn:microsoft.com/office/officeart/2005/8/layout/hList1"/>
    <dgm:cxn modelId="{FEA2F09D-7725-48E6-ADFB-3C4C76FDAA9C}" type="presParOf" srcId="{E0780F7B-056E-4026-92A4-19D01AADCE76}" destId="{D16ADEA7-0E45-4B82-8F34-17AAB3DA6926}" srcOrd="1" destOrd="0" presId="urn:microsoft.com/office/officeart/2005/8/layout/hList1"/>
    <dgm:cxn modelId="{27EC02A3-74C0-43C1-AF87-BD41DE68EC9D}" type="presParOf" srcId="{E0780F7B-056E-4026-92A4-19D01AADCE76}" destId="{F37FD47E-D216-4632-8F33-A0D4187B1071}" srcOrd="2" destOrd="0" presId="urn:microsoft.com/office/officeart/2005/8/layout/hList1"/>
    <dgm:cxn modelId="{CEDF0CA7-1D2D-441A-AECB-86682E15C38E}" type="presParOf" srcId="{F37FD47E-D216-4632-8F33-A0D4187B1071}" destId="{23C6AD12-1137-4609-A6CD-5A97389D666B}" srcOrd="0" destOrd="0" presId="urn:microsoft.com/office/officeart/2005/8/layout/hList1"/>
    <dgm:cxn modelId="{E7963E58-C5EC-480A-A557-7056E9451CA6}" type="presParOf" srcId="{F37FD47E-D216-4632-8F33-A0D4187B1071}" destId="{50EA125B-5610-418F-909D-CACFE647AA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4D0F7-80B7-4EFC-8EFD-54531128CD7A}">
      <dsp:nvSpPr>
        <dsp:cNvPr id="0" name=""/>
        <dsp:cNvSpPr/>
      </dsp:nvSpPr>
      <dsp:spPr>
        <a:xfrm>
          <a:off x="0" y="185436"/>
          <a:ext cx="6797675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That portion of Oklahoma’s agribusiness industry closest to the end consumer.</a:t>
          </a:r>
        </a:p>
      </dsp:txBody>
      <dsp:txXfrm>
        <a:off x="46606" y="232042"/>
        <a:ext cx="6704463" cy="861507"/>
      </dsp:txXfrm>
    </dsp:sp>
    <dsp:sp modelId="{6D70C8C5-08F1-4307-9D64-0383024B2C42}">
      <dsp:nvSpPr>
        <dsp:cNvPr id="0" name=""/>
        <dsp:cNvSpPr/>
      </dsp:nvSpPr>
      <dsp:spPr>
        <a:xfrm>
          <a:off x="0" y="1209276"/>
          <a:ext cx="6797675" cy="954719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Food Processing</a:t>
          </a:r>
        </a:p>
      </dsp:txBody>
      <dsp:txXfrm>
        <a:off x="46606" y="1255882"/>
        <a:ext cx="6704463" cy="861507"/>
      </dsp:txXfrm>
    </dsp:sp>
    <dsp:sp modelId="{DA3ED7B2-C52A-49A7-9692-0C7248666B37}">
      <dsp:nvSpPr>
        <dsp:cNvPr id="0" name=""/>
        <dsp:cNvSpPr/>
      </dsp:nvSpPr>
      <dsp:spPr>
        <a:xfrm>
          <a:off x="0" y="2163996"/>
          <a:ext cx="6797675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/>
            <a:t>Meat, dairy, processed fruits and vegetables, grain-based products, beverages, etc.</a:t>
          </a:r>
        </a:p>
      </dsp:txBody>
      <dsp:txXfrm>
        <a:off x="0" y="2163996"/>
        <a:ext cx="6797675" cy="596160"/>
      </dsp:txXfrm>
    </dsp:sp>
    <dsp:sp modelId="{B00F08E0-711F-446E-B933-4EAE9ACA0673}">
      <dsp:nvSpPr>
        <dsp:cNvPr id="0" name=""/>
        <dsp:cNvSpPr/>
      </dsp:nvSpPr>
      <dsp:spPr>
        <a:xfrm>
          <a:off x="0" y="2760156"/>
          <a:ext cx="6797675" cy="954719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Food Retail</a:t>
          </a:r>
        </a:p>
      </dsp:txBody>
      <dsp:txXfrm>
        <a:off x="46606" y="2806762"/>
        <a:ext cx="6704463" cy="861507"/>
      </dsp:txXfrm>
    </dsp:sp>
    <dsp:sp modelId="{2CFF29BB-C86F-430D-B0C9-8AFC4741B069}">
      <dsp:nvSpPr>
        <dsp:cNvPr id="0" name=""/>
        <dsp:cNvSpPr/>
      </dsp:nvSpPr>
      <dsp:spPr>
        <a:xfrm>
          <a:off x="0" y="3714876"/>
          <a:ext cx="6797675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/>
            <a:t>Supermarkets, grocery stores, convenience stores, etc.</a:t>
          </a:r>
        </a:p>
      </dsp:txBody>
      <dsp:txXfrm>
        <a:off x="0" y="3714876"/>
        <a:ext cx="6797675" cy="397440"/>
      </dsp:txXfrm>
    </dsp:sp>
    <dsp:sp modelId="{4F72EE7B-470B-4CD9-81AF-401B82E751EF}">
      <dsp:nvSpPr>
        <dsp:cNvPr id="0" name=""/>
        <dsp:cNvSpPr/>
      </dsp:nvSpPr>
      <dsp:spPr>
        <a:xfrm>
          <a:off x="0" y="4112316"/>
          <a:ext cx="6797675" cy="954719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Foodservice</a:t>
          </a:r>
        </a:p>
      </dsp:txBody>
      <dsp:txXfrm>
        <a:off x="46606" y="4158922"/>
        <a:ext cx="6704463" cy="861507"/>
      </dsp:txXfrm>
    </dsp:sp>
    <dsp:sp modelId="{125754E6-09F6-4684-B10E-1C79DAE82010}">
      <dsp:nvSpPr>
        <dsp:cNvPr id="0" name=""/>
        <dsp:cNvSpPr/>
      </dsp:nvSpPr>
      <dsp:spPr>
        <a:xfrm>
          <a:off x="0" y="5067036"/>
          <a:ext cx="6797675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Restaurants, cafeterias, institutional foodservice providers, etc.</a:t>
          </a:r>
        </a:p>
      </dsp:txBody>
      <dsp:txXfrm>
        <a:off x="0" y="5067036"/>
        <a:ext cx="6797675" cy="397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67F28-DAD6-42C0-BD73-CDF68E822C10}">
      <dsp:nvSpPr>
        <dsp:cNvPr id="0" name=""/>
        <dsp:cNvSpPr/>
      </dsp:nvSpPr>
      <dsp:spPr>
        <a:xfrm rot="5400000">
          <a:off x="3894110" y="-1262111"/>
          <a:ext cx="1456617" cy="4350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Cutting, cooking, canning, baking, freezing, packaging, etc.</a:t>
          </a:r>
        </a:p>
      </dsp:txBody>
      <dsp:txXfrm rot="-5400000">
        <a:off x="2447163" y="255942"/>
        <a:ext cx="4279406" cy="1314405"/>
      </dsp:txXfrm>
    </dsp:sp>
    <dsp:sp modelId="{9DC64292-A0B1-4D94-84AF-188F401B3584}">
      <dsp:nvSpPr>
        <dsp:cNvPr id="0" name=""/>
        <dsp:cNvSpPr/>
      </dsp:nvSpPr>
      <dsp:spPr>
        <a:xfrm>
          <a:off x="0" y="2758"/>
          <a:ext cx="2447163" cy="182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The supply chain for a majority of products sold through retail and foodservice</a:t>
          </a:r>
        </a:p>
      </dsp:txBody>
      <dsp:txXfrm>
        <a:off x="88883" y="91641"/>
        <a:ext cx="2269397" cy="1643006"/>
      </dsp:txXfrm>
    </dsp:sp>
    <dsp:sp modelId="{8BA8BA1C-4578-440A-B072-1383C03EB397}">
      <dsp:nvSpPr>
        <dsp:cNvPr id="0" name=""/>
        <dsp:cNvSpPr/>
      </dsp:nvSpPr>
      <dsp:spPr>
        <a:xfrm rot="5400000">
          <a:off x="3894110" y="649699"/>
          <a:ext cx="1456617" cy="4350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The 2009 recession, for example, generated more harm for the foodservice-only manufacturers rather than those with retail or dual-outlet products.</a:t>
          </a:r>
        </a:p>
      </dsp:txBody>
      <dsp:txXfrm rot="-5400000">
        <a:off x="2447163" y="2167752"/>
        <a:ext cx="4279406" cy="1314405"/>
      </dsp:txXfrm>
    </dsp:sp>
    <dsp:sp modelId="{2A24DEB9-4818-43A7-957D-B6430D0EB0B0}">
      <dsp:nvSpPr>
        <dsp:cNvPr id="0" name=""/>
        <dsp:cNvSpPr/>
      </dsp:nvSpPr>
      <dsp:spPr>
        <a:xfrm>
          <a:off x="0" y="1914569"/>
          <a:ext cx="2447163" cy="182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Some processors market specifically for retail, others for foodservice, and some for both.</a:t>
          </a:r>
        </a:p>
      </dsp:txBody>
      <dsp:txXfrm>
        <a:off x="88883" y="2003452"/>
        <a:ext cx="2269397" cy="1643006"/>
      </dsp:txXfrm>
    </dsp:sp>
    <dsp:sp modelId="{2D30F1E8-D6D1-486F-B2B9-3055236DEC1E}">
      <dsp:nvSpPr>
        <dsp:cNvPr id="0" name=""/>
        <dsp:cNvSpPr/>
      </dsp:nvSpPr>
      <dsp:spPr>
        <a:xfrm rot="5400000">
          <a:off x="3894110" y="2561511"/>
          <a:ext cx="1456617" cy="4350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As time has passed, labor-intensive manufacturers have particularly been impacted.</a:t>
          </a:r>
        </a:p>
      </dsp:txBody>
      <dsp:txXfrm rot="-5400000">
        <a:off x="2447163" y="4079564"/>
        <a:ext cx="4279406" cy="1314405"/>
      </dsp:txXfrm>
    </dsp:sp>
    <dsp:sp modelId="{DF7EC229-CB53-4667-9A6D-131E63DD7EAB}">
      <dsp:nvSpPr>
        <dsp:cNvPr id="0" name=""/>
        <dsp:cNvSpPr/>
      </dsp:nvSpPr>
      <dsp:spPr>
        <a:xfrm>
          <a:off x="0" y="3826380"/>
          <a:ext cx="2447163" cy="182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Early on, processors weren’t as economically disadvantaged as foodservice firms.</a:t>
          </a:r>
        </a:p>
      </dsp:txBody>
      <dsp:txXfrm>
        <a:off x="88883" y="3915263"/>
        <a:ext cx="2269397" cy="1643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091F0-9B8A-4824-8C8F-CF6C53D28EF6}">
      <dsp:nvSpPr>
        <dsp:cNvPr id="0" name=""/>
        <dsp:cNvSpPr/>
      </dsp:nvSpPr>
      <dsp:spPr>
        <a:xfrm>
          <a:off x="0" y="3410021"/>
          <a:ext cx="6797675" cy="2237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Most stores in Ok have added measures to limit customer contact as phased openings occurred.</a:t>
          </a:r>
        </a:p>
      </dsp:txBody>
      <dsp:txXfrm>
        <a:off x="0" y="3410021"/>
        <a:ext cx="6797675" cy="1208165"/>
      </dsp:txXfrm>
    </dsp:sp>
    <dsp:sp modelId="{CF4FED22-07BD-4883-8A40-AB3F0E5BC18A}">
      <dsp:nvSpPr>
        <dsp:cNvPr id="0" name=""/>
        <dsp:cNvSpPr/>
      </dsp:nvSpPr>
      <dsp:spPr>
        <a:xfrm>
          <a:off x="0" y="4573439"/>
          <a:ext cx="1699418" cy="10291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Limited customer numbers</a:t>
          </a:r>
        </a:p>
      </dsp:txBody>
      <dsp:txXfrm>
        <a:off x="0" y="4573439"/>
        <a:ext cx="1699418" cy="1029177"/>
      </dsp:txXfrm>
    </dsp:sp>
    <dsp:sp modelId="{5131BBC5-18F3-43DF-883A-35BFF3ADA9BB}">
      <dsp:nvSpPr>
        <dsp:cNvPr id="0" name=""/>
        <dsp:cNvSpPr/>
      </dsp:nvSpPr>
      <dsp:spPr>
        <a:xfrm>
          <a:off x="1699418" y="4573439"/>
          <a:ext cx="1699418" cy="10291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Mask requirements and other sanitations steps.</a:t>
          </a:r>
        </a:p>
      </dsp:txBody>
      <dsp:txXfrm>
        <a:off x="1699418" y="4573439"/>
        <a:ext cx="1699418" cy="1029177"/>
      </dsp:txXfrm>
    </dsp:sp>
    <dsp:sp modelId="{B3B85B9F-CA18-4AEE-A463-EF18C46BC97E}">
      <dsp:nvSpPr>
        <dsp:cNvPr id="0" name=""/>
        <dsp:cNvSpPr/>
      </dsp:nvSpPr>
      <dsp:spPr>
        <a:xfrm>
          <a:off x="3398837" y="4573439"/>
          <a:ext cx="1699418" cy="10291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Designated enter/exit points.</a:t>
          </a:r>
        </a:p>
      </dsp:txBody>
      <dsp:txXfrm>
        <a:off x="3398837" y="4573439"/>
        <a:ext cx="1699418" cy="1029177"/>
      </dsp:txXfrm>
    </dsp:sp>
    <dsp:sp modelId="{8251FFD0-D6A4-45B0-920A-247D92699A73}">
      <dsp:nvSpPr>
        <dsp:cNvPr id="0" name=""/>
        <dsp:cNvSpPr/>
      </dsp:nvSpPr>
      <dsp:spPr>
        <a:xfrm>
          <a:off x="5098256" y="4573439"/>
          <a:ext cx="1699418" cy="10291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Directional aisles. </a:t>
          </a:r>
        </a:p>
      </dsp:txBody>
      <dsp:txXfrm>
        <a:off x="5098256" y="4573439"/>
        <a:ext cx="1699418" cy="1029177"/>
      </dsp:txXfrm>
    </dsp:sp>
    <dsp:sp modelId="{C8E7C9D6-C74C-4C1E-95F6-726F5354C643}">
      <dsp:nvSpPr>
        <dsp:cNvPr id="0" name=""/>
        <dsp:cNvSpPr/>
      </dsp:nvSpPr>
      <dsp:spPr>
        <a:xfrm rot="10800000">
          <a:off x="0" y="2547"/>
          <a:ext cx="6797675" cy="34410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Many OK stores cut back hours and made other concessions</a:t>
          </a:r>
        </a:p>
      </dsp:txBody>
      <dsp:txXfrm rot="-10800000">
        <a:off x="0" y="2547"/>
        <a:ext cx="6797675" cy="1207802"/>
      </dsp:txXfrm>
    </dsp:sp>
    <dsp:sp modelId="{3D0B9EAF-A4B1-4D20-A3A9-63AF37052878}">
      <dsp:nvSpPr>
        <dsp:cNvPr id="0" name=""/>
        <dsp:cNvSpPr/>
      </dsp:nvSpPr>
      <dsp:spPr>
        <a:xfrm>
          <a:off x="0" y="1210350"/>
          <a:ext cx="6797675" cy="10288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Two reasons: manage the number of people in the stores, and lessen the earlier shortage of supplies for certain food products.</a:t>
          </a:r>
        </a:p>
      </dsp:txBody>
      <dsp:txXfrm>
        <a:off x="0" y="1210350"/>
        <a:ext cx="6797675" cy="10288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0DE26-54E4-4BB6-8A31-5032D92C6DAB}">
      <dsp:nvSpPr>
        <dsp:cNvPr id="0" name=""/>
        <dsp:cNvSpPr/>
      </dsp:nvSpPr>
      <dsp:spPr>
        <a:xfrm>
          <a:off x="33" y="569388"/>
          <a:ext cx="3176452" cy="12253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A little more than half of a consumer’s food dollar now goes to food away-from-home.</a:t>
          </a:r>
        </a:p>
      </dsp:txBody>
      <dsp:txXfrm>
        <a:off x="33" y="569388"/>
        <a:ext cx="3176452" cy="1225369"/>
      </dsp:txXfrm>
    </dsp:sp>
    <dsp:sp modelId="{07E1A772-AA16-462D-86A3-D820108428C9}">
      <dsp:nvSpPr>
        <dsp:cNvPr id="0" name=""/>
        <dsp:cNvSpPr/>
      </dsp:nvSpPr>
      <dsp:spPr>
        <a:xfrm>
          <a:off x="33" y="1794758"/>
          <a:ext cx="3176452" cy="32857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But the pandemic and social distancing mandates decimated this sector.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Foodservice sector hit harder than any other sector, except for tourism/recreation.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Take-out and home-delivery were the only revenue-generating options for most foodservice establishments.</a:t>
          </a:r>
        </a:p>
      </dsp:txBody>
      <dsp:txXfrm>
        <a:off x="33" y="1794758"/>
        <a:ext cx="3176452" cy="3285765"/>
      </dsp:txXfrm>
    </dsp:sp>
    <dsp:sp modelId="{23C6AD12-1137-4609-A6CD-5A97389D666B}">
      <dsp:nvSpPr>
        <dsp:cNvPr id="0" name=""/>
        <dsp:cNvSpPr/>
      </dsp:nvSpPr>
      <dsp:spPr>
        <a:xfrm>
          <a:off x="3621189" y="569388"/>
          <a:ext cx="3176452" cy="12253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The Oklahoma Restaurant Association’s early April survey of its members looked bleak.</a:t>
          </a:r>
        </a:p>
      </dsp:txBody>
      <dsp:txXfrm>
        <a:off x="3621189" y="569388"/>
        <a:ext cx="3176452" cy="1225369"/>
      </dsp:txXfrm>
    </dsp:sp>
    <dsp:sp modelId="{50EA125B-5610-418F-909D-CACFE647AA6D}">
      <dsp:nvSpPr>
        <dsp:cNvPr id="0" name=""/>
        <dsp:cNvSpPr/>
      </dsp:nvSpPr>
      <dsp:spPr>
        <a:xfrm>
          <a:off x="3621189" y="1794758"/>
          <a:ext cx="3176452" cy="32857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Responding ORA member companies had laid off 19,253 employees; furloughed 21,260; terminated 18,257; and had 3,649 remaining employees.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Still uncertain to the number of employees that have returned to work with phased openings.</a:t>
          </a:r>
        </a:p>
      </dsp:txBody>
      <dsp:txXfrm>
        <a:off x="3621189" y="1794758"/>
        <a:ext cx="3176452" cy="3285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94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3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2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5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93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6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2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1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6BB6EF-3CB2-4D32-8117-6D5AF27D8B2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A01F19-A357-4B0F-B79A-10D941FA1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0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9E6F-377C-480F-A4D5-791130CD8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006660"/>
          </a:xfrm>
        </p:spPr>
        <p:txBody>
          <a:bodyPr>
            <a:normAutofit/>
          </a:bodyPr>
          <a:lstStyle/>
          <a:p>
            <a:r>
              <a:rPr lang="en-US" sz="4800" b="1" dirty="0"/>
              <a:t>Economic Impacts of COVID-19 on Oklahoma’s Food Industry: </a:t>
            </a:r>
            <a:br>
              <a:rPr lang="en-US" sz="4800" b="1" dirty="0"/>
            </a:br>
            <a:r>
              <a:rPr lang="en-US" sz="4800" b="1" dirty="0"/>
              <a:t>A Speculative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1E43E-65C5-4ADC-934A-9FCE8F868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3949" y="2958863"/>
            <a:ext cx="8765469" cy="1363328"/>
          </a:xfrm>
        </p:spPr>
        <p:txBody>
          <a:bodyPr>
            <a:normAutofit/>
          </a:bodyPr>
          <a:lstStyle/>
          <a:p>
            <a:r>
              <a:rPr lang="en-US" dirty="0"/>
              <a:t>Rodney Holcomb – FAPC Food Industry Economist</a:t>
            </a:r>
          </a:p>
          <a:p>
            <a:r>
              <a:rPr lang="en-US" dirty="0"/>
              <a:t>Chuck Willoughby, Andrea Graves, &amp; Erin Johnson – FAPC Business &amp; Marketing Team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5437F3F-0A64-4DCD-ADDC-67EA726C038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97280" y="4440025"/>
            <a:ext cx="6136850" cy="157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15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B2A1B-F27D-4FA6-BA7B-F77524D80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dirty="0"/>
              <a:t>What Will Reopening Do to These Sectors?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870CA6-0041-46A0-8C06-3752267A8C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75" r="-1" b="-1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95290-83F0-40DD-AF00-7D10D400A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4800" dirty="0"/>
              <a:t>“It depends.”</a:t>
            </a:r>
          </a:p>
        </p:txBody>
      </p:sp>
    </p:spTree>
    <p:extLst>
      <p:ext uri="{BB962C8B-B14F-4D97-AF65-F5344CB8AC3E}">
        <p14:creationId xmlns:p14="http://schemas.microsoft.com/office/powerpoint/2010/main" val="34554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C3203-166F-484F-B969-67F3F15CA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Oklahoma’s Food Industry Sectors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48221C-D4CD-43B0-937E-9847CBF83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49385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24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A7E954-8A09-4336-8D8B-28F430437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65259"/>
              </p:ext>
            </p:extLst>
          </p:nvPr>
        </p:nvGraphicFramePr>
        <p:xfrm>
          <a:off x="1281953" y="1621411"/>
          <a:ext cx="8931990" cy="4571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465">
                  <a:extLst>
                    <a:ext uri="{9D8B030D-6E8A-4147-A177-3AD203B41FA5}">
                      <a16:colId xmlns:a16="http://schemas.microsoft.com/office/drawing/2014/main" val="4131700833"/>
                    </a:ext>
                  </a:extLst>
                </a:gridCol>
                <a:gridCol w="2414353">
                  <a:extLst>
                    <a:ext uri="{9D8B030D-6E8A-4147-A177-3AD203B41FA5}">
                      <a16:colId xmlns:a16="http://schemas.microsoft.com/office/drawing/2014/main" val="4188509994"/>
                    </a:ext>
                  </a:extLst>
                </a:gridCol>
                <a:gridCol w="2829172">
                  <a:extLst>
                    <a:ext uri="{9D8B030D-6E8A-4147-A177-3AD203B41FA5}">
                      <a16:colId xmlns:a16="http://schemas.microsoft.com/office/drawing/2014/main" val="3186491863"/>
                    </a:ext>
                  </a:extLst>
                </a:gridCol>
              </a:tblGrid>
              <a:tr h="1097044">
                <a:tc>
                  <a:txBody>
                    <a:bodyPr/>
                    <a:lstStyle/>
                    <a:p>
                      <a:pPr marL="0" marR="0" indent="381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Sector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Employment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Payroll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36761"/>
                  </a:ext>
                </a:extLst>
              </a:tr>
              <a:tr h="1097044">
                <a:tc>
                  <a:txBody>
                    <a:bodyPr/>
                    <a:lstStyle/>
                    <a:p>
                      <a:pPr marL="0" marR="0" indent="381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Food Manufacturing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2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 17,870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2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$710,611,600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6102644"/>
                  </a:ext>
                </a:extLst>
              </a:tr>
              <a:tr h="1097044">
                <a:tc>
                  <a:txBody>
                    <a:bodyPr/>
                    <a:lstStyle/>
                    <a:p>
                      <a:pPr marL="0" marR="0" indent="381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Food &amp; Beverage Stores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2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 21,500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152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</a:rPr>
                        <a:t>$484,302,857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0616223"/>
                  </a:ext>
                </a:extLst>
              </a:tr>
              <a:tr h="1097044">
                <a:tc>
                  <a:txBody>
                    <a:bodyPr/>
                    <a:lstStyle/>
                    <a:p>
                      <a:pPr marL="0" marR="0" lvl="0" indent="38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</a:rPr>
                        <a:t>Foodservice Establishment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381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2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 184,700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152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</a:rPr>
                        <a:t>$4,217,504,215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152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297669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4A04AAA6-1C0D-489D-A036-435C9286B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802" y="286603"/>
            <a:ext cx="10099878" cy="1146271"/>
          </a:xfrm>
        </p:spPr>
        <p:txBody>
          <a:bodyPr>
            <a:normAutofit fontScale="90000"/>
          </a:bodyPr>
          <a:lstStyle/>
          <a:p>
            <a:r>
              <a:rPr lang="en-US" dirty="0"/>
              <a:t>Oklahoma Food Industry Employment &amp; Payroll, 2019</a:t>
            </a:r>
          </a:p>
        </p:txBody>
      </p:sp>
    </p:spTree>
    <p:extLst>
      <p:ext uri="{BB962C8B-B14F-4D97-AF65-F5344CB8AC3E}">
        <p14:creationId xmlns:p14="http://schemas.microsoft.com/office/powerpoint/2010/main" val="44298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B4F1C8-9604-408E-9634-372A41F4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Food Processing Overview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8E626A-B9E7-4D9D-92E9-36085A853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08040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27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AF1B-2455-4D71-B167-7D712598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Processing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D440F-0E57-4AC9-933C-616956A81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survey of the “Made In Oklahoma” Coalition, LLC companies in late March showed that most were still working at/near full capacity – AT THAT TIME.</a:t>
            </a:r>
          </a:p>
          <a:p>
            <a:pPr lvl="1"/>
            <a:r>
              <a:rPr lang="en-US" dirty="0"/>
              <a:t>Smaller, specialty products manufacturers and foodservice-only manufacturers were beginning to feel the squeeze.</a:t>
            </a:r>
          </a:p>
          <a:p>
            <a:r>
              <a:rPr lang="en-US" dirty="0"/>
              <a:t>Labor shortages came shortly thereafter, as positive COVID-19 cases were found and some employees chose stay-at-home measures.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302943-C53C-4F9E-A0FA-E08FF92D3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435751"/>
              </p:ext>
            </p:extLst>
          </p:nvPr>
        </p:nvGraphicFramePr>
        <p:xfrm>
          <a:off x="2112588" y="4041122"/>
          <a:ext cx="6771436" cy="1648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9702">
                  <a:extLst>
                    <a:ext uri="{9D8B030D-6E8A-4147-A177-3AD203B41FA5}">
                      <a16:colId xmlns:a16="http://schemas.microsoft.com/office/drawing/2014/main" val="2006350855"/>
                    </a:ext>
                  </a:extLst>
                </a:gridCol>
                <a:gridCol w="1658423">
                  <a:extLst>
                    <a:ext uri="{9D8B030D-6E8A-4147-A177-3AD203B41FA5}">
                      <a16:colId xmlns:a16="http://schemas.microsoft.com/office/drawing/2014/main" val="3194982170"/>
                    </a:ext>
                  </a:extLst>
                </a:gridCol>
                <a:gridCol w="1655498">
                  <a:extLst>
                    <a:ext uri="{9D8B030D-6E8A-4147-A177-3AD203B41FA5}">
                      <a16:colId xmlns:a16="http://schemas.microsoft.com/office/drawing/2014/main" val="865272585"/>
                    </a:ext>
                  </a:extLst>
                </a:gridCol>
                <a:gridCol w="1937813">
                  <a:extLst>
                    <a:ext uri="{9D8B030D-6E8A-4147-A177-3AD203B41FA5}">
                      <a16:colId xmlns:a16="http://schemas.microsoft.com/office/drawing/2014/main" val="2824439476"/>
                    </a:ext>
                  </a:extLst>
                </a:gridCol>
              </a:tblGrid>
              <a:tr h="53165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Direct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Indirect &amp; Induced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Total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345516"/>
                  </a:ext>
                </a:extLst>
              </a:tr>
              <a:tr h="507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Employment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-1,798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-1,852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-3,650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3867250"/>
                  </a:ext>
                </a:extLst>
              </a:tr>
              <a:tr h="5316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Payroll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-71,779,756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-43,785,651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-115,465,407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7914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18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B62BD8-50E6-4D2C-A7A0-7C797B87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Food Retail Overview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BB46A9-AFFB-4D18-97FC-21384072EB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7440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60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0E33A-DE53-4F0C-9FF3-B6034F65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Retail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D9A62-8697-40CA-A152-396E87BA2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Oklahoma Grocers Association initially reported that members were seeing increased sales, hiring more employees, and paying more to keep employees.</a:t>
            </a:r>
          </a:p>
          <a:p>
            <a:r>
              <a:rPr lang="en-US" dirty="0"/>
              <a:t>However, as hour reductions and shopper limits were introduced, some reported experiencing losses.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B61835-8FF5-4276-924D-69FB6D4A3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299625"/>
              </p:ext>
            </p:extLst>
          </p:nvPr>
        </p:nvGraphicFramePr>
        <p:xfrm>
          <a:off x="2573518" y="3548062"/>
          <a:ext cx="6971122" cy="1821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1805">
                  <a:extLst>
                    <a:ext uri="{9D8B030D-6E8A-4147-A177-3AD203B41FA5}">
                      <a16:colId xmlns:a16="http://schemas.microsoft.com/office/drawing/2014/main" val="1755357078"/>
                    </a:ext>
                  </a:extLst>
                </a:gridCol>
                <a:gridCol w="1674761">
                  <a:extLst>
                    <a:ext uri="{9D8B030D-6E8A-4147-A177-3AD203B41FA5}">
                      <a16:colId xmlns:a16="http://schemas.microsoft.com/office/drawing/2014/main" val="413033780"/>
                    </a:ext>
                  </a:extLst>
                </a:gridCol>
                <a:gridCol w="1674761">
                  <a:extLst>
                    <a:ext uri="{9D8B030D-6E8A-4147-A177-3AD203B41FA5}">
                      <a16:colId xmlns:a16="http://schemas.microsoft.com/office/drawing/2014/main" val="4218586207"/>
                    </a:ext>
                  </a:extLst>
                </a:gridCol>
                <a:gridCol w="2099795">
                  <a:extLst>
                    <a:ext uri="{9D8B030D-6E8A-4147-A177-3AD203B41FA5}">
                      <a16:colId xmlns:a16="http://schemas.microsoft.com/office/drawing/2014/main" val="2206388176"/>
                    </a:ext>
                  </a:extLst>
                </a:gridCol>
              </a:tblGrid>
              <a:tr h="6018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Direct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Indirect &amp; Induced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0284155"/>
                  </a:ext>
                </a:extLst>
              </a:tr>
              <a:tr h="5744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Employment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-2,172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-413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-2,585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8386043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Payroll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-48,925,851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-18,591,824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-67,517,675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1858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55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E9CD1-A759-4820-A0E6-63CB757B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Foodservice Overview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4D88A6-7519-4B97-B16E-ABDE1C2214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94012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64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CCD3C-1C70-4ED1-ADEF-FD17FDAC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Foodservice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495C-5E0E-4D36-8413-FEF0C22D2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Employment impacts blurred by “incentivized” unemployment and the Paycheck Protection Program.</a:t>
            </a:r>
          </a:p>
          <a:p>
            <a:r>
              <a:rPr lang="en-US" dirty="0"/>
              <a:t>As ORA executives noted, opening back up under social distancing orders means reduced revenues but the same fixed costs.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72353E-3593-4DE6-A0C2-D71E83652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51384"/>
              </p:ext>
            </p:extLst>
          </p:nvPr>
        </p:nvGraphicFramePr>
        <p:xfrm>
          <a:off x="2592371" y="3548063"/>
          <a:ext cx="7008830" cy="2125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751">
                  <a:extLst>
                    <a:ext uri="{9D8B030D-6E8A-4147-A177-3AD203B41FA5}">
                      <a16:colId xmlns:a16="http://schemas.microsoft.com/office/drawing/2014/main" val="3603409589"/>
                    </a:ext>
                  </a:extLst>
                </a:gridCol>
                <a:gridCol w="1746892">
                  <a:extLst>
                    <a:ext uri="{9D8B030D-6E8A-4147-A177-3AD203B41FA5}">
                      <a16:colId xmlns:a16="http://schemas.microsoft.com/office/drawing/2014/main" val="885156972"/>
                    </a:ext>
                  </a:extLst>
                </a:gridCol>
                <a:gridCol w="1746892">
                  <a:extLst>
                    <a:ext uri="{9D8B030D-6E8A-4147-A177-3AD203B41FA5}">
                      <a16:colId xmlns:a16="http://schemas.microsoft.com/office/drawing/2014/main" val="1160102477"/>
                    </a:ext>
                  </a:extLst>
                </a:gridCol>
                <a:gridCol w="2057295">
                  <a:extLst>
                    <a:ext uri="{9D8B030D-6E8A-4147-A177-3AD203B41FA5}">
                      <a16:colId xmlns:a16="http://schemas.microsoft.com/office/drawing/2014/main" val="3602116095"/>
                    </a:ext>
                  </a:extLst>
                </a:gridCol>
              </a:tblGrid>
              <a:tr h="6018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Direct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Indirect &amp; Induced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2404988"/>
                  </a:ext>
                </a:extLst>
              </a:tr>
              <a:tr h="5744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Employment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-18,655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-3,171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-21,826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8138379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Payroll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-378,395,677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-151,358,271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-529,753,947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86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1283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02FEB9-36DD-4315-80BE-075E4F423D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E7FD46-F443-49E3-8A57-D7B42D4A03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BE6023-8D53-4B54-B6E6-59599004656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db382af5-41d1-4468-8b87-e2f8642e227d"/>
    <ds:schemaRef ds:uri="6d636ed6-4d22-4f9b-a70c-2b144907596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613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Retrospect</vt:lpstr>
      <vt:lpstr>Economic Impacts of COVID-19 on Oklahoma’s Food Industry:  A Speculative Assessment</vt:lpstr>
      <vt:lpstr>Oklahoma’s Food Industry Sectors</vt:lpstr>
      <vt:lpstr>Oklahoma Food Industry Employment &amp; Payroll, 2019</vt:lpstr>
      <vt:lpstr>Food Processing Overview</vt:lpstr>
      <vt:lpstr>Food Processing Impacts</vt:lpstr>
      <vt:lpstr>Food Retail Overview</vt:lpstr>
      <vt:lpstr>Food Retail Impacts</vt:lpstr>
      <vt:lpstr>Foodservice Overview</vt:lpstr>
      <vt:lpstr>Foodservice Impacts</vt:lpstr>
      <vt:lpstr>What Will Reopening Do to These Sectors?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Impacts of COVID-19 on Oklahoma’s Food Industry: A Speculative Assessment</dc:title>
  <dc:creator>Holcomb, Rodney</dc:creator>
  <cp:lastModifiedBy>Spradlin, Cassidy D</cp:lastModifiedBy>
  <cp:revision>7</cp:revision>
  <dcterms:created xsi:type="dcterms:W3CDTF">2020-05-22T20:03:15Z</dcterms:created>
  <dcterms:modified xsi:type="dcterms:W3CDTF">2020-10-14T20:49:05Z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