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8" d="100"/>
          <a:sy n="88" d="100"/>
        </p:scale>
        <p:origin x="26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732A2E-010E-4F38-9227-F00410CA061F}"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213991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32A2E-010E-4F38-9227-F00410CA061F}"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3019994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32A2E-010E-4F38-9227-F00410CA061F}"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277924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732A2E-010E-4F38-9227-F00410CA061F}"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353787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732A2E-010E-4F38-9227-F00410CA061F}"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285103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732A2E-010E-4F38-9227-F00410CA061F}"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541450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732A2E-010E-4F38-9227-F00410CA061F}" type="datetimeFigureOut">
              <a:rPr lang="en-US" smtClean="0"/>
              <a:t>10/14/2020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31506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732A2E-010E-4F38-9227-F00410CA061F}" type="datetimeFigureOut">
              <a:rPr lang="en-US" smtClean="0"/>
              <a:t>10/14/2020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172053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32A2E-010E-4F38-9227-F00410CA061F}" type="datetimeFigureOut">
              <a:rPr lang="en-US" smtClean="0"/>
              <a:t>10/14/2020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126125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32A2E-010E-4F38-9227-F00410CA061F}"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2448671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32A2E-010E-4F38-9227-F00410CA061F}"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2293D-A474-4A9C-B24D-E3174DD5C9D7}" type="slidenum">
              <a:rPr lang="en-US" smtClean="0"/>
              <a:t>‹#›</a:t>
            </a:fld>
            <a:endParaRPr lang="en-US"/>
          </a:p>
        </p:txBody>
      </p:sp>
    </p:spTree>
    <p:extLst>
      <p:ext uri="{BB962C8B-B14F-4D97-AF65-F5344CB8AC3E}">
        <p14:creationId xmlns:p14="http://schemas.microsoft.com/office/powerpoint/2010/main" val="4156560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32A2E-010E-4F38-9227-F00410CA061F}" type="datetimeFigureOut">
              <a:rPr lang="en-US" smtClean="0"/>
              <a:t>10/14/2020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2293D-A474-4A9C-B24D-E3174DD5C9D7}" type="slidenum">
              <a:rPr lang="en-US" smtClean="0"/>
              <a:t>‹#›</a:t>
            </a:fld>
            <a:endParaRPr lang="en-US"/>
          </a:p>
        </p:txBody>
      </p:sp>
    </p:spTree>
    <p:extLst>
      <p:ext uri="{BB962C8B-B14F-4D97-AF65-F5344CB8AC3E}">
        <p14:creationId xmlns:p14="http://schemas.microsoft.com/office/powerpoint/2010/main" val="3147964151"/>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Economic Disruptions in Oklahoma’s Agribusiness Sector due to Covid-19</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Phil Kenkel</a:t>
            </a:r>
          </a:p>
          <a:p>
            <a:r>
              <a:rPr lang="en-US" dirty="0" smtClean="0"/>
              <a:t>Regents Professor and Bill Fitzwater Cooperative Chair</a:t>
            </a:r>
          </a:p>
          <a:p>
            <a:r>
              <a:rPr lang="en-US" dirty="0" smtClean="0"/>
              <a:t>Department of Agricultural Economics</a:t>
            </a:r>
          </a:p>
          <a:p>
            <a:r>
              <a:rPr lang="en-US" dirty="0" smtClean="0"/>
              <a:t>Oklahoma State University</a:t>
            </a:r>
            <a:endParaRPr lang="en-US" dirty="0"/>
          </a:p>
        </p:txBody>
      </p:sp>
    </p:spTree>
    <p:extLst>
      <p:ext uri="{BB962C8B-B14F-4D97-AF65-F5344CB8AC3E}">
        <p14:creationId xmlns:p14="http://schemas.microsoft.com/office/powerpoint/2010/main" val="1392793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Oklahoma’s Agribusiness Sector</a:t>
            </a:r>
            <a:endParaRPr lang="en-US" dirty="0"/>
          </a:p>
        </p:txBody>
      </p:sp>
      <p:sp>
        <p:nvSpPr>
          <p:cNvPr id="3" name="Content Placeholder 2"/>
          <p:cNvSpPr>
            <a:spLocks noGrp="1"/>
          </p:cNvSpPr>
          <p:nvPr>
            <p:ph idx="1"/>
          </p:nvPr>
        </p:nvSpPr>
        <p:spPr/>
        <p:txBody>
          <a:bodyPr>
            <a:normAutofit/>
          </a:bodyPr>
          <a:lstStyle/>
          <a:p>
            <a:r>
              <a:rPr lang="en-US" dirty="0" smtClean="0"/>
              <a:t>Input and services supporting crop and livestock production</a:t>
            </a:r>
          </a:p>
          <a:p>
            <a:r>
              <a:rPr lang="en-US" dirty="0" smtClean="0"/>
              <a:t>Equipment</a:t>
            </a:r>
          </a:p>
          <a:p>
            <a:r>
              <a:rPr lang="en-US" dirty="0" smtClean="0"/>
              <a:t>Commodity first handling, initial processing and marketing</a:t>
            </a:r>
          </a:p>
          <a:p>
            <a:r>
              <a:rPr lang="en-US" dirty="0" smtClean="0"/>
              <a:t>Cattle feeding sector</a:t>
            </a:r>
          </a:p>
          <a:p>
            <a:r>
              <a:rPr lang="en-US" dirty="0" smtClean="0"/>
              <a:t>Livestock harvest sector</a:t>
            </a:r>
          </a:p>
          <a:p>
            <a:r>
              <a:rPr lang="en-US" dirty="0" smtClean="0"/>
              <a:t>Food processing and food service</a:t>
            </a:r>
          </a:p>
          <a:p>
            <a:r>
              <a:rPr lang="en-US" dirty="0" smtClean="0"/>
              <a:t>Probably more sectors I didn’t list</a:t>
            </a:r>
          </a:p>
          <a:p>
            <a:endParaRPr lang="en-US" dirty="0"/>
          </a:p>
        </p:txBody>
      </p:sp>
    </p:spTree>
    <p:extLst>
      <p:ext uri="{BB962C8B-B14F-4D97-AF65-F5344CB8AC3E}">
        <p14:creationId xmlns:p14="http://schemas.microsoft.com/office/powerpoint/2010/main" val="3952250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Commodity focused Agribusinesses</a:t>
            </a:r>
            <a:endParaRPr lang="en-US" dirty="0"/>
          </a:p>
        </p:txBody>
      </p:sp>
      <p:sp>
        <p:nvSpPr>
          <p:cNvPr id="3" name="Content Placeholder 2"/>
          <p:cNvSpPr>
            <a:spLocks noGrp="1"/>
          </p:cNvSpPr>
          <p:nvPr>
            <p:ph idx="1"/>
          </p:nvPr>
        </p:nvSpPr>
        <p:spPr/>
        <p:txBody>
          <a:bodyPr/>
          <a:lstStyle/>
          <a:p>
            <a:r>
              <a:rPr lang="en-US" dirty="0" smtClean="0"/>
              <a:t>Farm supply- fuel, fertilizer, feed, crop protection products, crop scouting, fertilizer and crop protectant application.  Also fertilizer manufacturing and rail and barge receiving.</a:t>
            </a:r>
          </a:p>
          <a:p>
            <a:r>
              <a:rPr lang="en-US" dirty="0" smtClean="0"/>
              <a:t>Commodity marketing and storage-grain marketing, grain storage, grain rail shipping, barge shipping, livestock sale operations, cotton ginning, cotton seed marketing, cotton bale warehousing.</a:t>
            </a:r>
          </a:p>
          <a:p>
            <a:endParaRPr lang="en-US" dirty="0" smtClean="0"/>
          </a:p>
        </p:txBody>
      </p:sp>
    </p:spTree>
    <p:extLst>
      <p:ext uri="{BB962C8B-B14F-4D97-AF65-F5344CB8AC3E}">
        <p14:creationId xmlns:p14="http://schemas.microsoft.com/office/powerpoint/2010/main" val="4269035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Oklahoma’s Agricultural Cooperatives</a:t>
            </a:r>
            <a:endParaRPr lang="en-US" dirty="0"/>
          </a:p>
        </p:txBody>
      </p:sp>
      <p:sp>
        <p:nvSpPr>
          <p:cNvPr id="3" name="Content Placeholder 2"/>
          <p:cNvSpPr>
            <a:spLocks noGrp="1"/>
          </p:cNvSpPr>
          <p:nvPr>
            <p:ph idx="1"/>
          </p:nvPr>
        </p:nvSpPr>
        <p:spPr/>
        <p:txBody>
          <a:bodyPr>
            <a:normAutofit lnSpcReduction="10000"/>
          </a:bodyPr>
          <a:lstStyle/>
          <a:p>
            <a:r>
              <a:rPr lang="en-US" dirty="0" smtClean="0"/>
              <a:t>Grain marketing, storage and rail loadout</a:t>
            </a:r>
          </a:p>
          <a:p>
            <a:r>
              <a:rPr lang="en-US" dirty="0" smtClean="0"/>
              <a:t>Farm supply including agronomy services, fertilizer warehousing, fertilizer application and feed manufacturing and sales</a:t>
            </a:r>
          </a:p>
          <a:p>
            <a:r>
              <a:rPr lang="en-US" dirty="0" smtClean="0"/>
              <a:t>Cotton ginning including modular hauling</a:t>
            </a:r>
          </a:p>
          <a:p>
            <a:r>
              <a:rPr lang="en-US" dirty="0" smtClean="0"/>
              <a:t>Cotton seed processing and rail load out</a:t>
            </a:r>
          </a:p>
          <a:p>
            <a:r>
              <a:rPr lang="en-US" dirty="0" smtClean="0"/>
              <a:t>Cotton bale warehousing and marketing</a:t>
            </a:r>
          </a:p>
          <a:p>
            <a:r>
              <a:rPr lang="en-US" dirty="0" smtClean="0"/>
              <a:t>Cooperatives are farmer owned and operate as an extension of the farm firm.  Cooperative members are directly impacted by changes in operation and also indirectly impact from increased costs and decreased profits</a:t>
            </a:r>
          </a:p>
          <a:p>
            <a:pPr marL="0" indent="0">
              <a:buNone/>
            </a:pPr>
            <a:endParaRPr lang="en-US" dirty="0"/>
          </a:p>
        </p:txBody>
      </p:sp>
    </p:spTree>
    <p:extLst>
      <p:ext uri="{BB962C8B-B14F-4D97-AF65-F5344CB8AC3E}">
        <p14:creationId xmlns:p14="http://schemas.microsoft.com/office/powerpoint/2010/main" val="1792739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on Retail and Facility Operations</a:t>
            </a:r>
            <a:endParaRPr lang="en-US" dirty="0"/>
          </a:p>
        </p:txBody>
      </p:sp>
      <p:sp>
        <p:nvSpPr>
          <p:cNvPr id="3" name="Content Placeholder 2"/>
          <p:cNvSpPr>
            <a:spLocks noGrp="1"/>
          </p:cNvSpPr>
          <p:nvPr>
            <p:ph idx="1"/>
          </p:nvPr>
        </p:nvSpPr>
        <p:spPr/>
        <p:txBody>
          <a:bodyPr/>
          <a:lstStyle/>
          <a:p>
            <a:r>
              <a:rPr lang="en-US" dirty="0" smtClean="0"/>
              <a:t>Closed lobbies and limited contact with customers</a:t>
            </a:r>
          </a:p>
          <a:p>
            <a:r>
              <a:rPr lang="en-US" dirty="0" smtClean="0"/>
              <a:t>Increased sanitation</a:t>
            </a:r>
          </a:p>
          <a:p>
            <a:r>
              <a:rPr lang="en-US" dirty="0" smtClean="0"/>
              <a:t>Some employees working remotely</a:t>
            </a:r>
          </a:p>
          <a:p>
            <a:r>
              <a:rPr lang="en-US" dirty="0" smtClean="0"/>
              <a:t>Created challenges in providing advice, recommendations to farmer owners</a:t>
            </a:r>
          </a:p>
          <a:p>
            <a:r>
              <a:rPr lang="en-US" dirty="0" smtClean="0"/>
              <a:t>Decline in oil and gas activity has reduced demand for petroleum products and equipment service</a:t>
            </a:r>
          </a:p>
          <a:p>
            <a:endParaRPr lang="en-US" dirty="0"/>
          </a:p>
        </p:txBody>
      </p:sp>
    </p:spTree>
    <p:extLst>
      <p:ext uri="{BB962C8B-B14F-4D97-AF65-F5344CB8AC3E}">
        <p14:creationId xmlns:p14="http://schemas.microsoft.com/office/powerpoint/2010/main" val="1843013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Impacts</a:t>
            </a:r>
            <a:endParaRPr lang="en-US" dirty="0"/>
          </a:p>
        </p:txBody>
      </p:sp>
      <p:sp>
        <p:nvSpPr>
          <p:cNvPr id="3" name="Content Placeholder 2"/>
          <p:cNvSpPr>
            <a:spLocks noGrp="1"/>
          </p:cNvSpPr>
          <p:nvPr>
            <p:ph idx="1"/>
          </p:nvPr>
        </p:nvSpPr>
        <p:spPr/>
        <p:txBody>
          <a:bodyPr/>
          <a:lstStyle/>
          <a:p>
            <a:r>
              <a:rPr lang="en-US" dirty="0" smtClean="0"/>
              <a:t>Created complex questions involving employment and benefit policies and regulatory compliance</a:t>
            </a:r>
          </a:p>
          <a:p>
            <a:r>
              <a:rPr lang="en-US" dirty="0" smtClean="0"/>
              <a:t>Cooperative operate on lean workforce structure which is challenged by additional sanitation, less efficient communication and remote operations</a:t>
            </a:r>
          </a:p>
          <a:p>
            <a:r>
              <a:rPr lang="en-US" dirty="0" smtClean="0"/>
              <a:t>Restricted travel and closure of state and federal offices make it difficult for employees to receive training on grain elevator safety, pesticide application, grain grading and training and testing for commercial drivers licenses</a:t>
            </a:r>
            <a:endParaRPr lang="en-US" dirty="0"/>
          </a:p>
        </p:txBody>
      </p:sp>
    </p:spTree>
    <p:extLst>
      <p:ext uri="{BB962C8B-B14F-4D97-AF65-F5344CB8AC3E}">
        <p14:creationId xmlns:p14="http://schemas.microsoft.com/office/powerpoint/2010/main" val="680503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Commodity Marketing Impacts</a:t>
            </a:r>
            <a:endParaRPr lang="en-US" dirty="0"/>
          </a:p>
        </p:txBody>
      </p:sp>
      <p:sp>
        <p:nvSpPr>
          <p:cNvPr id="3" name="Content Placeholder 2"/>
          <p:cNvSpPr>
            <a:spLocks noGrp="1"/>
          </p:cNvSpPr>
          <p:nvPr>
            <p:ph idx="1"/>
          </p:nvPr>
        </p:nvSpPr>
        <p:spPr/>
        <p:txBody>
          <a:bodyPr/>
          <a:lstStyle/>
          <a:p>
            <a:r>
              <a:rPr lang="en-US" dirty="0" smtClean="0"/>
              <a:t>Reduced grain prices have put downward pressure on grain handling and storage margins</a:t>
            </a:r>
          </a:p>
          <a:p>
            <a:r>
              <a:rPr lang="en-US" dirty="0" smtClean="0"/>
              <a:t>More difficult to communicate marketing options and programs</a:t>
            </a:r>
          </a:p>
          <a:p>
            <a:r>
              <a:rPr lang="en-US" dirty="0" smtClean="0"/>
              <a:t>A survey by the OACC indicated that grain handling cooperatives faced a shortage of 10,000 grain dust respirators</a:t>
            </a:r>
          </a:p>
          <a:p>
            <a:r>
              <a:rPr lang="en-US" dirty="0" smtClean="0"/>
              <a:t>Cotton ginning and warehouse cooperatives rely on non-U.S. workforce and could be impacted by labor shortages</a:t>
            </a:r>
            <a:endParaRPr lang="en-US" dirty="0"/>
          </a:p>
        </p:txBody>
      </p:sp>
    </p:spTree>
    <p:extLst>
      <p:ext uri="{BB962C8B-B14F-4D97-AF65-F5344CB8AC3E}">
        <p14:creationId xmlns:p14="http://schemas.microsoft.com/office/powerpoint/2010/main" val="2639704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Governance Issues</a:t>
            </a:r>
            <a:endParaRPr lang="en-US" dirty="0"/>
          </a:p>
        </p:txBody>
      </p:sp>
      <p:sp>
        <p:nvSpPr>
          <p:cNvPr id="3" name="Content Placeholder 2"/>
          <p:cNvSpPr>
            <a:spLocks noGrp="1"/>
          </p:cNvSpPr>
          <p:nvPr>
            <p:ph idx="1"/>
          </p:nvPr>
        </p:nvSpPr>
        <p:spPr/>
        <p:txBody>
          <a:bodyPr>
            <a:normAutofit/>
          </a:bodyPr>
          <a:lstStyle/>
          <a:p>
            <a:r>
              <a:rPr lang="en-US" dirty="0" smtClean="0"/>
              <a:t>Cooperatives have been unable to hold annual meetings which are mandated in their Articles of Incorporation and Bylaws</a:t>
            </a:r>
          </a:p>
          <a:p>
            <a:r>
              <a:rPr lang="en-US" dirty="0" smtClean="0"/>
              <a:t>Many cooperatives have not modernized Bylaws to allow for on-line voting</a:t>
            </a:r>
          </a:p>
          <a:p>
            <a:r>
              <a:rPr lang="en-US" dirty="0" smtClean="0"/>
              <a:t>Board of Directors are holding virtual meeting which raise issues involving proof of quorum, voting and data security</a:t>
            </a:r>
          </a:p>
          <a:p>
            <a:r>
              <a:rPr lang="en-US" dirty="0" smtClean="0"/>
              <a:t>Most cooperative members rely on face to face communication to stay up to date with their cooperative and to express their opinions and preferences.  Member communication has become a challenge</a:t>
            </a:r>
            <a:endParaRPr lang="en-US" dirty="0"/>
          </a:p>
        </p:txBody>
      </p:sp>
    </p:spTree>
    <p:extLst>
      <p:ext uri="{BB962C8B-B14F-4D97-AF65-F5344CB8AC3E}">
        <p14:creationId xmlns:p14="http://schemas.microsoft.com/office/powerpoint/2010/main" val="84755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Issues</a:t>
            </a:r>
            <a:endParaRPr lang="en-US" dirty="0"/>
          </a:p>
        </p:txBody>
      </p:sp>
      <p:sp>
        <p:nvSpPr>
          <p:cNvPr id="3" name="Content Placeholder 2"/>
          <p:cNvSpPr>
            <a:spLocks noGrp="1"/>
          </p:cNvSpPr>
          <p:nvPr>
            <p:ph idx="1"/>
          </p:nvPr>
        </p:nvSpPr>
        <p:spPr/>
        <p:txBody>
          <a:bodyPr/>
          <a:lstStyle/>
          <a:p>
            <a:r>
              <a:rPr lang="en-US" dirty="0" smtClean="0"/>
              <a:t>Reduced grain handling and storage margins</a:t>
            </a:r>
          </a:p>
          <a:p>
            <a:r>
              <a:rPr lang="en-US" dirty="0" smtClean="0"/>
              <a:t>Increased operation costs</a:t>
            </a:r>
          </a:p>
          <a:p>
            <a:r>
              <a:rPr lang="en-US" dirty="0" smtClean="0"/>
              <a:t>Increase in delinquent accounts receivable as member financial condition declines due to job losses, furloughs and a reduction in oil and gas royalty payments</a:t>
            </a:r>
          </a:p>
          <a:p>
            <a:r>
              <a:rPr lang="en-US" dirty="0" smtClean="0"/>
              <a:t>All costs and lost revenues are ultimately borne by the farmer owners.</a:t>
            </a:r>
            <a:endParaRPr lang="en-US" dirty="0"/>
          </a:p>
        </p:txBody>
      </p:sp>
    </p:spTree>
    <p:extLst>
      <p:ext uri="{BB962C8B-B14F-4D97-AF65-F5344CB8AC3E}">
        <p14:creationId xmlns:p14="http://schemas.microsoft.com/office/powerpoint/2010/main" val="1788369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0F5E55C585DB41A8086B22A0BA3978" ma:contentTypeVersion="10" ma:contentTypeDescription="Create a new document." ma:contentTypeScope="" ma:versionID="4017d100ac469d27e8afbfcd5da291e5">
  <xsd:schema xmlns:xsd="http://www.w3.org/2001/XMLSchema" xmlns:xs="http://www.w3.org/2001/XMLSchema" xmlns:p="http://schemas.microsoft.com/office/2006/metadata/properties" xmlns:ns3="6d636ed6-4d22-4f9b-a70c-2b144907596b" xmlns:ns4="db382af5-41d1-4468-8b87-e2f8642e227d" targetNamespace="http://schemas.microsoft.com/office/2006/metadata/properties" ma:root="true" ma:fieldsID="a87cfaeeda2f48cde7ed09687aa51c61" ns3:_="" ns4:_="">
    <xsd:import namespace="6d636ed6-4d22-4f9b-a70c-2b144907596b"/>
    <xsd:import namespace="db382af5-41d1-4468-8b87-e2f8642e227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636ed6-4d22-4f9b-a70c-2b14490759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82af5-41d1-4468-8b87-e2f8642e227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0F4D23-5C2A-4420-A1FC-A6DF2C699F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636ed6-4d22-4f9b-a70c-2b144907596b"/>
    <ds:schemaRef ds:uri="db382af5-41d1-4468-8b87-e2f8642e22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0B8ADD-1E0B-4427-8BFD-675686A9E3A3}">
  <ds:schemaRefs>
    <ds:schemaRef ds:uri="http://schemas.microsoft.com/sharepoint/v3/contenttype/forms"/>
  </ds:schemaRefs>
</ds:datastoreItem>
</file>

<file path=customXml/itemProps3.xml><?xml version="1.0" encoding="utf-8"?>
<ds:datastoreItem xmlns:ds="http://schemas.openxmlformats.org/officeDocument/2006/customXml" ds:itemID="{452B38AB-B45B-43B4-8680-2F34CD29AF15}">
  <ds:schemaRefs>
    <ds:schemaRef ds:uri="http://purl.org/dc/dcmitype/"/>
    <ds:schemaRef ds:uri="http://schemas.microsoft.com/office/2006/documentManagement/types"/>
    <ds:schemaRef ds:uri="http://purl.org/dc/elements/1.1/"/>
    <ds:schemaRef ds:uri="db382af5-41d1-4468-8b87-e2f8642e227d"/>
    <ds:schemaRef ds:uri="http://schemas.microsoft.com/office/infopath/2007/PartnerControls"/>
    <ds:schemaRef ds:uri="http://purl.org/dc/terms/"/>
    <ds:schemaRef ds:uri="http://schemas.microsoft.com/office/2006/metadata/properties"/>
    <ds:schemaRef ds:uri="http://schemas.openxmlformats.org/package/2006/metadata/core-properties"/>
    <ds:schemaRef ds:uri="6d636ed6-4d22-4f9b-a70c-2b144907596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143</TotalTime>
  <Words>503</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Economic Disruptions in Oklahoma’s Agribusiness Sector due to Covid-19</vt:lpstr>
      <vt:lpstr>Oklahoma’s Agribusiness Sector</vt:lpstr>
      <vt:lpstr>Commodity focused Agribusinesses</vt:lpstr>
      <vt:lpstr>Oklahoma’s Agricultural Cooperatives</vt:lpstr>
      <vt:lpstr>Impacts on Retail and Facility Operations</vt:lpstr>
      <vt:lpstr>Human Resource Impacts</vt:lpstr>
      <vt:lpstr>Commodity Marketing Impacts</vt:lpstr>
      <vt:lpstr>Governance Issues</vt:lpstr>
      <vt:lpstr>Financial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Disruptions in Oklahoma’s Agribusiness Sector due to Covid-19</dc:title>
  <dc:creator>phil Kenkel</dc:creator>
  <cp:lastModifiedBy>Spradlin, Cassidy D</cp:lastModifiedBy>
  <cp:revision>9</cp:revision>
  <dcterms:created xsi:type="dcterms:W3CDTF">2020-05-22T15:29:21Z</dcterms:created>
  <dcterms:modified xsi:type="dcterms:W3CDTF">2020-10-14T20:46:32Z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0x010100560F5E55C585DB41A8086B22A0BA3978</vt:lpwstr>
  </property>
</Properties>
</file>