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8" r:id="rId6"/>
    <p:sldId id="259" r:id="rId7"/>
    <p:sldId id="321" r:id="rId8"/>
    <p:sldId id="279" r:id="rId9"/>
    <p:sldId id="280" r:id="rId10"/>
    <p:sldId id="310" r:id="rId11"/>
    <p:sldId id="260" r:id="rId12"/>
    <p:sldId id="322" r:id="rId13"/>
    <p:sldId id="323" r:id="rId14"/>
    <p:sldId id="326" r:id="rId15"/>
    <p:sldId id="327" r:id="rId16"/>
    <p:sldId id="329" r:id="rId17"/>
    <p:sldId id="324" r:id="rId18"/>
    <p:sldId id="331" r:id="rId19"/>
    <p:sldId id="265" r:id="rId20"/>
    <p:sldId id="325" r:id="rId21"/>
    <p:sldId id="264" r:id="rId22"/>
    <p:sldId id="33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5"/>
    <p:restoredTop sz="78035" autoAdjust="0"/>
  </p:normalViewPr>
  <p:slideViewPr>
    <p:cSldViewPr snapToGrid="0" snapToObjects="1">
      <p:cViewPr varScale="1">
        <p:scale>
          <a:sx n="59" d="100"/>
          <a:sy n="59" d="100"/>
        </p:scale>
        <p:origin x="14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06F9B-5F57-984A-8397-0569C302E327}" type="datetimeFigureOut">
              <a:rPr lang="en-US" smtClean="0"/>
              <a:t>10/15/2020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DF4C0-3009-6242-8DFD-29956D487F2C}" type="slidenum">
              <a:rPr lang="en-US" smtClean="0"/>
              <a:t>‹#›</a:t>
            </a:fld>
            <a:endParaRPr lang="en-US"/>
          </a:p>
        </p:txBody>
      </p:sp>
    </p:spTree>
    <p:extLst>
      <p:ext uri="{BB962C8B-B14F-4D97-AF65-F5344CB8AC3E}">
        <p14:creationId xmlns:p14="http://schemas.microsoft.com/office/powerpoint/2010/main" val="2113705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ainn.org/index.php"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news.health.com/2015/09/17/6-simple-self-care-tips-that-changed-my-life/" TargetMode="External"/><Relationship Id="rId4" Type="http://schemas.openxmlformats.org/officeDocument/2006/relationships/hyperlink" Target="http://www.uky.edu/vipcenter/content/resources-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ainn.org/index.php"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news.health.com/2015/09/17/6-simple-self-care-tips-that-changed-my-life/" TargetMode="External"/><Relationship Id="rId4" Type="http://schemas.openxmlformats.org/officeDocument/2006/relationships/hyperlink" Target="http://www.uky.edu/vipcenter/content/resources-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DF4C0-3009-6242-8DFD-29956D487F2C}" type="slidenum">
              <a:rPr lang="en-US" smtClean="0"/>
              <a:t>1</a:t>
            </a:fld>
            <a:endParaRPr lang="en-US"/>
          </a:p>
        </p:txBody>
      </p:sp>
    </p:spTree>
    <p:extLst>
      <p:ext uri="{BB962C8B-B14F-4D97-AF65-F5344CB8AC3E}">
        <p14:creationId xmlns:p14="http://schemas.microsoft.com/office/powerpoint/2010/main" val="1541799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When drugs are used repeatedly, the body can simultaneously build up a tolerance to opioids and become dependent on them.</a:t>
            </a:r>
          </a:p>
          <a:p>
            <a:pPr lvl="1"/>
            <a:endParaRPr lang="en-US" sz="1200" dirty="0"/>
          </a:p>
          <a:p>
            <a:pPr lvl="1"/>
            <a:r>
              <a:rPr lang="en-US" sz="1200" dirty="0"/>
              <a:t>Tolerance occurs when the body needs to use more and more to get the same effect. Dependence occurs when a person relies on the drug to prevent withdrawal symptoms.</a:t>
            </a:r>
          </a:p>
          <a:p>
            <a:endParaRPr lang="en-US" sz="1200" dirty="0"/>
          </a:p>
        </p:txBody>
      </p:sp>
      <p:sp>
        <p:nvSpPr>
          <p:cNvPr id="4" name="Slide Number Placeholder 3"/>
          <p:cNvSpPr>
            <a:spLocks noGrp="1"/>
          </p:cNvSpPr>
          <p:nvPr>
            <p:ph type="sldNum" sz="quarter" idx="10"/>
          </p:nvPr>
        </p:nvSpPr>
        <p:spPr/>
        <p:txBody>
          <a:bodyPr/>
          <a:lstStyle/>
          <a:p>
            <a:fld id="{6F5DF4C0-3009-6242-8DFD-29956D487F2C}" type="slidenum">
              <a:rPr lang="en-US" smtClean="0"/>
              <a:t>11</a:t>
            </a:fld>
            <a:endParaRPr lang="en-US"/>
          </a:p>
        </p:txBody>
      </p:sp>
    </p:spTree>
    <p:extLst>
      <p:ext uri="{BB962C8B-B14F-4D97-AF65-F5344CB8AC3E}">
        <p14:creationId xmlns:p14="http://schemas.microsoft.com/office/powerpoint/2010/main" val="320165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Prescription drug abuse is Oklahoma’s fastest growing drug problem. </a:t>
            </a:r>
          </a:p>
          <a:p>
            <a:r>
              <a:rPr lang="en-US" dirty="0"/>
              <a:t>Of the nearly 3,200 unintentional poisoning deaths in Oklahoma from 2007-2011, 81% involved at least one prescription drug. </a:t>
            </a:r>
          </a:p>
          <a:p>
            <a:endParaRPr lang="en-US" dirty="0"/>
          </a:p>
          <a:p>
            <a:r>
              <a:rPr lang="en-US" dirty="0"/>
              <a:t>In 2010, Oklahoma had the fourth highest unintentional poisoning death rate in the nation (17.9 deaths per 100,000 population). </a:t>
            </a:r>
          </a:p>
          <a:p>
            <a:r>
              <a:rPr lang="en-US" dirty="0"/>
              <a:t>Prescription painkillers (opioids) are now the most common class of drug involved in overdose deaths in Oklahoma (involved in 87% of prescription drug-related deaths, with 417 opioid-involved deaths in 2011).</a:t>
            </a:r>
          </a:p>
          <a:p>
            <a:endParaRPr lang="en-US" dirty="0"/>
          </a:p>
          <a:p>
            <a:r>
              <a:rPr lang="en-US" dirty="0"/>
              <a:t>The most common prescription drugs involved in overdose deaths are hydrocodone, oxycodone, and alprazolam. In Oklahoma, more overdose deaths involved </a:t>
            </a:r>
            <a:r>
              <a:rPr lang="en-US" u="sng" dirty="0">
                <a:solidFill>
                  <a:srgbClr val="FF0000"/>
                </a:solidFill>
              </a:rPr>
              <a:t>hydrocodone</a:t>
            </a:r>
            <a:r>
              <a:rPr lang="en-US" dirty="0">
                <a:solidFill>
                  <a:srgbClr val="FF0000"/>
                </a:solidFill>
              </a:rPr>
              <a:t> </a:t>
            </a:r>
            <a:r>
              <a:rPr lang="en-US" dirty="0"/>
              <a:t>than methamphetamines, heroin, and cocaine combined. </a:t>
            </a:r>
          </a:p>
          <a:p>
            <a:pPr lvl="1"/>
            <a:r>
              <a:rPr lang="en-US" dirty="0"/>
              <a:t>40% of opioid-related deaths had other substances in their body at the same time</a:t>
            </a:r>
          </a:p>
          <a:p>
            <a:endParaRPr lang="en-US" dirty="0"/>
          </a:p>
          <a:p>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12</a:t>
            </a:fld>
            <a:endParaRPr lang="en-US"/>
          </a:p>
        </p:txBody>
      </p:sp>
    </p:spTree>
    <p:extLst>
      <p:ext uri="{BB962C8B-B14F-4D97-AF65-F5344CB8AC3E}">
        <p14:creationId xmlns:p14="http://schemas.microsoft.com/office/powerpoint/2010/main" val="280511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ea typeface="ＭＳ Ｐゴシック" panose="020B0600070205080204" pitchFamily="34" charset="-128"/>
              </a:rPr>
              <a:t>Saxe,</a:t>
            </a:r>
            <a:r>
              <a:rPr lang="en-US" altLang="en-US" sz="1200" baseline="0" dirty="0">
                <a:ea typeface="ＭＳ Ｐゴシック" panose="020B0600070205080204" pitchFamily="34" charset="-128"/>
              </a:rPr>
              <a:t> M. </a:t>
            </a:r>
            <a:r>
              <a:rPr lang="en-US" altLang="en-US" sz="1200" dirty="0">
                <a:ea typeface="ＭＳ Ｐゴシック" panose="020B0600070205080204" pitchFamily="34" charset="-128"/>
              </a:rPr>
              <a:t>The Rise and Fall (?) of the Opioid Epidemic [PowerPoint</a:t>
            </a:r>
            <a:r>
              <a:rPr lang="en-US" altLang="en-US" sz="1200" baseline="0" dirty="0">
                <a:ea typeface="ＭＳ Ｐゴシック" panose="020B0600070205080204" pitchFamily="34" charset="-128"/>
              </a:rPr>
              <a:t> Slides]. Retrieved from </a:t>
            </a:r>
            <a:r>
              <a:rPr lang="en-US" sz="1200" b="0" i="0" kern="1200" dirty="0">
                <a:solidFill>
                  <a:schemeClr val="tx1"/>
                </a:solidFill>
                <a:effectLst/>
                <a:latin typeface="+mn-lt"/>
                <a:ea typeface="+mn-ea"/>
                <a:cs typeface="+mn-cs"/>
              </a:rPr>
              <a:t>cwrumedicine.org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Who Prescribes Opioids?</a:t>
            </a:r>
          </a:p>
          <a:p>
            <a:pPr marL="171450" indent="-171450" eaLnBrk="1" fontAlgn="auto" hangingPunct="1">
              <a:spcAft>
                <a:spcPts val="0"/>
              </a:spcAft>
              <a:buClr>
                <a:schemeClr val="accent1">
                  <a:lumMod val="60000"/>
                  <a:lumOff val="40000"/>
                </a:schemeClr>
              </a:buClr>
              <a:buFont typeface="Arial" panose="020B0604020202020204" pitchFamily="34" charset="0"/>
              <a:buChar char="•"/>
              <a:defRPr/>
            </a:pPr>
            <a:r>
              <a:rPr lang="en-US" sz="1200" b="1" i="0" u="sng" dirty="0">
                <a:solidFill>
                  <a:schemeClr val="tx1">
                    <a:lumMod val="65000"/>
                    <a:lumOff val="35000"/>
                  </a:schemeClr>
                </a:solidFill>
                <a:ea typeface="+mn-ea"/>
                <a:cs typeface="+mn-cs"/>
              </a:rPr>
              <a:t>Primary care providers  (over 50% of total volume)</a:t>
            </a:r>
          </a:p>
          <a:p>
            <a:pPr marL="171450" indent="-171450" eaLnBrk="1" fontAlgn="auto" hangingPunct="1">
              <a:spcAft>
                <a:spcPts val="0"/>
              </a:spcAft>
              <a:buClr>
                <a:schemeClr val="accent1">
                  <a:lumMod val="60000"/>
                  <a:lumOff val="40000"/>
                </a:schemeClr>
              </a:buClr>
              <a:buFont typeface="Arial" panose="020B0604020202020204" pitchFamily="34" charset="0"/>
              <a:buChar char="•"/>
              <a:defRPr/>
            </a:pPr>
            <a:r>
              <a:rPr lang="en-US" sz="1200" dirty="0">
                <a:solidFill>
                  <a:schemeClr val="tx1">
                    <a:lumMod val="65000"/>
                    <a:lumOff val="35000"/>
                  </a:schemeClr>
                </a:solidFill>
                <a:ea typeface="+mn-ea"/>
                <a:cs typeface="+mn-cs"/>
              </a:rPr>
              <a:t>Orthopedists</a:t>
            </a:r>
          </a:p>
          <a:p>
            <a:pPr marL="171450" indent="-171450" eaLnBrk="1" fontAlgn="auto" hangingPunct="1">
              <a:spcAft>
                <a:spcPts val="0"/>
              </a:spcAft>
              <a:buClr>
                <a:schemeClr val="accent1">
                  <a:lumMod val="60000"/>
                  <a:lumOff val="40000"/>
                </a:schemeClr>
              </a:buClr>
              <a:buFont typeface="Arial" panose="020B0604020202020204" pitchFamily="34" charset="0"/>
              <a:buChar char="•"/>
              <a:defRPr/>
            </a:pPr>
            <a:r>
              <a:rPr lang="en-US" sz="1200" dirty="0">
                <a:solidFill>
                  <a:schemeClr val="tx1">
                    <a:lumMod val="65000"/>
                    <a:lumOff val="35000"/>
                  </a:schemeClr>
                </a:solidFill>
                <a:ea typeface="+mn-ea"/>
                <a:cs typeface="+mn-cs"/>
              </a:rPr>
              <a:t>Physiatrists</a:t>
            </a:r>
          </a:p>
          <a:p>
            <a:pPr marL="171450" indent="-171450" eaLnBrk="1" fontAlgn="auto" hangingPunct="1">
              <a:spcAft>
                <a:spcPts val="0"/>
              </a:spcAft>
              <a:buClr>
                <a:schemeClr val="accent1">
                  <a:lumMod val="60000"/>
                  <a:lumOff val="40000"/>
                </a:schemeClr>
              </a:buClr>
              <a:buFont typeface="Arial" panose="020B0604020202020204" pitchFamily="34" charset="0"/>
              <a:buChar char="•"/>
              <a:defRPr/>
            </a:pPr>
            <a:r>
              <a:rPr lang="en-US" sz="1200" dirty="0">
                <a:solidFill>
                  <a:schemeClr val="tx1">
                    <a:lumMod val="65000"/>
                    <a:lumOff val="35000"/>
                  </a:schemeClr>
                </a:solidFill>
                <a:ea typeface="+mn-ea"/>
                <a:cs typeface="+mn-cs"/>
              </a:rPr>
              <a:t>Pain specialists</a:t>
            </a:r>
          </a:p>
          <a:p>
            <a:pPr marL="171450" indent="-171450" eaLnBrk="1" fontAlgn="auto" hangingPunct="1">
              <a:spcAft>
                <a:spcPts val="0"/>
              </a:spcAft>
              <a:buClr>
                <a:schemeClr val="accent1">
                  <a:lumMod val="60000"/>
                  <a:lumOff val="40000"/>
                </a:schemeClr>
              </a:buClr>
              <a:buFont typeface="Arial" panose="020B0604020202020204" pitchFamily="34" charset="0"/>
              <a:buChar char="•"/>
              <a:defRPr/>
            </a:pPr>
            <a:r>
              <a:rPr lang="en-US" sz="1200" dirty="0">
                <a:solidFill>
                  <a:schemeClr val="tx1">
                    <a:lumMod val="65000"/>
                    <a:lumOff val="35000"/>
                  </a:schemeClr>
                </a:solidFill>
                <a:ea typeface="+mn-ea"/>
                <a:cs typeface="+mn-cs"/>
              </a:rPr>
              <a:t>Emergency physicians</a:t>
            </a:r>
          </a:p>
          <a:p>
            <a:pPr marL="171450" indent="-171450" eaLnBrk="1" fontAlgn="auto" hangingPunct="1">
              <a:spcAft>
                <a:spcPts val="0"/>
              </a:spcAft>
              <a:buClr>
                <a:schemeClr val="accent1">
                  <a:lumMod val="60000"/>
                  <a:lumOff val="40000"/>
                </a:schemeClr>
              </a:buClr>
              <a:buFont typeface="Arial" panose="020B0604020202020204" pitchFamily="34" charset="0"/>
              <a:buChar char="•"/>
              <a:defRPr/>
            </a:pPr>
            <a:r>
              <a:rPr lang="en-US" sz="1200" dirty="0">
                <a:solidFill>
                  <a:schemeClr val="tx1">
                    <a:lumMod val="65000"/>
                    <a:lumOff val="35000"/>
                  </a:schemeClr>
                </a:solidFill>
                <a:ea typeface="+mn-ea"/>
                <a:cs typeface="+mn-cs"/>
              </a:rPr>
              <a:t>General Surgeons</a:t>
            </a:r>
          </a:p>
          <a:p>
            <a:pPr marL="171450" indent="-171450" eaLnBrk="1" fontAlgn="auto" hangingPunct="1">
              <a:spcAft>
                <a:spcPts val="0"/>
              </a:spcAft>
              <a:buClr>
                <a:schemeClr val="accent1">
                  <a:lumMod val="60000"/>
                  <a:lumOff val="40000"/>
                </a:schemeClr>
              </a:buClr>
              <a:buFont typeface="Arial" panose="020B0604020202020204" pitchFamily="34" charset="0"/>
              <a:buChar char="•"/>
              <a:defRPr/>
            </a:pPr>
            <a:r>
              <a:rPr lang="en-US" sz="1200" dirty="0">
                <a:solidFill>
                  <a:schemeClr val="tx1">
                    <a:lumMod val="65000"/>
                    <a:lumOff val="35000"/>
                  </a:schemeClr>
                </a:solidFill>
                <a:ea typeface="+mn-ea"/>
                <a:cs typeface="+mn-cs"/>
              </a:rPr>
              <a:t>Neurologists</a:t>
            </a:r>
          </a:p>
          <a:p>
            <a:pPr marL="171450" indent="-171450" eaLnBrk="1" fontAlgn="auto" hangingPunct="1">
              <a:spcAft>
                <a:spcPts val="0"/>
              </a:spcAft>
              <a:buClr>
                <a:schemeClr val="accent1">
                  <a:lumMod val="60000"/>
                  <a:lumOff val="40000"/>
                </a:schemeClr>
              </a:buClr>
              <a:buFont typeface="Arial" panose="020B0604020202020204" pitchFamily="34" charset="0"/>
              <a:buChar char="•"/>
              <a:defRPr/>
            </a:pPr>
            <a:r>
              <a:rPr lang="en-US" sz="1200" dirty="0">
                <a:solidFill>
                  <a:schemeClr val="tx1">
                    <a:lumMod val="65000"/>
                    <a:lumOff val="35000"/>
                  </a:schemeClr>
                </a:solidFill>
                <a:ea typeface="+mn-ea"/>
                <a:cs typeface="+mn-cs"/>
              </a:rPr>
              <a:t>Dentists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5DF4C0-3009-6242-8DFD-29956D487F2C}" type="slidenum">
              <a:rPr lang="en-US" smtClean="0"/>
              <a:t>13</a:t>
            </a:fld>
            <a:endParaRPr lang="en-US"/>
          </a:p>
        </p:txBody>
      </p:sp>
    </p:spTree>
    <p:extLst>
      <p:ext uri="{BB962C8B-B14F-4D97-AF65-F5344CB8AC3E}">
        <p14:creationId xmlns:p14="http://schemas.microsoft.com/office/powerpoint/2010/main" val="2421098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is Self-Care?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hear the term self-care and see it in many parenting programs, but do we know what it really means? Self-care includes any actions you take to care for your health. These actions can be for your physical, mental or emotional health. Good self-care can be quite difficult in this world we live. We all lead very busy lives. Many of us have full time jobs, go to school and have families. We are often taught that we should always put others before ourselves. We may believe that caring for ourselves is selfish. We often don’t realize how much stress we are living with in our daily lives and how important it is to take good care of ourselves to be able to take care of others. It isn’t selfish — it is critical!  We need to make self-care a priority in our lives rather than something that just happens by accident from time to time. Here are several good ideas to think out as you define self-care for your own life:</a:t>
            </a:r>
          </a:p>
          <a:p>
            <a:r>
              <a:rPr lang="en-US" sz="1200" b="0" i="0" kern="1200" dirty="0">
                <a:solidFill>
                  <a:schemeClr val="tx1"/>
                </a:solidFill>
                <a:effectLst/>
                <a:latin typeface="+mn-lt"/>
                <a:ea typeface="+mn-ea"/>
                <a:cs typeface="+mn-cs"/>
              </a:rPr>
              <a:t>Be aware of the things you may be doing that take up your time but do not support self-care. For example, you may be spending a lot of time on the Internet or the television. These can be relaxing but need to be in moderation. Small doses can be good by making you laugh, learning about something new or just having some down time. Too much time spent on these things can result in lack of exercise or isolating yourself from others. </a:t>
            </a:r>
          </a:p>
          <a:p>
            <a:r>
              <a:rPr lang="en-US" sz="1200" b="0" i="0" kern="1200" dirty="0">
                <a:solidFill>
                  <a:schemeClr val="tx1"/>
                </a:solidFill>
                <a:effectLst/>
                <a:latin typeface="+mn-lt"/>
                <a:ea typeface="+mn-ea"/>
                <a:cs typeface="+mn-cs"/>
              </a:rPr>
              <a:t>Get involved in something you love! For some people this may be a sport. For others this may be volunteering in your community. For some people it may be a book club or favorite hobby. Take time to do the things you love in life. Find other people who love the same things you love so that you can feel connected and motivated.</a:t>
            </a:r>
          </a:p>
          <a:p>
            <a:r>
              <a:rPr lang="en-US" sz="1200" b="0" i="0" kern="1200" dirty="0">
                <a:solidFill>
                  <a:schemeClr val="tx1"/>
                </a:solidFill>
                <a:effectLst/>
                <a:latin typeface="+mn-lt"/>
                <a:ea typeface="+mn-ea"/>
                <a:cs typeface="+mn-cs"/>
              </a:rPr>
              <a:t>Turn off your cell phone or screen your calls. You may not be able to turn your phone off when a child is at day care or with a babysitter, but you can turn it off at night. There is no rule that says you have to answer your phone when it rings. Call people back at a time that works for you. </a:t>
            </a:r>
          </a:p>
          <a:p>
            <a:r>
              <a:rPr lang="en-US" sz="1200" b="0" i="0" kern="1200" dirty="0">
                <a:solidFill>
                  <a:schemeClr val="tx1"/>
                </a:solidFill>
                <a:effectLst/>
                <a:latin typeface="+mn-lt"/>
                <a:ea typeface="+mn-ea"/>
                <a:cs typeface="+mn-cs"/>
              </a:rPr>
              <a:t>Treat your fun commitments as seriously as your business commitments. If you have plans to do something fun, mark it on your calendar just like you would with a work appointment. Do not cancel the fun commitments if it is not absolutely necessary. You won’t regret it. </a:t>
            </a:r>
          </a:p>
          <a:p>
            <a:r>
              <a:rPr lang="en-US" sz="1200" b="1" i="0" kern="1200" dirty="0">
                <a:solidFill>
                  <a:schemeClr val="tx1"/>
                </a:solidFill>
                <a:effectLst/>
                <a:latin typeface="+mn-lt"/>
                <a:ea typeface="+mn-ea"/>
                <a:cs typeface="+mn-cs"/>
              </a:rPr>
              <a:t>References:</a:t>
            </a:r>
            <a:r>
              <a:rPr lang="en-US" sz="1200" b="0" i="0" kern="1200" dirty="0">
                <a:solidFill>
                  <a:schemeClr val="tx1"/>
                </a:solidFill>
                <a:effectLst/>
                <a:latin typeface="+mn-lt"/>
                <a:ea typeface="+mn-ea"/>
                <a:cs typeface="+mn-cs"/>
              </a:rPr>
              <a:t> UK Violence Intervention and Prevention Program (2016). “So What is Self Care?” Adapted from </a:t>
            </a:r>
            <a:r>
              <a:rPr lang="en-US" sz="1200" b="0" i="0" kern="1200" dirty="0">
                <a:solidFill>
                  <a:schemeClr val="tx1"/>
                </a:solidFill>
                <a:effectLst/>
                <a:latin typeface="+mn-lt"/>
                <a:ea typeface="+mn-ea"/>
                <a:cs typeface="+mn-cs"/>
                <a:hlinkClick r:id="rId3"/>
              </a:rPr>
              <a:t>https://www.rainn.org/index.php</a:t>
            </a:r>
            <a:r>
              <a:rPr lang="en-US" sz="1200" b="0" i="0" kern="1200" dirty="0">
                <a:solidFill>
                  <a:schemeClr val="tx1"/>
                </a:solidFill>
                <a:effectLst/>
                <a:latin typeface="+mn-lt"/>
                <a:ea typeface="+mn-ea"/>
                <a:cs typeface="+mn-cs"/>
              </a:rPr>
              <a:t>. Retrieved October 2016 from </a:t>
            </a:r>
            <a:r>
              <a:rPr lang="en-US" sz="1200" b="0" i="0" kern="1200" dirty="0">
                <a:solidFill>
                  <a:schemeClr val="tx1"/>
                </a:solidFill>
                <a:effectLst/>
                <a:latin typeface="+mn-lt"/>
                <a:ea typeface="+mn-ea"/>
                <a:cs typeface="+mn-cs"/>
                <a:hlinkClick r:id="rId4"/>
              </a:rPr>
              <a:t>http://www.uky.edu/vipcenter/content/resources-0</a:t>
            </a: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Kerri </a:t>
            </a:r>
            <a:r>
              <a:rPr lang="en-US" sz="1200" b="0" i="0" kern="1200" dirty="0" err="1">
                <a:solidFill>
                  <a:schemeClr val="tx1"/>
                </a:solidFill>
                <a:effectLst/>
                <a:latin typeface="+mn-lt"/>
                <a:ea typeface="+mn-ea"/>
                <a:cs typeface="+mn-cs"/>
              </a:rPr>
              <a:t>Ashurst</a:t>
            </a:r>
            <a:r>
              <a:rPr lang="en-US" sz="1200" b="0" i="0" kern="1200" dirty="0">
                <a:solidFill>
                  <a:schemeClr val="tx1"/>
                </a:solidFill>
                <a:effectLst/>
                <a:latin typeface="+mn-lt"/>
                <a:ea typeface="+mn-ea"/>
                <a:cs typeface="+mn-cs"/>
              </a:rPr>
              <a:t>, Senior Extension Specialist for Family and Relationship Development, University of Kentucky; College of Agriculture, Food and Environment</a:t>
            </a:r>
          </a:p>
          <a:p>
            <a:r>
              <a:rPr lang="en-US" sz="1200" b="1" i="0" kern="1200" dirty="0">
                <a:solidFill>
                  <a:schemeClr val="tx1"/>
                </a:solidFill>
                <a:effectLst/>
                <a:latin typeface="+mn-lt"/>
                <a:ea typeface="+mn-ea"/>
                <a:cs typeface="+mn-cs"/>
              </a:rPr>
              <a:t>Self-Care Tips to Use Every Day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fast-paced world, we are often so focused on others that we do not take any time to care for ourselves. We may even think there is no time left to care for ourselves. Here are some ideas to use every day to build self-care into our lives:</a:t>
            </a:r>
          </a:p>
          <a:p>
            <a:r>
              <a:rPr lang="en-US" sz="1200" b="0" i="0" kern="1200" dirty="0">
                <a:solidFill>
                  <a:schemeClr val="tx1"/>
                </a:solidFill>
                <a:effectLst/>
                <a:latin typeface="+mn-lt"/>
                <a:ea typeface="+mn-ea"/>
                <a:cs typeface="+mn-cs"/>
              </a:rPr>
              <a:t>Acknowledge yourself every day. It is not selfish to care for yourself. It is critical for your happiness in life. You have needs and deserve to have well-being. You have dreams that are worth the time it takes to pursue them.</a:t>
            </a:r>
          </a:p>
          <a:p>
            <a:r>
              <a:rPr lang="en-US" sz="1200" b="0" i="0" kern="1200" dirty="0">
                <a:solidFill>
                  <a:schemeClr val="tx1"/>
                </a:solidFill>
                <a:effectLst/>
                <a:latin typeface="+mn-lt"/>
                <a:ea typeface="+mn-ea"/>
                <a:cs typeface="+mn-cs"/>
              </a:rPr>
              <a:t>Gift yourself every day. Gifts don’t have to cost anything. An extra 30 minutes of sleep can be a wonderful gift to yourself. We can take just a few minutes a day to gift ourselves with a few moments alone to read or journal. We can gift ourselves with a moment to stop and think, to accept something in our lives or to forgive someone. </a:t>
            </a:r>
          </a:p>
          <a:p>
            <a:r>
              <a:rPr lang="en-US" sz="1200" b="0" i="0" kern="1200" dirty="0">
                <a:solidFill>
                  <a:schemeClr val="tx1"/>
                </a:solidFill>
                <a:effectLst/>
                <a:latin typeface="+mn-lt"/>
                <a:ea typeface="+mn-ea"/>
                <a:cs typeface="+mn-cs"/>
              </a:rPr>
              <a:t>Restore yourself every day. Take just a few moments each day to think about something that makes you happy. Even if you can’t experience it right now, it will still make you smile and relax to think about it. Sometimes very simple things make us happy, like the smell of baking cookies or a quick phone call to tell someone we love them. Take the opportunity to do those things that make you happy whenever you can.</a:t>
            </a:r>
          </a:p>
          <a:p>
            <a:r>
              <a:rPr lang="en-US" sz="1200" b="0" i="0" kern="1200" dirty="0">
                <a:solidFill>
                  <a:schemeClr val="tx1"/>
                </a:solidFill>
                <a:effectLst/>
                <a:latin typeface="+mn-lt"/>
                <a:ea typeface="+mn-ea"/>
                <a:cs typeface="+mn-cs"/>
              </a:rPr>
              <a:t>Speak up for yourself every day. There is something about telling someone what you are feeling that makes your load a little lighter in life. Think about who you trust. Share that you need help. Share that you are afraid. Give people that love you a chance to support you when you need it.</a:t>
            </a:r>
          </a:p>
          <a:p>
            <a:r>
              <a:rPr lang="en-US" sz="1200" b="0" i="0" kern="1200" dirty="0">
                <a:solidFill>
                  <a:schemeClr val="tx1"/>
                </a:solidFill>
                <a:effectLst/>
                <a:latin typeface="+mn-lt"/>
                <a:ea typeface="+mn-ea"/>
                <a:cs typeface="+mn-cs"/>
              </a:rPr>
              <a:t>Take the pressure off yourself every day. Do you set unrealistic expectations of yourself? Do you never finish your to-do list? Try to let some things go. Forgive yourself and take the word “should” out from your self-talk. Remind yourself about the things you did accomplish when you lay down in bed each night. </a:t>
            </a:r>
          </a:p>
          <a:p>
            <a:r>
              <a:rPr lang="en-US" sz="1200" b="0" i="0" kern="1200" dirty="0">
                <a:solidFill>
                  <a:schemeClr val="tx1"/>
                </a:solidFill>
                <a:effectLst/>
                <a:latin typeface="+mn-lt"/>
                <a:ea typeface="+mn-ea"/>
                <a:cs typeface="+mn-cs"/>
              </a:rPr>
              <a:t>Feel proud of yourself every day. Take a moment each day to recognize the obstacles you have overcome. Look at the lessons you have learned from bad experiences that will help you in the future. Do not focus on your imperfections and failings. Focus on the positive.</a:t>
            </a:r>
          </a:p>
          <a:p>
            <a:r>
              <a:rPr lang="en-US" sz="1200" b="1" i="0" kern="1200" dirty="0">
                <a:solidFill>
                  <a:schemeClr val="tx1"/>
                </a:solidFill>
                <a:effectLst/>
                <a:latin typeface="+mn-lt"/>
                <a:ea typeface="+mn-ea"/>
                <a:cs typeface="+mn-cs"/>
              </a:rPr>
              <a:t>References:</a:t>
            </a:r>
            <a:r>
              <a:rPr lang="en-US" sz="1200" b="0" i="0" kern="1200" dirty="0">
                <a:solidFill>
                  <a:schemeClr val="tx1"/>
                </a:solidFill>
                <a:effectLst/>
                <a:latin typeface="+mn-lt"/>
                <a:ea typeface="+mn-ea"/>
                <a:cs typeface="+mn-cs"/>
              </a:rPr>
              <a:t> Stafford, R. M. (2015). Six Simple Self-Care Tips That Changed My Life. Health Media Ventures, Inc. Retrieved October 2016 from </a:t>
            </a:r>
            <a:r>
              <a:rPr lang="en-US" sz="1200" b="0" i="0" kern="1200" dirty="0">
                <a:solidFill>
                  <a:schemeClr val="tx1"/>
                </a:solidFill>
                <a:effectLst/>
                <a:latin typeface="+mn-lt"/>
                <a:ea typeface="+mn-ea"/>
                <a:cs typeface="+mn-cs"/>
                <a:hlinkClick r:id="rId5"/>
              </a:rPr>
              <a:t>http://news.health.com/2015/09/17/6-simple-self-care-tips-that-changed-my-life/</a:t>
            </a: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Kerri </a:t>
            </a:r>
            <a:r>
              <a:rPr lang="en-US" sz="1200" b="0" i="0" kern="1200" dirty="0" err="1">
                <a:solidFill>
                  <a:schemeClr val="tx1"/>
                </a:solidFill>
                <a:effectLst/>
                <a:latin typeface="+mn-lt"/>
                <a:ea typeface="+mn-ea"/>
                <a:cs typeface="+mn-cs"/>
              </a:rPr>
              <a:t>Ashurst</a:t>
            </a:r>
            <a:r>
              <a:rPr lang="en-US" sz="1200" b="0" i="0" kern="1200" dirty="0">
                <a:solidFill>
                  <a:schemeClr val="tx1"/>
                </a:solidFill>
                <a:effectLst/>
                <a:latin typeface="+mn-lt"/>
                <a:ea typeface="+mn-ea"/>
                <a:cs typeface="+mn-cs"/>
              </a:rPr>
              <a:t>, Senior Extension Specialist for Family and Relationship Development, University of Kentucky; College of Agriculture, Food and Environment</a:t>
            </a:r>
          </a:p>
          <a:p>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16</a:t>
            </a:fld>
            <a:endParaRPr lang="en-US"/>
          </a:p>
        </p:txBody>
      </p:sp>
    </p:spTree>
    <p:extLst>
      <p:ext uri="{BB962C8B-B14F-4D97-AF65-F5344CB8AC3E}">
        <p14:creationId xmlns:p14="http://schemas.microsoft.com/office/powerpoint/2010/main" val="2423253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is Self-Care?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hear the term self-care and see it in many parenting programs, but do we know what it really means? Self-care includes any actions you take to care for your health. These actions can be for your physical, mental or emotional health. Good self-care can be quite difficult in this world we live. We all lead very busy lives. Many of us have full time jobs, go to school and have families. We are often taught that we should always put others before ourselves. We may believe that caring for ourselves is selfish. We often don’t realize how much stress we are living with in our daily lives and how important it is to take good care of ourselves to be able to take care of others. It isn’t selfish — it is critical!  We need to make self-care a priority in our lives rather than something that just happens by accident from time to time. Here are several good ideas to think out as you define self-care for your own life:</a:t>
            </a:r>
          </a:p>
          <a:p>
            <a:r>
              <a:rPr lang="en-US" sz="1200" b="0" i="0" kern="1200" dirty="0">
                <a:solidFill>
                  <a:schemeClr val="tx1"/>
                </a:solidFill>
                <a:effectLst/>
                <a:latin typeface="+mn-lt"/>
                <a:ea typeface="+mn-ea"/>
                <a:cs typeface="+mn-cs"/>
              </a:rPr>
              <a:t>Be aware of the things you may be doing that take up your time but do not support self-care. For example, you may be spending a lot of time on the Internet or the television. These can be relaxing but need to be in moderation. Small doses can be good by making you laugh, learning about something new or just having some down time. Too much time spent on these things can result in lack of exercise or isolating yourself from others. </a:t>
            </a:r>
          </a:p>
          <a:p>
            <a:r>
              <a:rPr lang="en-US" sz="1200" b="0" i="0" kern="1200" dirty="0">
                <a:solidFill>
                  <a:schemeClr val="tx1"/>
                </a:solidFill>
                <a:effectLst/>
                <a:latin typeface="+mn-lt"/>
                <a:ea typeface="+mn-ea"/>
                <a:cs typeface="+mn-cs"/>
              </a:rPr>
              <a:t>Get involved in something you love! For some people this may be a sport. For others this may be volunteering in your community. For some people it may be a book club or favorite hobby. Take time to do the things you love in life. Find other people who love the same things you love so that you can feel connected and motivated.</a:t>
            </a:r>
          </a:p>
          <a:p>
            <a:r>
              <a:rPr lang="en-US" sz="1200" b="0" i="0" kern="1200" dirty="0">
                <a:solidFill>
                  <a:schemeClr val="tx1"/>
                </a:solidFill>
                <a:effectLst/>
                <a:latin typeface="+mn-lt"/>
                <a:ea typeface="+mn-ea"/>
                <a:cs typeface="+mn-cs"/>
              </a:rPr>
              <a:t>Turn off your cell phone or screen your calls. You may not be able to turn your phone off when a child is at day care or with a babysitter, but you can turn it off at night. There is no rule that says you have to answer your phone when it rings. Call people back at a time that works for you. </a:t>
            </a:r>
          </a:p>
          <a:p>
            <a:r>
              <a:rPr lang="en-US" sz="1200" b="0" i="0" kern="1200" dirty="0">
                <a:solidFill>
                  <a:schemeClr val="tx1"/>
                </a:solidFill>
                <a:effectLst/>
                <a:latin typeface="+mn-lt"/>
                <a:ea typeface="+mn-ea"/>
                <a:cs typeface="+mn-cs"/>
              </a:rPr>
              <a:t>Treat your fun commitments as seriously as your business commitments. If you have plans to do something fun, mark it on your calendar just like you would with a work appointment. Do not cancel the fun commitments if it is not absolutely necessary. You won’t regret it. </a:t>
            </a:r>
          </a:p>
          <a:p>
            <a:r>
              <a:rPr lang="en-US" sz="1200" b="1" i="0" kern="1200" dirty="0">
                <a:solidFill>
                  <a:schemeClr val="tx1"/>
                </a:solidFill>
                <a:effectLst/>
                <a:latin typeface="+mn-lt"/>
                <a:ea typeface="+mn-ea"/>
                <a:cs typeface="+mn-cs"/>
              </a:rPr>
              <a:t>References:</a:t>
            </a:r>
            <a:r>
              <a:rPr lang="en-US" sz="1200" b="0" i="0" kern="1200" dirty="0">
                <a:solidFill>
                  <a:schemeClr val="tx1"/>
                </a:solidFill>
                <a:effectLst/>
                <a:latin typeface="+mn-lt"/>
                <a:ea typeface="+mn-ea"/>
                <a:cs typeface="+mn-cs"/>
              </a:rPr>
              <a:t> UK Violence Intervention and Prevention Program (2016). “So What is Self Care?” Adapted from </a:t>
            </a:r>
            <a:r>
              <a:rPr lang="en-US" sz="1200" b="0" i="0" kern="1200" dirty="0">
                <a:solidFill>
                  <a:schemeClr val="tx1"/>
                </a:solidFill>
                <a:effectLst/>
                <a:latin typeface="+mn-lt"/>
                <a:ea typeface="+mn-ea"/>
                <a:cs typeface="+mn-cs"/>
                <a:hlinkClick r:id="rId3"/>
              </a:rPr>
              <a:t>https://www.rainn.org/index.php</a:t>
            </a:r>
            <a:r>
              <a:rPr lang="en-US" sz="1200" b="0" i="0" kern="1200" dirty="0">
                <a:solidFill>
                  <a:schemeClr val="tx1"/>
                </a:solidFill>
                <a:effectLst/>
                <a:latin typeface="+mn-lt"/>
                <a:ea typeface="+mn-ea"/>
                <a:cs typeface="+mn-cs"/>
              </a:rPr>
              <a:t>. Retrieved October 2016 from </a:t>
            </a:r>
            <a:r>
              <a:rPr lang="en-US" sz="1200" b="0" i="0" kern="1200" dirty="0">
                <a:solidFill>
                  <a:schemeClr val="tx1"/>
                </a:solidFill>
                <a:effectLst/>
                <a:latin typeface="+mn-lt"/>
                <a:ea typeface="+mn-ea"/>
                <a:cs typeface="+mn-cs"/>
                <a:hlinkClick r:id="rId4"/>
              </a:rPr>
              <a:t>http://www.uky.edu/vipcenter/content/resources-0</a:t>
            </a: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Kerri </a:t>
            </a:r>
            <a:r>
              <a:rPr lang="en-US" sz="1200" b="0" i="0" kern="1200" dirty="0" err="1">
                <a:solidFill>
                  <a:schemeClr val="tx1"/>
                </a:solidFill>
                <a:effectLst/>
                <a:latin typeface="+mn-lt"/>
                <a:ea typeface="+mn-ea"/>
                <a:cs typeface="+mn-cs"/>
              </a:rPr>
              <a:t>Ashurst</a:t>
            </a:r>
            <a:r>
              <a:rPr lang="en-US" sz="1200" b="0" i="0" kern="1200" dirty="0">
                <a:solidFill>
                  <a:schemeClr val="tx1"/>
                </a:solidFill>
                <a:effectLst/>
                <a:latin typeface="+mn-lt"/>
                <a:ea typeface="+mn-ea"/>
                <a:cs typeface="+mn-cs"/>
              </a:rPr>
              <a:t>, Senior Extension Specialist for Family and Relationship Development, University of Kentucky; College of Agriculture, Food and Environment</a:t>
            </a:r>
          </a:p>
          <a:p>
            <a:r>
              <a:rPr lang="en-US" sz="1200" b="1" i="0" kern="1200" dirty="0">
                <a:solidFill>
                  <a:schemeClr val="tx1"/>
                </a:solidFill>
                <a:effectLst/>
                <a:latin typeface="+mn-lt"/>
                <a:ea typeface="+mn-ea"/>
                <a:cs typeface="+mn-cs"/>
              </a:rPr>
              <a:t>Self-Care Tips to Use Every Day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fast-paced world, we are often so focused on others that we do not take any time to care for ourselves. We may even think there is no time left to care for ourselves. Here are some ideas to use every day to build self-care into our lives:</a:t>
            </a:r>
          </a:p>
          <a:p>
            <a:r>
              <a:rPr lang="en-US" sz="1200" b="0" i="0" kern="1200" dirty="0">
                <a:solidFill>
                  <a:schemeClr val="tx1"/>
                </a:solidFill>
                <a:effectLst/>
                <a:latin typeface="+mn-lt"/>
                <a:ea typeface="+mn-ea"/>
                <a:cs typeface="+mn-cs"/>
              </a:rPr>
              <a:t>Acknowledge yourself every day. It is not selfish to care for yourself. It is critical for your happiness in life. You have needs and deserve to have well-being. You have dreams that are worth the time it takes to pursue them.</a:t>
            </a:r>
          </a:p>
          <a:p>
            <a:r>
              <a:rPr lang="en-US" sz="1200" b="0" i="0" kern="1200" dirty="0">
                <a:solidFill>
                  <a:schemeClr val="tx1"/>
                </a:solidFill>
                <a:effectLst/>
                <a:latin typeface="+mn-lt"/>
                <a:ea typeface="+mn-ea"/>
                <a:cs typeface="+mn-cs"/>
              </a:rPr>
              <a:t>Gift yourself every day. Gifts don’t have to cost anything. An extra 30 minutes of sleep can be a wonderful gift to yourself. We can take just a few minutes a day to gift ourselves with a few moments alone to read or journal. We can gift ourselves with a moment to stop and think, to accept something in our lives or to forgive someone. </a:t>
            </a:r>
          </a:p>
          <a:p>
            <a:r>
              <a:rPr lang="en-US" sz="1200" b="0" i="0" kern="1200" dirty="0">
                <a:solidFill>
                  <a:schemeClr val="tx1"/>
                </a:solidFill>
                <a:effectLst/>
                <a:latin typeface="+mn-lt"/>
                <a:ea typeface="+mn-ea"/>
                <a:cs typeface="+mn-cs"/>
              </a:rPr>
              <a:t>Restore yourself every day. Take just a few moments each day to think about something that makes you happy. Even if you can’t experience it right now, it will still make you smile and relax to think about it. Sometimes very simple things make us happy, like the smell of baking cookies or a quick phone call to tell someone we love them. Take the opportunity to do those things that make you happy whenever you can.</a:t>
            </a:r>
          </a:p>
          <a:p>
            <a:r>
              <a:rPr lang="en-US" sz="1200" b="0" i="0" kern="1200" dirty="0">
                <a:solidFill>
                  <a:schemeClr val="tx1"/>
                </a:solidFill>
                <a:effectLst/>
                <a:latin typeface="+mn-lt"/>
                <a:ea typeface="+mn-ea"/>
                <a:cs typeface="+mn-cs"/>
              </a:rPr>
              <a:t>Speak up for yourself every day. There is something about telling someone what you are feeling that makes your load a little lighter in life. Think about who you trust. Share that you need help. Share that you are afraid. Give people that love you a chance to support you when you need it.</a:t>
            </a:r>
          </a:p>
          <a:p>
            <a:r>
              <a:rPr lang="en-US" sz="1200" b="0" i="0" kern="1200" dirty="0">
                <a:solidFill>
                  <a:schemeClr val="tx1"/>
                </a:solidFill>
                <a:effectLst/>
                <a:latin typeface="+mn-lt"/>
                <a:ea typeface="+mn-ea"/>
                <a:cs typeface="+mn-cs"/>
              </a:rPr>
              <a:t>Take the pressure off yourself every day. Do you set unrealistic expectations of yourself? Do you never finish your to-do list? Try to let some things go. Forgive yourself and take the word “should” out from your self-talk. Remind yourself about the things you did accomplish when you lay down in bed each night. </a:t>
            </a:r>
          </a:p>
          <a:p>
            <a:r>
              <a:rPr lang="en-US" sz="1200" b="0" i="0" kern="1200" dirty="0">
                <a:solidFill>
                  <a:schemeClr val="tx1"/>
                </a:solidFill>
                <a:effectLst/>
                <a:latin typeface="+mn-lt"/>
                <a:ea typeface="+mn-ea"/>
                <a:cs typeface="+mn-cs"/>
              </a:rPr>
              <a:t>Feel proud of yourself every day. Take a moment each day to recognize the obstacles you have overcome. Look at the lessons you have learned from bad experiences that will help you in the future. Do not focus on your imperfections and failings. Focus on the positive.</a:t>
            </a:r>
          </a:p>
          <a:p>
            <a:r>
              <a:rPr lang="en-US" sz="1200" b="1" i="0" kern="1200" dirty="0">
                <a:solidFill>
                  <a:schemeClr val="tx1"/>
                </a:solidFill>
                <a:effectLst/>
                <a:latin typeface="+mn-lt"/>
                <a:ea typeface="+mn-ea"/>
                <a:cs typeface="+mn-cs"/>
              </a:rPr>
              <a:t>References:</a:t>
            </a:r>
            <a:r>
              <a:rPr lang="en-US" sz="1200" b="0" i="0" kern="1200" dirty="0">
                <a:solidFill>
                  <a:schemeClr val="tx1"/>
                </a:solidFill>
                <a:effectLst/>
                <a:latin typeface="+mn-lt"/>
                <a:ea typeface="+mn-ea"/>
                <a:cs typeface="+mn-cs"/>
              </a:rPr>
              <a:t> Stafford, R. M. (2015). Six Simple Self-Care Tips That Changed My Life. Health Media Ventures, Inc. Retrieved October 2016 from </a:t>
            </a:r>
            <a:r>
              <a:rPr lang="en-US" sz="1200" b="0" i="0" kern="1200" dirty="0">
                <a:solidFill>
                  <a:schemeClr val="tx1"/>
                </a:solidFill>
                <a:effectLst/>
                <a:latin typeface="+mn-lt"/>
                <a:ea typeface="+mn-ea"/>
                <a:cs typeface="+mn-cs"/>
                <a:hlinkClick r:id="rId5"/>
              </a:rPr>
              <a:t>http://news.health.com/2015/09/17/6-simple-self-care-tips-that-changed-my-life/</a:t>
            </a: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Kerri </a:t>
            </a:r>
            <a:r>
              <a:rPr lang="en-US" sz="1200" b="0" i="0" kern="1200" dirty="0" err="1">
                <a:solidFill>
                  <a:schemeClr val="tx1"/>
                </a:solidFill>
                <a:effectLst/>
                <a:latin typeface="+mn-lt"/>
                <a:ea typeface="+mn-ea"/>
                <a:cs typeface="+mn-cs"/>
              </a:rPr>
              <a:t>Ashurst</a:t>
            </a:r>
            <a:r>
              <a:rPr lang="en-US" sz="1200" b="0" i="0" kern="1200" dirty="0">
                <a:solidFill>
                  <a:schemeClr val="tx1"/>
                </a:solidFill>
                <a:effectLst/>
                <a:latin typeface="+mn-lt"/>
                <a:ea typeface="+mn-ea"/>
                <a:cs typeface="+mn-cs"/>
              </a:rPr>
              <a:t>, Senior Extension Specialist for Family and Relationship Development, University of Kentucky; College of Agriculture, Food and Environment</a:t>
            </a:r>
          </a:p>
          <a:p>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17</a:t>
            </a:fld>
            <a:endParaRPr lang="en-US"/>
          </a:p>
        </p:txBody>
      </p:sp>
    </p:spTree>
    <p:extLst>
      <p:ext uri="{BB962C8B-B14F-4D97-AF65-F5344CB8AC3E}">
        <p14:creationId xmlns:p14="http://schemas.microsoft.com/office/powerpoint/2010/main" val="360852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period when a person transitions from being at risk for suicide or considering suicide to being ready to actually make an attempt.</a:t>
            </a:r>
          </a:p>
          <a:p>
            <a:pPr lvl="1"/>
            <a:r>
              <a:rPr lang="en-US" dirty="0"/>
              <a:t>Can come on </a:t>
            </a:r>
            <a:r>
              <a:rPr lang="en-US" u="sng" dirty="0"/>
              <a:t>rapidly</a:t>
            </a:r>
            <a:r>
              <a:rPr lang="en-US" dirty="0"/>
              <a:t> </a:t>
            </a:r>
          </a:p>
          <a:p>
            <a:pPr lvl="2"/>
            <a:r>
              <a:rPr lang="en-US" dirty="0"/>
              <a:t>intersection of external stress and internal symptoms; escalate rapidly from distressed to suicidal</a:t>
            </a:r>
          </a:p>
          <a:p>
            <a:pPr lvl="1"/>
            <a:r>
              <a:rPr lang="en-US" dirty="0"/>
              <a:t>Can be difficult to </a:t>
            </a:r>
            <a:r>
              <a:rPr lang="en-US" u="sng" dirty="0"/>
              <a:t>predict</a:t>
            </a:r>
          </a:p>
          <a:p>
            <a:pPr lvl="2"/>
            <a:r>
              <a:rPr lang="en-US" dirty="0"/>
              <a:t>Specific factors can trigger/tip the scale</a:t>
            </a:r>
          </a:p>
          <a:p>
            <a:pPr lvl="1"/>
            <a:r>
              <a:rPr lang="en-US" dirty="0"/>
              <a:t>Can lead to an </a:t>
            </a:r>
            <a:r>
              <a:rPr lang="en-US" u="sng" dirty="0"/>
              <a:t>unplanned</a:t>
            </a:r>
            <a:r>
              <a:rPr lang="en-US" dirty="0"/>
              <a:t> suicide attempt</a:t>
            </a:r>
          </a:p>
          <a:p>
            <a:pPr lvl="2"/>
            <a:r>
              <a:rPr lang="en-US" dirty="0"/>
              <a:t>Almost 50% of attempts occurred </a:t>
            </a:r>
            <a:r>
              <a:rPr lang="en-US" i="1" dirty="0">
                <a:solidFill>
                  <a:srgbClr val="FF0000"/>
                </a:solidFill>
              </a:rPr>
              <a:t>within 10 minutes </a:t>
            </a:r>
            <a:r>
              <a:rPr lang="en-US" dirty="0"/>
              <a:t>of first thoughts of suicide!  </a:t>
            </a:r>
            <a:r>
              <a:rPr lang="en-US" sz="1900" dirty="0">
                <a:solidFill>
                  <a:schemeClr val="bg1">
                    <a:lumMod val="75000"/>
                  </a:schemeClr>
                </a:solidFill>
              </a:rPr>
              <a:t>(16% 1-7 days; 15% 1-4 weeks)</a:t>
            </a:r>
          </a:p>
          <a:p>
            <a:pPr lvl="1"/>
            <a:r>
              <a:rPr lang="en-US" dirty="0"/>
              <a:t>Is often </a:t>
            </a:r>
            <a:r>
              <a:rPr lang="en-US" u="sng" dirty="0"/>
              <a:t>brief</a:t>
            </a:r>
          </a:p>
          <a:p>
            <a:pPr lvl="2"/>
            <a:r>
              <a:rPr lang="en-US" dirty="0"/>
              <a:t>Impulsivity of readiness to take one’s life often fades; may flare up episodically</a:t>
            </a:r>
          </a:p>
          <a:p>
            <a:endParaRPr lang="en-US" dirty="0"/>
          </a:p>
          <a:p>
            <a:r>
              <a:rPr lang="en-US" sz="2400" dirty="0"/>
              <a:t>If a highly lethal means is not available, the individual’s chance of survival is greater.</a:t>
            </a:r>
          </a:p>
          <a:p>
            <a:r>
              <a:rPr lang="en-US" sz="2400" dirty="0"/>
              <a:t>When discussing lethal means reduction with others, the goal is to maximize their safety by reducing immediate access to the means as much as possible while they are at risk for suicide. There are two main options for reducing access to firearms.</a:t>
            </a:r>
          </a:p>
          <a:p>
            <a:pPr lvl="1"/>
            <a:r>
              <a:rPr lang="en-US" sz="2000" u="sng" dirty="0">
                <a:solidFill>
                  <a:srgbClr val="008000"/>
                </a:solidFill>
              </a:rPr>
              <a:t>Best</a:t>
            </a:r>
            <a:r>
              <a:rPr lang="en-US" sz="2000" dirty="0">
                <a:solidFill>
                  <a:srgbClr val="008000"/>
                </a:solidFill>
              </a:rPr>
              <a:t>: store firearms </a:t>
            </a:r>
            <a:r>
              <a:rPr lang="en-US" sz="2000" b="1" i="1" u="sng" dirty="0">
                <a:solidFill>
                  <a:srgbClr val="008000"/>
                </a:solidFill>
              </a:rPr>
              <a:t>away</a:t>
            </a:r>
            <a:r>
              <a:rPr lang="en-US" sz="2000" dirty="0">
                <a:solidFill>
                  <a:srgbClr val="008000"/>
                </a:solidFill>
              </a:rPr>
              <a:t> from the home.</a:t>
            </a:r>
          </a:p>
          <a:p>
            <a:pPr lvl="1"/>
            <a:r>
              <a:rPr lang="en-US" sz="2000" u="sng" dirty="0"/>
              <a:t>Second best</a:t>
            </a:r>
            <a:r>
              <a:rPr lang="en-US" sz="2000" dirty="0"/>
              <a:t>: secure storage inside the home (many options; ammo too).</a:t>
            </a:r>
          </a:p>
          <a:p>
            <a:r>
              <a:rPr lang="en-US" sz="2400" i="1" dirty="0"/>
              <a:t>**Any measures that put time and distance between a suicidal person and a firearm may save their life. And…wait for a long period of stability prior to returning.</a:t>
            </a:r>
          </a:p>
          <a:p>
            <a:endParaRPr lang="en-US" dirty="0"/>
          </a:p>
          <a:p>
            <a:r>
              <a:rPr lang="en-US" dirty="0"/>
              <a:t>Lethal Means Reduction:</a:t>
            </a:r>
          </a:p>
          <a:p>
            <a:pPr lvl="1"/>
            <a:r>
              <a:rPr lang="en-US" dirty="0"/>
              <a:t>Reduce access to medications, remove unneeded medications from the home; keep only non-lethal quantities on hand; and </a:t>
            </a:r>
            <a:r>
              <a:rPr lang="en-US" b="1" dirty="0">
                <a:solidFill>
                  <a:srgbClr val="C00000"/>
                </a:solidFill>
              </a:rPr>
              <a:t>lock up </a:t>
            </a:r>
            <a:r>
              <a:rPr lang="en-US" dirty="0"/>
              <a:t>abuse-prone drugs such as prescription painkillers, anxiety pills, amphetamines, sedatives, and tranquilizers.</a:t>
            </a:r>
          </a:p>
          <a:p>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18</a:t>
            </a:fld>
            <a:endParaRPr lang="en-US"/>
          </a:p>
        </p:txBody>
      </p:sp>
    </p:spTree>
    <p:extLst>
      <p:ext uri="{BB962C8B-B14F-4D97-AF65-F5344CB8AC3E}">
        <p14:creationId xmlns:p14="http://schemas.microsoft.com/office/powerpoint/2010/main" val="316421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F5DF4C0-3009-6242-8DFD-29956D487F2C}" type="slidenum">
              <a:rPr lang="en-US" smtClean="0"/>
              <a:t>2</a:t>
            </a:fld>
            <a:endParaRPr lang="en-US"/>
          </a:p>
        </p:txBody>
      </p:sp>
    </p:spTree>
    <p:extLst>
      <p:ext uri="{BB962C8B-B14F-4D97-AF65-F5344CB8AC3E}">
        <p14:creationId xmlns:p14="http://schemas.microsoft.com/office/powerpoint/2010/main" val="366499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3</a:t>
            </a:fld>
            <a:endParaRPr lang="en-US"/>
          </a:p>
        </p:txBody>
      </p:sp>
    </p:spTree>
    <p:extLst>
      <p:ext uri="{BB962C8B-B14F-4D97-AF65-F5344CB8AC3E}">
        <p14:creationId xmlns:p14="http://schemas.microsoft.com/office/powerpoint/2010/main" val="252956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DF4C0-3009-6242-8DFD-29956D487F2C}" type="slidenum">
              <a:rPr lang="en-US" smtClean="0"/>
              <a:t>4</a:t>
            </a:fld>
            <a:endParaRPr lang="en-US"/>
          </a:p>
        </p:txBody>
      </p:sp>
    </p:spTree>
    <p:extLst>
      <p:ext uri="{BB962C8B-B14F-4D97-AF65-F5344CB8AC3E}">
        <p14:creationId xmlns:p14="http://schemas.microsoft.com/office/powerpoint/2010/main" val="86948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5</a:t>
            </a:fld>
            <a:endParaRPr lang="en-US"/>
          </a:p>
        </p:txBody>
      </p:sp>
    </p:spTree>
    <p:extLst>
      <p:ext uri="{BB962C8B-B14F-4D97-AF65-F5344CB8AC3E}">
        <p14:creationId xmlns:p14="http://schemas.microsoft.com/office/powerpoint/2010/main" val="286838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7</a:t>
            </a:fld>
            <a:endParaRPr lang="en-US"/>
          </a:p>
        </p:txBody>
      </p:sp>
    </p:spTree>
    <p:extLst>
      <p:ext uri="{BB962C8B-B14F-4D97-AF65-F5344CB8AC3E}">
        <p14:creationId xmlns:p14="http://schemas.microsoft.com/office/powerpoint/2010/main" val="51150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8</a:t>
            </a:fld>
            <a:endParaRPr lang="en-US"/>
          </a:p>
        </p:txBody>
      </p:sp>
    </p:spTree>
    <p:extLst>
      <p:ext uri="{BB962C8B-B14F-4D97-AF65-F5344CB8AC3E}">
        <p14:creationId xmlns:p14="http://schemas.microsoft.com/office/powerpoint/2010/main" val="1876281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DF4C0-3009-6242-8DFD-29956D487F2C}" type="slidenum">
              <a:rPr lang="en-US" smtClean="0"/>
              <a:t>9</a:t>
            </a:fld>
            <a:endParaRPr lang="en-US"/>
          </a:p>
        </p:txBody>
      </p:sp>
    </p:spTree>
    <p:extLst>
      <p:ext uri="{BB962C8B-B14F-4D97-AF65-F5344CB8AC3E}">
        <p14:creationId xmlns:p14="http://schemas.microsoft.com/office/powerpoint/2010/main" val="378978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solidFill>
                  <a:srgbClr val="FF0000"/>
                </a:solidFill>
              </a:rPr>
              <a:t>THIS IS AN OUTDATED GRAPH; FIND NEW ONE!!!</a:t>
            </a:r>
          </a:p>
        </p:txBody>
      </p:sp>
      <p:sp>
        <p:nvSpPr>
          <p:cNvPr id="4" name="Slide Number Placeholder 3"/>
          <p:cNvSpPr>
            <a:spLocks noGrp="1"/>
          </p:cNvSpPr>
          <p:nvPr>
            <p:ph type="sldNum" sz="quarter" idx="5"/>
          </p:nvPr>
        </p:nvSpPr>
        <p:spPr/>
        <p:txBody>
          <a:bodyPr/>
          <a:lstStyle/>
          <a:p>
            <a:fld id="{6F5DF4C0-3009-6242-8DFD-29956D487F2C}" type="slidenum">
              <a:rPr lang="en-US" smtClean="0"/>
              <a:t>10</a:t>
            </a:fld>
            <a:endParaRPr lang="en-US"/>
          </a:p>
        </p:txBody>
      </p:sp>
    </p:spTree>
    <p:extLst>
      <p:ext uri="{BB962C8B-B14F-4D97-AF65-F5344CB8AC3E}">
        <p14:creationId xmlns:p14="http://schemas.microsoft.com/office/powerpoint/2010/main" val="3805189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10/15/2020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10/15/2020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10/15/2020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okstatecasnr.az1.qualtrics.com/jfe/form/SV_bOslEMVisB6Mh5b"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t>Stress &amp; Stress Management</a:t>
            </a:r>
          </a:p>
        </p:txBody>
      </p:sp>
      <p:sp>
        <p:nvSpPr>
          <p:cNvPr id="3" name="Subtitle 2"/>
          <p:cNvSpPr>
            <a:spLocks noGrp="1"/>
          </p:cNvSpPr>
          <p:nvPr>
            <p:ph type="subTitle" idx="1"/>
          </p:nvPr>
        </p:nvSpPr>
        <p:spPr/>
        <p:txBody>
          <a:bodyPr>
            <a:normAutofit fontScale="85000" lnSpcReduction="20000"/>
          </a:bodyPr>
          <a:lstStyle/>
          <a:p>
            <a:r>
              <a:rPr lang="en-US" dirty="0"/>
              <a:t>Matt Brosi, Ph.D., LMFT</a:t>
            </a:r>
          </a:p>
          <a:p>
            <a:r>
              <a:rPr lang="en-US" dirty="0"/>
              <a:t>	Marriage and Family State Specialist, </a:t>
            </a:r>
            <a:r>
              <a:rPr lang="en-US" dirty="0" smtClean="0"/>
              <a:t>Oklahoma </a:t>
            </a:r>
            <a:endParaRPr lang="en-US" dirty="0"/>
          </a:p>
          <a:p>
            <a:r>
              <a:rPr lang="en-US" dirty="0"/>
              <a:t>	Cooperative Extension</a:t>
            </a:r>
          </a:p>
        </p:txBody>
      </p:sp>
    </p:spTree>
    <p:extLst>
      <p:ext uri="{BB962C8B-B14F-4D97-AF65-F5344CB8AC3E}">
        <p14:creationId xmlns:p14="http://schemas.microsoft.com/office/powerpoint/2010/main" val="1628765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2091" y="198065"/>
            <a:ext cx="4529909" cy="1556711"/>
          </a:xfrm>
        </p:spPr>
        <p:txBody>
          <a:bodyPr>
            <a:normAutofit fontScale="90000"/>
          </a:bodyPr>
          <a:lstStyle/>
          <a:p>
            <a:r>
              <a:rPr lang="en-US" sz="4000" dirty="0"/>
              <a:t>Feeling overworked, too busy, and too stressed to manage your stress?</a:t>
            </a:r>
          </a:p>
        </p:txBody>
      </p:sp>
      <p:sp>
        <p:nvSpPr>
          <p:cNvPr id="3" name="Content Placeholder 2"/>
          <p:cNvSpPr>
            <a:spLocks noGrp="1"/>
          </p:cNvSpPr>
          <p:nvPr>
            <p:ph idx="1"/>
          </p:nvPr>
        </p:nvSpPr>
        <p:spPr>
          <a:xfrm>
            <a:off x="7759336" y="1872342"/>
            <a:ext cx="4064363" cy="4845957"/>
          </a:xfrm>
        </p:spPr>
        <p:txBody>
          <a:bodyPr>
            <a:normAutofit/>
          </a:bodyPr>
          <a:lstStyle/>
          <a:p>
            <a:endParaRPr lang="en-US" sz="2400" dirty="0"/>
          </a:p>
          <a:p>
            <a:r>
              <a:rPr lang="en-US" sz="2800" dirty="0"/>
              <a:t>YOU’RE NORMAL!</a:t>
            </a:r>
          </a:p>
          <a:p>
            <a:endParaRPr lang="en-US" sz="2400" dirty="0"/>
          </a:p>
          <a:p>
            <a:r>
              <a:rPr lang="en-US" sz="2400" dirty="0"/>
              <a:t>44% of Americans report their stress has increased over the last five years and that the top stressors are </a:t>
            </a:r>
            <a:r>
              <a:rPr lang="en-US" sz="2400" dirty="0">
                <a:solidFill>
                  <a:srgbClr val="FF0000"/>
                </a:solidFill>
              </a:rPr>
              <a:t>job security, money, and work factors</a:t>
            </a:r>
            <a:r>
              <a:rPr lang="en-US" dirty="0"/>
              <a:t/>
            </a:r>
            <a:br>
              <a:rPr lang="en-US" dirty="0"/>
            </a:br>
            <a:endParaRPr lang="en-US" dirty="0"/>
          </a:p>
        </p:txBody>
      </p:sp>
      <p:pic>
        <p:nvPicPr>
          <p:cNvPr id="4" name="Picture 3">
            <a:extLst>
              <a:ext uri="{FF2B5EF4-FFF2-40B4-BE49-F238E27FC236}">
                <a16:creationId xmlns:a16="http://schemas.microsoft.com/office/drawing/2014/main" id="{89589DE3-2922-8145-92B4-891AB79E30D4}"/>
              </a:ext>
            </a:extLst>
          </p:cNvPr>
          <p:cNvPicPr>
            <a:picLocks noChangeAspect="1"/>
          </p:cNvPicPr>
          <p:nvPr/>
        </p:nvPicPr>
        <p:blipFill>
          <a:blip r:embed="rId3"/>
          <a:stretch>
            <a:fillRect/>
          </a:stretch>
        </p:blipFill>
        <p:spPr>
          <a:xfrm>
            <a:off x="0" y="-531587"/>
            <a:ext cx="7197718" cy="7010764"/>
          </a:xfrm>
          <a:prstGeom prst="rect">
            <a:avLst/>
          </a:prstGeom>
        </p:spPr>
      </p:pic>
    </p:spTree>
    <p:extLst>
      <p:ext uri="{BB962C8B-B14F-4D97-AF65-F5344CB8AC3E}">
        <p14:creationId xmlns:p14="http://schemas.microsoft.com/office/powerpoint/2010/main" val="2115747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Prescription Drug </a:t>
            </a:r>
            <a:r>
              <a:rPr lang="en-US" i="1" u="sng" dirty="0"/>
              <a:t>Misuse</a:t>
            </a:r>
          </a:p>
        </p:txBody>
      </p:sp>
      <p:sp>
        <p:nvSpPr>
          <p:cNvPr id="3" name="Content Placeholder 2"/>
          <p:cNvSpPr>
            <a:spLocks noGrp="1"/>
          </p:cNvSpPr>
          <p:nvPr>
            <p:ph idx="1"/>
          </p:nvPr>
        </p:nvSpPr>
        <p:spPr>
          <a:xfrm>
            <a:off x="1097280" y="2129589"/>
            <a:ext cx="10586720" cy="4372811"/>
          </a:xfrm>
        </p:spPr>
        <p:txBody>
          <a:bodyPr>
            <a:normAutofit/>
          </a:bodyPr>
          <a:lstStyle/>
          <a:p>
            <a:pPr>
              <a:lnSpc>
                <a:spcPct val="110000"/>
              </a:lnSpc>
              <a:spcBef>
                <a:spcPts val="0"/>
              </a:spcBef>
            </a:pPr>
            <a:r>
              <a:rPr lang="en-US" sz="2800" dirty="0"/>
              <a:t>Taking a prescription medication in a method other than what it was intended.</a:t>
            </a:r>
          </a:p>
          <a:p>
            <a:pPr lvl="1">
              <a:lnSpc>
                <a:spcPct val="110000"/>
              </a:lnSpc>
              <a:spcBef>
                <a:spcPts val="0"/>
              </a:spcBef>
            </a:pPr>
            <a:r>
              <a:rPr lang="en-US" sz="2600" dirty="0"/>
              <a:t>Taking a drug prescription to get </a:t>
            </a:r>
            <a:r>
              <a:rPr lang="en-US" sz="2600" dirty="0" smtClean="0"/>
              <a:t>high, stay numb, etc.</a:t>
            </a:r>
            <a:endParaRPr lang="en-US" sz="2600" dirty="0"/>
          </a:p>
          <a:p>
            <a:pPr>
              <a:lnSpc>
                <a:spcPct val="110000"/>
              </a:lnSpc>
              <a:spcBef>
                <a:spcPts val="0"/>
              </a:spcBef>
            </a:pPr>
            <a:r>
              <a:rPr lang="en-US" sz="2800" dirty="0" smtClean="0"/>
              <a:t>Taking </a:t>
            </a:r>
            <a:r>
              <a:rPr lang="en-US" sz="2800" dirty="0"/>
              <a:t>an </a:t>
            </a:r>
            <a:r>
              <a:rPr lang="en-US" sz="2800" i="1" dirty="0"/>
              <a:t>opioid</a:t>
            </a:r>
            <a:r>
              <a:rPr lang="en-US" sz="2800" dirty="0"/>
              <a:t> medication in a way other than prescribed</a:t>
            </a:r>
          </a:p>
          <a:p>
            <a:pPr lvl="1">
              <a:lnSpc>
                <a:spcPct val="110000"/>
              </a:lnSpc>
              <a:spcBef>
                <a:spcPts val="0"/>
              </a:spcBef>
            </a:pPr>
            <a:r>
              <a:rPr lang="en-US" sz="2400" dirty="0"/>
              <a:t>Higher dose</a:t>
            </a:r>
          </a:p>
          <a:p>
            <a:pPr lvl="1">
              <a:lnSpc>
                <a:spcPct val="110000"/>
              </a:lnSpc>
              <a:spcBef>
                <a:spcPts val="0"/>
              </a:spcBef>
            </a:pPr>
            <a:r>
              <a:rPr lang="en-US" sz="2400" dirty="0"/>
              <a:t>More often</a:t>
            </a:r>
          </a:p>
          <a:p>
            <a:pPr lvl="1">
              <a:lnSpc>
                <a:spcPct val="110000"/>
              </a:lnSpc>
              <a:spcBef>
                <a:spcPts val="0"/>
              </a:spcBef>
            </a:pPr>
            <a:r>
              <a:rPr lang="en-US" sz="2400" dirty="0"/>
              <a:t>Snorting; Injecting</a:t>
            </a:r>
          </a:p>
          <a:p>
            <a:pPr>
              <a:lnSpc>
                <a:spcPct val="110000"/>
              </a:lnSpc>
              <a:spcBef>
                <a:spcPts val="0"/>
              </a:spcBef>
            </a:pPr>
            <a:r>
              <a:rPr lang="en-US" sz="2800" dirty="0"/>
              <a:t>Mixing opioids with alcohol or certain drugs that are not safe to use </a:t>
            </a:r>
            <a:endParaRPr lang="en-US" sz="2800" dirty="0" smtClean="0"/>
          </a:p>
        </p:txBody>
      </p:sp>
      <p:pic>
        <p:nvPicPr>
          <p:cNvPr id="4" name="Picture 3"/>
          <p:cNvPicPr>
            <a:picLocks noChangeAspect="1"/>
          </p:cNvPicPr>
          <p:nvPr/>
        </p:nvPicPr>
        <p:blipFill>
          <a:blip r:embed="rId3"/>
          <a:stretch>
            <a:fillRect/>
          </a:stretch>
        </p:blipFill>
        <p:spPr>
          <a:xfrm>
            <a:off x="8847137" y="152229"/>
            <a:ext cx="3070543" cy="1719504"/>
          </a:xfrm>
          <a:prstGeom prst="rect">
            <a:avLst/>
          </a:prstGeom>
        </p:spPr>
      </p:pic>
    </p:spTree>
    <p:extLst>
      <p:ext uri="{BB962C8B-B14F-4D97-AF65-F5344CB8AC3E}">
        <p14:creationId xmlns:p14="http://schemas.microsoft.com/office/powerpoint/2010/main" val="232557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Opioid Epidemic in Oklahoma</a:t>
            </a:r>
          </a:p>
        </p:txBody>
      </p:sp>
      <p:sp>
        <p:nvSpPr>
          <p:cNvPr id="3" name="Content Placeholder 2"/>
          <p:cNvSpPr>
            <a:spLocks noGrp="1"/>
          </p:cNvSpPr>
          <p:nvPr>
            <p:ph idx="1"/>
          </p:nvPr>
        </p:nvSpPr>
        <p:spPr>
          <a:xfrm>
            <a:off x="1097280" y="1930400"/>
            <a:ext cx="6498640" cy="4326020"/>
          </a:xfrm>
        </p:spPr>
        <p:txBody>
          <a:bodyPr>
            <a:normAutofit/>
          </a:bodyPr>
          <a:lstStyle/>
          <a:p>
            <a:pPr>
              <a:lnSpc>
                <a:spcPct val="100000"/>
              </a:lnSpc>
              <a:spcBef>
                <a:spcPts val="0"/>
              </a:spcBef>
              <a:spcAft>
                <a:spcPts val="0"/>
              </a:spcAft>
              <a:buFont typeface="Arial" panose="020B0604020202020204" pitchFamily="34" charset="0"/>
              <a:buChar char="•"/>
            </a:pPr>
            <a:r>
              <a:rPr lang="en-US" sz="2400" dirty="0">
                <a:solidFill>
                  <a:schemeClr val="tx1"/>
                </a:solidFill>
              </a:rPr>
              <a:t>Oklahoma ranks 9th nationally for the rate of overdose deaths involving opioids</a:t>
            </a:r>
            <a:endParaRPr lang="en-US" sz="1400" dirty="0">
              <a:solidFill>
                <a:schemeClr val="tx1"/>
              </a:solidFill>
            </a:endParaRPr>
          </a:p>
          <a:p>
            <a:pPr>
              <a:lnSpc>
                <a:spcPct val="100000"/>
              </a:lnSpc>
              <a:spcBef>
                <a:spcPts val="0"/>
              </a:spcBef>
              <a:spcAft>
                <a:spcPts val="0"/>
              </a:spcAft>
              <a:buFont typeface="Arial" panose="020B0604020202020204" pitchFamily="34" charset="0"/>
              <a:buChar char="•"/>
            </a:pPr>
            <a:endParaRPr lang="en-US" sz="2400" dirty="0">
              <a:solidFill>
                <a:schemeClr val="tx1"/>
              </a:solidFill>
            </a:endParaRPr>
          </a:p>
          <a:p>
            <a:pPr>
              <a:lnSpc>
                <a:spcPct val="100000"/>
              </a:lnSpc>
              <a:spcBef>
                <a:spcPts val="0"/>
              </a:spcBef>
              <a:spcAft>
                <a:spcPts val="0"/>
              </a:spcAft>
              <a:buFont typeface="Arial" panose="020B0604020202020204" pitchFamily="34" charset="0"/>
              <a:buChar char="•"/>
            </a:pPr>
            <a:r>
              <a:rPr lang="en-US" sz="2400" dirty="0">
                <a:solidFill>
                  <a:schemeClr val="tx1"/>
                </a:solidFill>
              </a:rPr>
              <a:t>8.1% of Oklahomans </a:t>
            </a:r>
            <a:r>
              <a:rPr lang="en-US" sz="2400" i="1" dirty="0">
                <a:solidFill>
                  <a:srgbClr val="FF0000"/>
                </a:solidFill>
              </a:rPr>
              <a:t>reported</a:t>
            </a:r>
            <a:r>
              <a:rPr lang="en-US" sz="2400" dirty="0">
                <a:solidFill>
                  <a:srgbClr val="FF0000"/>
                </a:solidFill>
              </a:rPr>
              <a:t> </a:t>
            </a:r>
            <a:r>
              <a:rPr lang="en-US" sz="2400" dirty="0">
                <a:solidFill>
                  <a:schemeClr val="tx1"/>
                </a:solidFill>
              </a:rPr>
              <a:t>using painkillers non-medically</a:t>
            </a:r>
            <a:endParaRPr lang="en-US" sz="1400" dirty="0">
              <a:solidFill>
                <a:schemeClr val="tx1"/>
              </a:solidFill>
            </a:endParaRPr>
          </a:p>
          <a:p>
            <a:pPr>
              <a:lnSpc>
                <a:spcPct val="100000"/>
              </a:lnSpc>
              <a:spcBef>
                <a:spcPts val="0"/>
              </a:spcBef>
              <a:spcAft>
                <a:spcPts val="0"/>
              </a:spcAft>
              <a:buFont typeface="Arial" panose="020B0604020202020204" pitchFamily="34" charset="0"/>
              <a:buChar char="•"/>
            </a:pPr>
            <a:endParaRPr lang="en-US" sz="2400" dirty="0">
              <a:solidFill>
                <a:schemeClr val="tx1"/>
              </a:solidFill>
            </a:endParaRPr>
          </a:p>
          <a:p>
            <a:pPr>
              <a:lnSpc>
                <a:spcPct val="100000"/>
              </a:lnSpc>
              <a:spcBef>
                <a:spcPts val="0"/>
              </a:spcBef>
              <a:spcAft>
                <a:spcPts val="0"/>
              </a:spcAft>
              <a:buFont typeface="Arial" panose="020B0604020202020204" pitchFamily="34" charset="0"/>
              <a:buChar char="•"/>
            </a:pPr>
            <a:r>
              <a:rPr lang="en-US" sz="2400" dirty="0">
                <a:solidFill>
                  <a:schemeClr val="tx1"/>
                </a:solidFill>
              </a:rPr>
              <a:t>Oklahoma = 15.8 drug overdose deaths per </a:t>
            </a:r>
          </a:p>
          <a:p>
            <a:pPr marL="0" indent="0">
              <a:lnSpc>
                <a:spcPct val="100000"/>
              </a:lnSpc>
              <a:spcBef>
                <a:spcPts val="0"/>
              </a:spcBef>
              <a:spcAft>
                <a:spcPts val="0"/>
              </a:spcAft>
              <a:buNone/>
            </a:pPr>
            <a:r>
              <a:rPr lang="en-US" sz="2400" dirty="0">
                <a:solidFill>
                  <a:schemeClr val="tx1"/>
                </a:solidFill>
              </a:rPr>
              <a:t>100,000 compared to the national rate of 11.9 </a:t>
            </a:r>
          </a:p>
          <a:p>
            <a:pPr marL="0" indent="0">
              <a:lnSpc>
                <a:spcPct val="100000"/>
              </a:lnSpc>
              <a:spcBef>
                <a:spcPts val="0"/>
              </a:spcBef>
              <a:spcAft>
                <a:spcPts val="0"/>
              </a:spcAft>
              <a:buNone/>
            </a:pPr>
            <a:endParaRPr lang="en-US" sz="1400" dirty="0">
              <a:solidFill>
                <a:schemeClr val="tx1"/>
              </a:solidFill>
            </a:endParaRPr>
          </a:p>
        </p:txBody>
      </p:sp>
      <p:cxnSp>
        <p:nvCxnSpPr>
          <p:cNvPr id="6" name="Straight Arrow Connector 5"/>
          <p:cNvCxnSpPr>
            <a:cxnSpLocks/>
          </p:cNvCxnSpPr>
          <p:nvPr/>
        </p:nvCxnSpPr>
        <p:spPr>
          <a:xfrm>
            <a:off x="2481943" y="3672839"/>
            <a:ext cx="4837975"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142240" y="6553200"/>
            <a:ext cx="8686800" cy="307777"/>
          </a:xfrm>
          <a:prstGeom prst="rect">
            <a:avLst/>
          </a:prstGeom>
          <a:noFill/>
        </p:spPr>
        <p:txBody>
          <a:bodyPr wrap="square" rtlCol="0">
            <a:spAutoFit/>
          </a:bodyPr>
          <a:lstStyle/>
          <a:p>
            <a:r>
              <a:rPr lang="en-US" sz="1400" dirty="0"/>
              <a:t>(drugabuse.gov; IMS Health, 2014a; IMS Health, 2014b; www.cdc.gov).</a:t>
            </a:r>
          </a:p>
        </p:txBody>
      </p:sp>
      <p:grpSp>
        <p:nvGrpSpPr>
          <p:cNvPr id="7" name="Group 6"/>
          <p:cNvGrpSpPr/>
          <p:nvPr/>
        </p:nvGrpSpPr>
        <p:grpSpPr>
          <a:xfrm>
            <a:off x="7595920" y="2510896"/>
            <a:ext cx="4596080" cy="3165028"/>
            <a:chOff x="7401426" y="3091392"/>
            <a:chExt cx="4596080" cy="3165028"/>
          </a:xfrm>
        </p:grpSpPr>
        <p:pic>
          <p:nvPicPr>
            <p:cNvPr id="5" name="Picture 4"/>
            <p:cNvPicPr>
              <a:picLocks noChangeAspect="1"/>
            </p:cNvPicPr>
            <p:nvPr/>
          </p:nvPicPr>
          <p:blipFill>
            <a:blip r:embed="rId3"/>
            <a:stretch>
              <a:fillRect/>
            </a:stretch>
          </p:blipFill>
          <p:spPr>
            <a:xfrm>
              <a:off x="7401426" y="3091392"/>
              <a:ext cx="4596080" cy="3165028"/>
            </a:xfrm>
            <a:prstGeom prst="rect">
              <a:avLst/>
            </a:prstGeom>
          </p:spPr>
        </p:pic>
        <p:sp>
          <p:nvSpPr>
            <p:cNvPr id="9" name="Rectangle 8"/>
            <p:cNvSpPr/>
            <p:nvPr/>
          </p:nvSpPr>
          <p:spPr>
            <a:xfrm>
              <a:off x="9011920" y="3442892"/>
              <a:ext cx="1412240" cy="22994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80417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9165" y="35044"/>
            <a:ext cx="10058400" cy="880532"/>
          </a:xfrm>
        </p:spPr>
        <p:txBody>
          <a:bodyPr/>
          <a:lstStyle/>
          <a:p>
            <a:r>
              <a:rPr lang="en-US" dirty="0"/>
              <a:t>How are People Introduced to Opioids?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9965" t="27981" r="36726" b="20376"/>
          <a:stretch/>
        </p:blipFill>
        <p:spPr>
          <a:xfrm>
            <a:off x="4126831" y="1317018"/>
            <a:ext cx="7740898" cy="5192065"/>
          </a:xfrm>
          <a:prstGeom prst="rect">
            <a:avLst/>
          </a:prstGeom>
        </p:spPr>
      </p:pic>
      <p:sp>
        <p:nvSpPr>
          <p:cNvPr id="3" name="Rectangle 2"/>
          <p:cNvSpPr/>
          <p:nvPr/>
        </p:nvSpPr>
        <p:spPr>
          <a:xfrm>
            <a:off x="761869" y="2831050"/>
            <a:ext cx="3088237" cy="954107"/>
          </a:xfrm>
          <a:prstGeom prst="rect">
            <a:avLst/>
          </a:prstGeom>
        </p:spPr>
        <p:txBody>
          <a:bodyPr wrap="square">
            <a:spAutoFit/>
          </a:bodyPr>
          <a:lstStyle/>
          <a:p>
            <a:r>
              <a:rPr lang="en-US" sz="2800" dirty="0"/>
              <a:t>Often called the “</a:t>
            </a:r>
            <a:r>
              <a:rPr lang="en-US" sz="2800" i="1" dirty="0"/>
              <a:t>disease of despair</a:t>
            </a:r>
            <a:r>
              <a:rPr lang="en-US" sz="2800" dirty="0"/>
              <a:t>” </a:t>
            </a:r>
          </a:p>
        </p:txBody>
      </p:sp>
    </p:spTree>
    <p:extLst>
      <p:ext uri="{BB962C8B-B14F-4D97-AF65-F5344CB8AC3E}">
        <p14:creationId xmlns:p14="http://schemas.microsoft.com/office/powerpoint/2010/main" val="274601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Stress</a:t>
            </a:r>
          </a:p>
        </p:txBody>
      </p:sp>
      <p:sp>
        <p:nvSpPr>
          <p:cNvPr id="3" name="Content Placeholder 2"/>
          <p:cNvSpPr>
            <a:spLocks noGrp="1"/>
          </p:cNvSpPr>
          <p:nvPr>
            <p:ph idx="1"/>
          </p:nvPr>
        </p:nvSpPr>
        <p:spPr>
          <a:xfrm>
            <a:off x="1097280" y="1930400"/>
            <a:ext cx="10058400" cy="4432300"/>
          </a:xfrm>
        </p:spPr>
        <p:txBody>
          <a:bodyPr>
            <a:normAutofit/>
          </a:bodyPr>
          <a:lstStyle/>
          <a:p>
            <a:pPr marL="292608" lvl="1">
              <a:buNone/>
            </a:pPr>
            <a:endParaRPr lang="en-US" sz="3200" dirty="0">
              <a:solidFill>
                <a:schemeClr val="tx1"/>
              </a:solidFill>
            </a:endParaRPr>
          </a:p>
          <a:p>
            <a:pPr marL="292608" lvl="1">
              <a:buNone/>
            </a:pPr>
            <a:r>
              <a:rPr lang="en-US" sz="3200" dirty="0">
                <a:solidFill>
                  <a:schemeClr val="tx1"/>
                </a:solidFill>
              </a:rPr>
              <a:t>Commonly used techniques: </a:t>
            </a:r>
          </a:p>
          <a:p>
            <a:pPr lvl="1"/>
            <a:r>
              <a:rPr lang="en-US" sz="2800" dirty="0">
                <a:solidFill>
                  <a:schemeClr val="tx1"/>
                </a:solidFill>
              </a:rPr>
              <a:t>Alcohol</a:t>
            </a:r>
          </a:p>
          <a:p>
            <a:pPr lvl="1"/>
            <a:r>
              <a:rPr lang="en-US" sz="2800" dirty="0" smtClean="0">
                <a:solidFill>
                  <a:schemeClr val="tx1"/>
                </a:solidFill>
              </a:rPr>
              <a:t>Overeating/Undereating; eat unhealthy</a:t>
            </a:r>
          </a:p>
          <a:p>
            <a:pPr lvl="2"/>
            <a:r>
              <a:rPr lang="en-US" sz="2400" dirty="0" smtClean="0">
                <a:solidFill>
                  <a:schemeClr val="tx1"/>
                </a:solidFill>
              </a:rPr>
              <a:t>Or Skip meals due to stress</a:t>
            </a:r>
            <a:endParaRPr lang="en-US" sz="2400" dirty="0">
              <a:solidFill>
                <a:schemeClr val="tx1"/>
              </a:solidFill>
            </a:endParaRPr>
          </a:p>
          <a:p>
            <a:pPr lvl="1"/>
            <a:r>
              <a:rPr lang="en-US" sz="2800" dirty="0">
                <a:solidFill>
                  <a:schemeClr val="tx1"/>
                </a:solidFill>
              </a:rPr>
              <a:t>Too much sleep/ Not enough sleep</a:t>
            </a:r>
          </a:p>
          <a:p>
            <a:pPr lvl="1"/>
            <a:r>
              <a:rPr lang="en-US" sz="2800" dirty="0">
                <a:solidFill>
                  <a:schemeClr val="tx1"/>
                </a:solidFill>
              </a:rPr>
              <a:t>Ignoring/Avoidance </a:t>
            </a:r>
            <a:endParaRPr lang="en-US" sz="2800" dirty="0" smtClean="0">
              <a:solidFill>
                <a:schemeClr val="tx1"/>
              </a:solidFill>
            </a:endParaRPr>
          </a:p>
          <a:p>
            <a:pPr lvl="2"/>
            <a:r>
              <a:rPr lang="en-US" sz="2400" dirty="0" smtClean="0">
                <a:solidFill>
                  <a:schemeClr val="tx1"/>
                </a:solidFill>
              </a:rPr>
              <a:t>(</a:t>
            </a:r>
            <a:r>
              <a:rPr lang="en-US" sz="2400" dirty="0" smtClean="0">
                <a:solidFill>
                  <a:srgbClr val="FF0000"/>
                </a:solidFill>
              </a:rPr>
              <a:t>“</a:t>
            </a:r>
            <a:r>
              <a:rPr lang="en-US" sz="2400" i="1" dirty="0" smtClean="0">
                <a:solidFill>
                  <a:srgbClr val="FF0000"/>
                </a:solidFill>
              </a:rPr>
              <a:t>disconnect” </a:t>
            </a:r>
            <a:r>
              <a:rPr lang="en-US" sz="2400" i="1" dirty="0">
                <a:solidFill>
                  <a:srgbClr val="FF0000"/>
                </a:solidFill>
              </a:rPr>
              <a:t>on their phones!</a:t>
            </a:r>
            <a:r>
              <a:rPr lang="en-US" sz="2400" dirty="0">
                <a:solidFill>
                  <a:schemeClr val="tx1"/>
                </a:solidFill>
              </a:rPr>
              <a:t>)</a:t>
            </a:r>
          </a:p>
          <a:p>
            <a:pPr lvl="1"/>
            <a:endParaRPr lang="en-US" sz="2400" dirty="0">
              <a:solidFill>
                <a:schemeClr val="tx1"/>
              </a:solidFill>
            </a:endParaRPr>
          </a:p>
        </p:txBody>
      </p:sp>
      <p:pic>
        <p:nvPicPr>
          <p:cNvPr id="4" name="Picture 6" descr="alcoh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586" y="2181052"/>
            <a:ext cx="2975225" cy="1986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watching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716" y="4232839"/>
            <a:ext cx="3582066" cy="20180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ress ea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598" y="0"/>
            <a:ext cx="3761184" cy="211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01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F354-8476-A241-959E-B1F8D6E4F4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39711E-0F59-B94F-8C7A-78FC82AD525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973BDC9-15B8-794F-99C7-E59787671766}"/>
              </a:ext>
            </a:extLst>
          </p:cNvPr>
          <p:cNvPicPr/>
          <p:nvPr/>
        </p:nvPicPr>
        <p:blipFill rotWithShape="1">
          <a:blip r:embed="rId2">
            <a:extLst>
              <a:ext uri="{28A0092B-C50C-407E-A947-70E740481C1C}">
                <a14:useLocalDpi xmlns:a14="http://schemas.microsoft.com/office/drawing/2010/main" val="0"/>
              </a:ext>
            </a:extLst>
          </a:blip>
          <a:srcRect t="23457" b="20259"/>
          <a:stretch/>
        </p:blipFill>
        <p:spPr bwMode="auto">
          <a:xfrm>
            <a:off x="1529316" y="0"/>
            <a:ext cx="9022379" cy="685800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6343CCE-C5DA-1646-BD99-19F19B6C1B75}"/>
              </a:ext>
            </a:extLst>
          </p:cNvPr>
          <p:cNvSpPr txBox="1"/>
          <p:nvPr/>
        </p:nvSpPr>
        <p:spPr>
          <a:xfrm>
            <a:off x="2022610" y="6195527"/>
            <a:ext cx="888541" cy="662473"/>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186805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Care and Other Care?</a:t>
            </a:r>
          </a:p>
        </p:txBody>
      </p:sp>
      <p:sp>
        <p:nvSpPr>
          <p:cNvPr id="3" name="Content Placeholder 2"/>
          <p:cNvSpPr>
            <a:spLocks noGrp="1"/>
          </p:cNvSpPr>
          <p:nvPr>
            <p:ph sz="half" idx="1"/>
          </p:nvPr>
        </p:nvSpPr>
        <p:spPr>
          <a:xfrm>
            <a:off x="1097280" y="1959429"/>
            <a:ext cx="10058400" cy="4480560"/>
          </a:xfrm>
        </p:spPr>
        <p:txBody>
          <a:bodyPr>
            <a:noAutofit/>
          </a:bodyPr>
          <a:lstStyle/>
          <a:p>
            <a:r>
              <a:rPr lang="en-US" sz="3600" dirty="0">
                <a:solidFill>
                  <a:schemeClr val="tx1"/>
                </a:solidFill>
              </a:rPr>
              <a:t>1) Introspection; how am I doing?</a:t>
            </a:r>
          </a:p>
          <a:p>
            <a:r>
              <a:rPr lang="en-US" sz="3600" dirty="0">
                <a:solidFill>
                  <a:schemeClr val="tx1"/>
                </a:solidFill>
              </a:rPr>
              <a:t>2) Observation; how are the </a:t>
            </a:r>
            <a:r>
              <a:rPr lang="en-US" sz="3600" i="1" dirty="0">
                <a:solidFill>
                  <a:schemeClr val="tx1"/>
                </a:solidFill>
              </a:rPr>
              <a:t>others</a:t>
            </a:r>
            <a:r>
              <a:rPr lang="en-US" sz="3600" dirty="0">
                <a:solidFill>
                  <a:schemeClr val="tx1"/>
                </a:solidFill>
              </a:rPr>
              <a:t> in my life doing?</a:t>
            </a:r>
          </a:p>
          <a:p>
            <a:pPr lvl="1"/>
            <a:r>
              <a:rPr lang="en-US" sz="3200" dirty="0">
                <a:solidFill>
                  <a:schemeClr val="tx1"/>
                </a:solidFill>
              </a:rPr>
              <a:t>Mental health awareness 101</a:t>
            </a:r>
          </a:p>
          <a:p>
            <a:pPr lvl="2"/>
            <a:r>
              <a:rPr lang="en-US" sz="2800" dirty="0">
                <a:solidFill>
                  <a:srgbClr val="FF0000"/>
                </a:solidFill>
              </a:rPr>
              <a:t>Folks can correctly </a:t>
            </a:r>
            <a:r>
              <a:rPr lang="en-US" sz="2800" i="1" u="sng" dirty="0">
                <a:solidFill>
                  <a:srgbClr val="FF0000"/>
                </a:solidFill>
              </a:rPr>
              <a:t>identify</a:t>
            </a:r>
            <a:r>
              <a:rPr lang="en-US" sz="2800" dirty="0">
                <a:solidFill>
                  <a:srgbClr val="FF0000"/>
                </a:solidFill>
              </a:rPr>
              <a:t> depression, but many don’t know what to do about it. </a:t>
            </a:r>
            <a:r>
              <a:rPr lang="en-US" sz="2000" dirty="0">
                <a:solidFill>
                  <a:srgbClr val="FF0000"/>
                </a:solidFill>
              </a:rPr>
              <a:t>(CAPE) </a:t>
            </a:r>
          </a:p>
          <a:p>
            <a:pPr lvl="1"/>
            <a:r>
              <a:rPr lang="en-US" sz="3200" dirty="0">
                <a:solidFill>
                  <a:schemeClr val="tx1"/>
                </a:solidFill>
              </a:rPr>
              <a:t>Integrate care; increase education and awareness</a:t>
            </a:r>
          </a:p>
          <a:p>
            <a:pPr lvl="3"/>
            <a:r>
              <a:rPr lang="en-US" sz="2800" dirty="0" smtClean="0">
                <a:solidFill>
                  <a:schemeClr val="tx1"/>
                </a:solidFill>
              </a:rPr>
              <a:t>(Ex</a:t>
            </a:r>
            <a:r>
              <a:rPr lang="en-US" sz="2800" dirty="0">
                <a:solidFill>
                  <a:schemeClr val="tx1"/>
                </a:solidFill>
              </a:rPr>
              <a:t>: Hair stylists being trained in </a:t>
            </a:r>
            <a:r>
              <a:rPr lang="en-US" sz="2800" dirty="0" smtClean="0">
                <a:solidFill>
                  <a:schemeClr val="tx1"/>
                </a:solidFill>
              </a:rPr>
              <a:t>DV)</a:t>
            </a:r>
            <a:endParaRPr lang="en-US" sz="2800" dirty="0">
              <a:solidFill>
                <a:schemeClr val="tx1"/>
              </a:solidFill>
            </a:endParaRPr>
          </a:p>
          <a:p>
            <a:r>
              <a:rPr lang="en-US" sz="3600" dirty="0">
                <a:solidFill>
                  <a:schemeClr val="tx1"/>
                </a:solidFill>
              </a:rPr>
              <a:t> </a:t>
            </a:r>
          </a:p>
          <a:p>
            <a:endParaRPr lang="en-US" sz="3600" dirty="0"/>
          </a:p>
        </p:txBody>
      </p:sp>
    </p:spTree>
    <p:extLst>
      <p:ext uri="{BB962C8B-B14F-4D97-AF65-F5344CB8AC3E}">
        <p14:creationId xmlns:p14="http://schemas.microsoft.com/office/powerpoint/2010/main" val="290265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Care</a:t>
            </a:r>
          </a:p>
        </p:txBody>
      </p:sp>
      <p:sp>
        <p:nvSpPr>
          <p:cNvPr id="3" name="Content Placeholder 2"/>
          <p:cNvSpPr>
            <a:spLocks noGrp="1"/>
          </p:cNvSpPr>
          <p:nvPr>
            <p:ph sz="half" idx="1"/>
          </p:nvPr>
        </p:nvSpPr>
        <p:spPr>
          <a:xfrm>
            <a:off x="796834" y="2319021"/>
            <a:ext cx="3510801" cy="4538979"/>
          </a:xfrm>
        </p:spPr>
        <p:txBody>
          <a:bodyPr>
            <a:noAutofit/>
          </a:bodyPr>
          <a:lstStyle/>
          <a:p>
            <a:r>
              <a:rPr lang="en-US" sz="2800" dirty="0">
                <a:solidFill>
                  <a:schemeClr val="tx1"/>
                </a:solidFill>
              </a:rPr>
              <a:t>Be aware of your “</a:t>
            </a:r>
            <a:r>
              <a:rPr lang="en-US" sz="2800" i="1" dirty="0">
                <a:solidFill>
                  <a:schemeClr val="tx1"/>
                </a:solidFill>
              </a:rPr>
              <a:t>fillers</a:t>
            </a:r>
            <a:r>
              <a:rPr lang="en-US" sz="2800" dirty="0" smtClean="0">
                <a:solidFill>
                  <a:schemeClr val="tx1"/>
                </a:solidFill>
              </a:rPr>
              <a:t>” </a:t>
            </a:r>
            <a:r>
              <a:rPr lang="en-US" sz="2400" dirty="0" smtClean="0">
                <a:solidFill>
                  <a:schemeClr val="tx1"/>
                </a:solidFill>
              </a:rPr>
              <a:t>(‘isms’…)</a:t>
            </a:r>
            <a:endParaRPr lang="en-US" sz="2400" dirty="0">
              <a:solidFill>
                <a:schemeClr val="tx1"/>
              </a:solidFill>
            </a:endParaRPr>
          </a:p>
          <a:p>
            <a:r>
              <a:rPr lang="en-US" sz="2800" dirty="0">
                <a:solidFill>
                  <a:schemeClr val="tx1"/>
                </a:solidFill>
              </a:rPr>
              <a:t>Do something new</a:t>
            </a:r>
          </a:p>
          <a:p>
            <a:r>
              <a:rPr lang="en-US" sz="2800" dirty="0">
                <a:solidFill>
                  <a:schemeClr val="tx1"/>
                </a:solidFill>
              </a:rPr>
              <a:t>Connect with others</a:t>
            </a:r>
          </a:p>
          <a:p>
            <a:r>
              <a:rPr lang="en-US" sz="2800" b="1" u="sng" dirty="0">
                <a:solidFill>
                  <a:srgbClr val="FF0000"/>
                </a:solidFill>
              </a:rPr>
              <a:t>Turn off your (and others’) cell phones</a:t>
            </a:r>
            <a:r>
              <a:rPr lang="en-US" sz="2800" dirty="0">
                <a:solidFill>
                  <a:schemeClr val="tx1"/>
                </a:solidFill>
              </a:rPr>
              <a:t> </a:t>
            </a:r>
          </a:p>
          <a:p>
            <a:endParaRPr lang="en-US" sz="2800" dirty="0"/>
          </a:p>
        </p:txBody>
      </p:sp>
      <p:sp>
        <p:nvSpPr>
          <p:cNvPr id="4" name="Content Placeholder 3"/>
          <p:cNvSpPr>
            <a:spLocks noGrp="1"/>
          </p:cNvSpPr>
          <p:nvPr>
            <p:ph sz="half" idx="2"/>
          </p:nvPr>
        </p:nvSpPr>
        <p:spPr>
          <a:xfrm>
            <a:off x="7702417" y="2319021"/>
            <a:ext cx="4489583" cy="4198048"/>
          </a:xfrm>
        </p:spPr>
        <p:txBody>
          <a:bodyPr>
            <a:normAutofit/>
          </a:bodyPr>
          <a:lstStyle/>
          <a:p>
            <a:r>
              <a:rPr lang="en-US" sz="2800" dirty="0">
                <a:solidFill>
                  <a:schemeClr val="tx1"/>
                </a:solidFill>
              </a:rPr>
              <a:t>Get outside (without ‘working’)</a:t>
            </a:r>
          </a:p>
          <a:p>
            <a:r>
              <a:rPr lang="en-US" sz="2800" dirty="0">
                <a:solidFill>
                  <a:schemeClr val="tx1"/>
                </a:solidFill>
              </a:rPr>
              <a:t>Mindfulness:</a:t>
            </a:r>
          </a:p>
          <a:p>
            <a:pPr lvl="1"/>
            <a:r>
              <a:rPr lang="en-US" sz="2400" dirty="0">
                <a:solidFill>
                  <a:schemeClr val="tx1"/>
                </a:solidFill>
              </a:rPr>
              <a:t>Focus your attention</a:t>
            </a:r>
          </a:p>
          <a:p>
            <a:pPr lvl="1"/>
            <a:r>
              <a:rPr lang="en-US" sz="2400" dirty="0">
                <a:solidFill>
                  <a:schemeClr val="tx1"/>
                </a:solidFill>
              </a:rPr>
              <a:t>Relax your breathing</a:t>
            </a:r>
          </a:p>
          <a:p>
            <a:pPr lvl="1"/>
            <a:r>
              <a:rPr lang="en-US" sz="2400" dirty="0">
                <a:solidFill>
                  <a:schemeClr val="tx1"/>
                </a:solidFill>
              </a:rPr>
              <a:t>Quite your mind</a:t>
            </a:r>
          </a:p>
          <a:p>
            <a:pPr lvl="1"/>
            <a:r>
              <a:rPr lang="en-US" sz="2400" dirty="0">
                <a:solidFill>
                  <a:schemeClr val="tx1"/>
                </a:solidFill>
              </a:rPr>
              <a:t>Apps can assist (Headspace, Calm, </a:t>
            </a:r>
            <a:r>
              <a:rPr lang="en-US" sz="2400" dirty="0" err="1">
                <a:solidFill>
                  <a:schemeClr val="tx1"/>
                </a:solidFill>
              </a:rPr>
              <a:t>MindShift</a:t>
            </a:r>
            <a:r>
              <a:rPr lang="en-US" sz="2400" dirty="0">
                <a:solidFill>
                  <a:schemeClr val="tx1"/>
                </a:solidFill>
              </a:rPr>
              <a:t>)</a:t>
            </a:r>
          </a:p>
        </p:txBody>
      </p:sp>
      <p:pic>
        <p:nvPicPr>
          <p:cNvPr id="7170" name="Picture 2" descr="Image result for sel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635" y="2652141"/>
            <a:ext cx="3212036" cy="236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917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You Do for Suicide?</a:t>
            </a:r>
          </a:p>
        </p:txBody>
      </p:sp>
      <p:sp>
        <p:nvSpPr>
          <p:cNvPr id="3" name="Content Placeholder 2"/>
          <p:cNvSpPr>
            <a:spLocks noGrp="1"/>
          </p:cNvSpPr>
          <p:nvPr>
            <p:ph sz="half" idx="1"/>
          </p:nvPr>
        </p:nvSpPr>
        <p:spPr>
          <a:xfrm>
            <a:off x="1097280" y="1919835"/>
            <a:ext cx="4937760" cy="4255029"/>
          </a:xfrm>
        </p:spPr>
        <p:txBody>
          <a:bodyPr>
            <a:normAutofit lnSpcReduction="10000"/>
          </a:bodyPr>
          <a:lstStyle/>
          <a:p>
            <a:r>
              <a:rPr lang="en-US" sz="2600" b="1" dirty="0"/>
              <a:t>Listen for Clues; Acute Suicidal Crisis</a:t>
            </a:r>
          </a:p>
          <a:p>
            <a:r>
              <a:rPr lang="en-US" sz="2600" b="1" dirty="0"/>
              <a:t>Ask the Question</a:t>
            </a:r>
          </a:p>
          <a:p>
            <a:pPr lvl="1"/>
            <a:r>
              <a:rPr lang="en-US" sz="2600" dirty="0"/>
              <a:t>Don’t wait; be persistent</a:t>
            </a:r>
          </a:p>
          <a:p>
            <a:r>
              <a:rPr lang="en-US" sz="2600" b="1" dirty="0"/>
              <a:t>Avoid:</a:t>
            </a:r>
          </a:p>
          <a:p>
            <a:pPr lvl="1"/>
            <a:r>
              <a:rPr lang="en-US" sz="2600" dirty="0"/>
              <a:t>Minimizing</a:t>
            </a:r>
          </a:p>
          <a:p>
            <a:pPr lvl="1"/>
            <a:r>
              <a:rPr lang="en-US" sz="2600" dirty="0"/>
              <a:t>Judging</a:t>
            </a:r>
          </a:p>
          <a:p>
            <a:r>
              <a:rPr lang="en-US" sz="2600" b="1" dirty="0"/>
              <a:t>Question</a:t>
            </a:r>
          </a:p>
          <a:p>
            <a:pPr lvl="2"/>
            <a:r>
              <a:rPr lang="en-US" sz="2600" i="1" dirty="0"/>
              <a:t>Assess their Plan (how, when, the means to complete)</a:t>
            </a:r>
          </a:p>
          <a:p>
            <a:pPr lvl="1"/>
            <a:endParaRPr lang="en-US" sz="2800" dirty="0"/>
          </a:p>
        </p:txBody>
      </p:sp>
      <p:sp>
        <p:nvSpPr>
          <p:cNvPr id="4" name="Content Placeholder 3"/>
          <p:cNvSpPr>
            <a:spLocks noGrp="1"/>
          </p:cNvSpPr>
          <p:nvPr>
            <p:ph sz="half" idx="2"/>
          </p:nvPr>
        </p:nvSpPr>
        <p:spPr>
          <a:xfrm>
            <a:off x="6217919" y="1845734"/>
            <a:ext cx="5290457" cy="4097865"/>
          </a:xfrm>
        </p:spPr>
        <p:txBody>
          <a:bodyPr>
            <a:noAutofit/>
          </a:bodyPr>
          <a:lstStyle/>
          <a:p>
            <a:r>
              <a:rPr lang="en-US" sz="2600" b="1" dirty="0"/>
              <a:t>Persuade</a:t>
            </a:r>
          </a:p>
          <a:p>
            <a:pPr lvl="1"/>
            <a:r>
              <a:rPr lang="en-US" sz="2600" i="1" dirty="0"/>
              <a:t>“Will you go with me to get help?” </a:t>
            </a:r>
            <a:r>
              <a:rPr lang="en-US" sz="2600" dirty="0"/>
              <a:t>Or </a:t>
            </a:r>
            <a:r>
              <a:rPr lang="en-US" sz="2600" i="1" dirty="0"/>
              <a:t>“Will you let me help you get help?”</a:t>
            </a:r>
          </a:p>
          <a:p>
            <a:pPr lvl="1"/>
            <a:r>
              <a:rPr lang="en-US" sz="2600" dirty="0">
                <a:solidFill>
                  <a:srgbClr val="FF0000"/>
                </a:solidFill>
              </a:rPr>
              <a:t>*Lethal Means Reduction</a:t>
            </a:r>
            <a:r>
              <a:rPr lang="en-US" sz="2600" dirty="0"/>
              <a:t>; reduce access to methods while getting help </a:t>
            </a:r>
            <a:r>
              <a:rPr lang="en-US" sz="2600" i="1" u="sng" dirty="0"/>
              <a:t>and</a:t>
            </a:r>
            <a:r>
              <a:rPr lang="en-US" sz="2600" dirty="0"/>
              <a:t> for duration after</a:t>
            </a:r>
          </a:p>
          <a:p>
            <a:r>
              <a:rPr lang="en-US" sz="2600" b="1" dirty="0"/>
              <a:t>Refer</a:t>
            </a:r>
          </a:p>
          <a:p>
            <a:pPr lvl="1"/>
            <a:r>
              <a:rPr lang="en-US" sz="2600" dirty="0"/>
              <a:t>Help find someone who can help.</a:t>
            </a:r>
          </a:p>
        </p:txBody>
      </p:sp>
      <p:pic>
        <p:nvPicPr>
          <p:cNvPr id="9218" name="Picture 2" descr="Image result for national suicide ho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7771" y="104128"/>
            <a:ext cx="1828800" cy="201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2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dissolve">
                                      <p:cBhvr>
                                        <p:cTn id="39" dur="500"/>
                                        <p:tgtEl>
                                          <p:spTgt spid="4">
                                            <p:txEl>
                                              <p:pRg st="0" end="0"/>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dissolve">
                                      <p:cBhvr>
                                        <p:cTn id="42" dur="500"/>
                                        <p:tgtEl>
                                          <p:spTgt spid="4">
                                            <p:txEl>
                                              <p:pRg st="1" end="1"/>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dissolve">
                                      <p:cBhvr>
                                        <p:cTn id="45" dur="500"/>
                                        <p:tgtEl>
                                          <p:spTgt spid="4">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dissolve">
                                      <p:cBhvr>
                                        <p:cTn id="50" dur="500"/>
                                        <p:tgtEl>
                                          <p:spTgt spid="4">
                                            <p:txEl>
                                              <p:pRg st="3" end="3"/>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animEffect transition="in" filter="dissolve">
                                      <p:cBhvr>
                                        <p:cTn id="5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09462A-8DD5-D448-9D7A-B356B91293EA}"/>
              </a:ext>
            </a:extLst>
          </p:cNvPr>
          <p:cNvSpPr>
            <a:spLocks noGrp="1"/>
          </p:cNvSpPr>
          <p:nvPr>
            <p:ph sz="half" idx="1"/>
          </p:nvPr>
        </p:nvSpPr>
        <p:spPr>
          <a:xfrm>
            <a:off x="1045029" y="1976363"/>
            <a:ext cx="10429759" cy="4023360"/>
          </a:xfrm>
        </p:spPr>
        <p:txBody>
          <a:bodyPr/>
          <a:lstStyle/>
          <a:p>
            <a:r>
              <a:rPr lang="en-US" sz="4000" dirty="0"/>
              <a:t>Please complete the survey for this webinar at:</a:t>
            </a:r>
          </a:p>
          <a:p>
            <a:r>
              <a:rPr lang="en-US" sz="2800" u="sng" dirty="0">
                <a:hlinkClick r:id="rId2"/>
              </a:rPr>
              <a:t>https://okstatecasnr.az1.qualtrics.com/jfe/form/SV_bOslEMVisB6Mh5b</a:t>
            </a:r>
            <a:endParaRPr lang="en-US" sz="2800" dirty="0"/>
          </a:p>
          <a:p>
            <a:endParaRPr lang="en-US" sz="2800" dirty="0"/>
          </a:p>
          <a:p>
            <a:pPr algn="ctr"/>
            <a:r>
              <a:rPr lang="en-US" sz="4800" dirty="0"/>
              <a:t>Thank you!</a:t>
            </a:r>
          </a:p>
          <a:p>
            <a:endParaRPr lang="en-US" dirty="0"/>
          </a:p>
        </p:txBody>
      </p:sp>
      <p:pic>
        <p:nvPicPr>
          <p:cNvPr id="7" name="Picture 6" descr="Extensionlogo (3)">
            <a:extLst>
              <a:ext uri="{FF2B5EF4-FFF2-40B4-BE49-F238E27FC236}">
                <a16:creationId xmlns:a16="http://schemas.microsoft.com/office/drawing/2014/main" id="{888939AA-61E0-964B-A7DB-C21067DEF6E2}"/>
              </a:ext>
            </a:extLst>
          </p:cNvPr>
          <p:cNvPicPr>
            <a:picLocks noChangeAspect="1" noChangeArrowheads="1"/>
          </p:cNvPicPr>
          <p:nvPr/>
        </p:nvPicPr>
        <p:blipFill>
          <a:blip r:embed="rId3" cstate="print"/>
          <a:srcRect/>
          <a:stretch>
            <a:fillRect/>
          </a:stretch>
        </p:blipFill>
        <p:spPr>
          <a:xfrm>
            <a:off x="365662" y="4432181"/>
            <a:ext cx="1855024" cy="1849066"/>
          </a:xfrm>
          <a:prstGeom prst="rect">
            <a:avLst/>
          </a:prstGeom>
          <a:noFill/>
          <a:ln/>
        </p:spPr>
      </p:pic>
    </p:spTree>
    <p:extLst>
      <p:ext uri="{BB962C8B-B14F-4D97-AF65-F5344CB8AC3E}">
        <p14:creationId xmlns:p14="http://schemas.microsoft.com/office/powerpoint/2010/main" val="2311959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a:t>
            </a:r>
          </a:p>
        </p:txBody>
      </p:sp>
      <p:sp>
        <p:nvSpPr>
          <p:cNvPr id="3" name="Content Placeholder 2"/>
          <p:cNvSpPr>
            <a:spLocks noGrp="1"/>
          </p:cNvSpPr>
          <p:nvPr>
            <p:ph idx="1"/>
          </p:nvPr>
        </p:nvSpPr>
        <p:spPr>
          <a:xfrm>
            <a:off x="1097280" y="2023964"/>
            <a:ext cx="6413863" cy="4313336"/>
          </a:xfrm>
        </p:spPr>
        <p:txBody>
          <a:bodyPr>
            <a:normAutofit/>
          </a:bodyPr>
          <a:lstStyle/>
          <a:p>
            <a:r>
              <a:rPr lang="en-US" sz="2400" b="1" dirty="0"/>
              <a:t>Stress</a:t>
            </a:r>
            <a:r>
              <a:rPr lang="en-US" sz="2400" dirty="0"/>
              <a:t> is the feeling of being under too much mental or emotional pressure;  unable to cope. </a:t>
            </a:r>
          </a:p>
          <a:p>
            <a:r>
              <a:rPr lang="en-US" sz="2400" b="1" dirty="0"/>
              <a:t>Stress reactions differ</a:t>
            </a:r>
            <a:endParaRPr lang="en-US" sz="2400" dirty="0"/>
          </a:p>
          <a:p>
            <a:r>
              <a:rPr lang="en-US" sz="2400" b="1" dirty="0"/>
              <a:t>Stress</a:t>
            </a:r>
            <a:r>
              <a:rPr lang="en-US" sz="2400" dirty="0"/>
              <a:t> suppresses the immune system; </a:t>
            </a:r>
            <a:r>
              <a:rPr lang="en-US" sz="2300" dirty="0"/>
              <a:t>**affects memory &amp; emotion</a:t>
            </a:r>
          </a:p>
          <a:p>
            <a:r>
              <a:rPr lang="en-US" sz="2400" u="sng" dirty="0"/>
              <a:t>Numerous</a:t>
            </a:r>
            <a:r>
              <a:rPr lang="en-US" sz="2400" dirty="0"/>
              <a:t> emotional and physical disorders linked to </a:t>
            </a:r>
            <a:r>
              <a:rPr lang="en-US" sz="2400" dirty="0" smtClean="0"/>
              <a:t>stress</a:t>
            </a:r>
            <a:endParaRPr lang="en-US" sz="2400" dirty="0"/>
          </a:p>
        </p:txBody>
      </p:sp>
      <p:pic>
        <p:nvPicPr>
          <p:cNvPr id="5" name="Picture 4"/>
          <p:cNvPicPr>
            <a:picLocks noChangeAspect="1"/>
          </p:cNvPicPr>
          <p:nvPr/>
        </p:nvPicPr>
        <p:blipFill>
          <a:blip r:embed="rId3"/>
          <a:stretch>
            <a:fillRect/>
          </a:stretch>
        </p:blipFill>
        <p:spPr>
          <a:xfrm rot="322387">
            <a:off x="7912569" y="2457101"/>
            <a:ext cx="3772011" cy="2369294"/>
          </a:xfrm>
          <a:prstGeom prst="rect">
            <a:avLst/>
          </a:prstGeom>
        </p:spPr>
      </p:pic>
    </p:spTree>
    <p:extLst>
      <p:ext uri="{BB962C8B-B14F-4D97-AF65-F5344CB8AC3E}">
        <p14:creationId xmlns:p14="http://schemas.microsoft.com/office/powerpoint/2010/main" val="298115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5351" y="145620"/>
            <a:ext cx="10058400" cy="727813"/>
          </a:xfrm>
        </p:spPr>
        <p:txBody>
          <a:bodyPr/>
          <a:lstStyle/>
          <a:p>
            <a:pPr algn="ctr"/>
            <a:r>
              <a:rPr lang="en-US" dirty="0"/>
              <a:t>Eustress vs. Distress</a:t>
            </a:r>
          </a:p>
        </p:txBody>
      </p:sp>
      <p:sp>
        <p:nvSpPr>
          <p:cNvPr id="3" name="Content Placeholder 2"/>
          <p:cNvSpPr>
            <a:spLocks noGrp="1"/>
          </p:cNvSpPr>
          <p:nvPr>
            <p:ph idx="1"/>
          </p:nvPr>
        </p:nvSpPr>
        <p:spPr>
          <a:xfrm>
            <a:off x="200035" y="1838448"/>
            <a:ext cx="2904028" cy="3922182"/>
          </a:xfrm>
        </p:spPr>
        <p:txBody>
          <a:bodyPr>
            <a:normAutofit fontScale="92500" lnSpcReduction="10000"/>
          </a:bodyPr>
          <a:lstStyle/>
          <a:p>
            <a:endParaRPr lang="en-US" dirty="0"/>
          </a:p>
          <a:p>
            <a:endParaRPr lang="en-US" dirty="0"/>
          </a:p>
          <a:p>
            <a:pPr>
              <a:lnSpc>
                <a:spcPct val="110000"/>
              </a:lnSpc>
              <a:spcBef>
                <a:spcPts val="0"/>
              </a:spcBef>
              <a:spcAft>
                <a:spcPts val="0"/>
              </a:spcAft>
            </a:pPr>
            <a:r>
              <a:rPr lang="en-US" dirty="0">
                <a:solidFill>
                  <a:srgbClr val="FF6600"/>
                </a:solidFill>
              </a:rPr>
              <a:t>Eustress: </a:t>
            </a:r>
            <a:r>
              <a:rPr lang="en-US" i="1" u="sng" dirty="0">
                <a:solidFill>
                  <a:srgbClr val="FF6600"/>
                </a:solidFill>
              </a:rPr>
              <a:t>positive</a:t>
            </a:r>
            <a:r>
              <a:rPr lang="en-US" dirty="0">
                <a:solidFill>
                  <a:srgbClr val="FF6600"/>
                </a:solidFill>
              </a:rPr>
              <a:t> stress          </a:t>
            </a:r>
            <a:r>
              <a:rPr lang="en-US" sz="2100" dirty="0">
                <a:solidFill>
                  <a:srgbClr val="FF6600"/>
                </a:solidFill>
              </a:rPr>
              <a:t>which motivates, energizes, </a:t>
            </a:r>
          </a:p>
          <a:p>
            <a:pPr>
              <a:lnSpc>
                <a:spcPct val="110000"/>
              </a:lnSpc>
              <a:spcBef>
                <a:spcPts val="0"/>
              </a:spcBef>
              <a:spcAft>
                <a:spcPts val="0"/>
              </a:spcAft>
            </a:pPr>
            <a:r>
              <a:rPr lang="en-US" sz="2100" dirty="0">
                <a:solidFill>
                  <a:srgbClr val="FF6600"/>
                </a:solidFill>
              </a:rPr>
              <a:t>and excites</a:t>
            </a:r>
          </a:p>
          <a:p>
            <a:endParaRPr lang="en-US" dirty="0"/>
          </a:p>
          <a:p>
            <a:endParaRPr lang="en-US" dirty="0"/>
          </a:p>
          <a:p>
            <a:pPr>
              <a:lnSpc>
                <a:spcPct val="120000"/>
              </a:lnSpc>
              <a:spcBef>
                <a:spcPts val="0"/>
              </a:spcBef>
              <a:spcAft>
                <a:spcPts val="0"/>
              </a:spcAft>
            </a:pPr>
            <a:r>
              <a:rPr lang="en-US" dirty="0">
                <a:solidFill>
                  <a:srgbClr val="FF6600"/>
                </a:solidFill>
              </a:rPr>
              <a:t>Distress: </a:t>
            </a:r>
            <a:r>
              <a:rPr lang="en-US" i="1" u="sng" dirty="0">
                <a:solidFill>
                  <a:srgbClr val="FF6600"/>
                </a:solidFill>
              </a:rPr>
              <a:t>negative</a:t>
            </a:r>
            <a:r>
              <a:rPr lang="en-US" dirty="0">
                <a:solidFill>
                  <a:srgbClr val="FF6600"/>
                </a:solidFill>
              </a:rPr>
              <a:t> stress which is oppressive, elevates emotions, and reduces performance</a:t>
            </a:r>
          </a:p>
          <a:p>
            <a:endParaRPr lang="en-US" dirty="0"/>
          </a:p>
          <a:p>
            <a:endParaRPr lang="en-US" dirty="0"/>
          </a:p>
        </p:txBody>
      </p:sp>
      <p:grpSp>
        <p:nvGrpSpPr>
          <p:cNvPr id="4" name="Group 26"/>
          <p:cNvGrpSpPr>
            <a:grpSpLocks/>
          </p:cNvGrpSpPr>
          <p:nvPr/>
        </p:nvGrpSpPr>
        <p:grpSpPr bwMode="auto">
          <a:xfrm>
            <a:off x="3752392" y="1688272"/>
            <a:ext cx="7846052" cy="4616278"/>
            <a:chOff x="192" y="768"/>
            <a:chExt cx="4686" cy="3046"/>
          </a:xfrm>
        </p:grpSpPr>
        <p:sp>
          <p:nvSpPr>
            <p:cNvPr id="5" name="Line 2"/>
            <p:cNvSpPr>
              <a:spLocks noChangeShapeType="1"/>
            </p:cNvSpPr>
            <p:nvPr/>
          </p:nvSpPr>
          <p:spPr bwMode="auto">
            <a:xfrm>
              <a:off x="856" y="3373"/>
              <a:ext cx="401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3"/>
            <p:cNvSpPr>
              <a:spLocks noChangeShapeType="1"/>
            </p:cNvSpPr>
            <p:nvPr/>
          </p:nvSpPr>
          <p:spPr bwMode="auto">
            <a:xfrm>
              <a:off x="846" y="1127"/>
              <a:ext cx="0" cy="22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4"/>
            <p:cNvSpPr>
              <a:spLocks noChangeShapeType="1"/>
            </p:cNvSpPr>
            <p:nvPr/>
          </p:nvSpPr>
          <p:spPr bwMode="auto">
            <a:xfrm>
              <a:off x="4878" y="1127"/>
              <a:ext cx="0" cy="22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5"/>
            <p:cNvSpPr>
              <a:spLocks noChangeShapeType="1"/>
            </p:cNvSpPr>
            <p:nvPr/>
          </p:nvSpPr>
          <p:spPr bwMode="auto">
            <a:xfrm>
              <a:off x="2766" y="1127"/>
              <a:ext cx="0" cy="22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rc 6"/>
            <p:cNvSpPr>
              <a:spLocks/>
            </p:cNvSpPr>
            <p:nvPr/>
          </p:nvSpPr>
          <p:spPr bwMode="auto">
            <a:xfrm rot="10800000">
              <a:off x="2777" y="1165"/>
              <a:ext cx="1576" cy="196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Arc 7"/>
            <p:cNvSpPr>
              <a:spLocks/>
            </p:cNvSpPr>
            <p:nvPr/>
          </p:nvSpPr>
          <p:spPr bwMode="auto">
            <a:xfrm rot="10800000">
              <a:off x="1182" y="1165"/>
              <a:ext cx="1576" cy="1960"/>
            </a:xfrm>
            <a:custGeom>
              <a:avLst/>
              <a:gdLst>
                <a:gd name="G0" fmla="+- 0 0 0"/>
                <a:gd name="G1" fmla="+- 0 0 0"/>
                <a:gd name="G2" fmla="+- 21600 0 0"/>
                <a:gd name="T0" fmla="*/ 21600 w 21600"/>
                <a:gd name="T1" fmla="*/ 22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599" y="21"/>
                  </a:moveTo>
                  <a:cubicBezTo>
                    <a:pt x="21587" y="11942"/>
                    <a:pt x="11920" y="21599"/>
                    <a:pt x="0" y="21600"/>
                  </a:cubicBezTo>
                </a:path>
                <a:path w="21600" h="21600" stroke="0" extrusionOk="0">
                  <a:moveTo>
                    <a:pt x="21599" y="21"/>
                  </a:moveTo>
                  <a:cubicBezTo>
                    <a:pt x="21587" y="11942"/>
                    <a:pt x="11920" y="21599"/>
                    <a:pt x="0" y="21600"/>
                  </a:cubicBezTo>
                  <a:lnTo>
                    <a:pt x="0"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669" y="2064"/>
              <a:ext cx="6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a:solidFill>
                    <a:schemeClr val="tx2"/>
                  </a:solidFill>
                </a:rPr>
                <a:t>Eustress</a:t>
              </a:r>
            </a:p>
          </p:txBody>
        </p:sp>
        <p:sp>
          <p:nvSpPr>
            <p:cNvPr id="12" name="Rectangle 9"/>
            <p:cNvSpPr>
              <a:spLocks noChangeArrowheads="1"/>
            </p:cNvSpPr>
            <p:nvPr/>
          </p:nvSpPr>
          <p:spPr bwMode="auto">
            <a:xfrm>
              <a:off x="2976" y="20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dirty="0">
                  <a:solidFill>
                    <a:schemeClr val="tx2"/>
                  </a:solidFill>
                </a:rPr>
                <a:t>Distress</a:t>
              </a:r>
            </a:p>
          </p:txBody>
        </p:sp>
        <p:sp>
          <p:nvSpPr>
            <p:cNvPr id="13" name="Rectangle 10"/>
            <p:cNvSpPr>
              <a:spLocks noChangeArrowheads="1"/>
            </p:cNvSpPr>
            <p:nvPr/>
          </p:nvSpPr>
          <p:spPr bwMode="auto">
            <a:xfrm>
              <a:off x="1796" y="768"/>
              <a:ext cx="15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a:solidFill>
                    <a:schemeClr val="tx2"/>
                  </a:solidFill>
                </a:rPr>
                <a:t>Maximum Performance</a:t>
              </a:r>
            </a:p>
          </p:txBody>
        </p:sp>
        <p:sp>
          <p:nvSpPr>
            <p:cNvPr id="14" name="Rectangle 11"/>
            <p:cNvSpPr>
              <a:spLocks noChangeArrowheads="1"/>
            </p:cNvSpPr>
            <p:nvPr/>
          </p:nvSpPr>
          <p:spPr bwMode="auto">
            <a:xfrm>
              <a:off x="224" y="3120"/>
              <a:ext cx="3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a:solidFill>
                    <a:schemeClr val="tx2"/>
                  </a:solidFill>
                </a:rPr>
                <a:t>Poor</a:t>
              </a:r>
            </a:p>
          </p:txBody>
        </p:sp>
        <p:sp>
          <p:nvSpPr>
            <p:cNvPr id="17" name="Rectangle 14"/>
            <p:cNvSpPr>
              <a:spLocks noChangeArrowheads="1"/>
            </p:cNvSpPr>
            <p:nvPr/>
          </p:nvSpPr>
          <p:spPr bwMode="auto">
            <a:xfrm>
              <a:off x="192" y="960"/>
              <a:ext cx="43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a:solidFill>
                    <a:schemeClr val="tx2"/>
                  </a:solidFill>
                </a:rPr>
                <a:t>Good</a:t>
              </a:r>
            </a:p>
          </p:txBody>
        </p:sp>
        <p:sp>
          <p:nvSpPr>
            <p:cNvPr id="18" name="Rectangle 15"/>
            <p:cNvSpPr>
              <a:spLocks noChangeArrowheads="1"/>
            </p:cNvSpPr>
            <p:nvPr/>
          </p:nvSpPr>
          <p:spPr bwMode="auto">
            <a:xfrm>
              <a:off x="404" y="2192"/>
              <a:ext cx="116" cy="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16"/>
            <p:cNvSpPr>
              <a:spLocks noChangeArrowheads="1"/>
            </p:cNvSpPr>
            <p:nvPr/>
          </p:nvSpPr>
          <p:spPr bwMode="auto">
            <a:xfrm rot="16200000">
              <a:off x="22" y="1852"/>
              <a:ext cx="8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a:solidFill>
                    <a:schemeClr val="tx2"/>
                  </a:solidFill>
                </a:rPr>
                <a:t>performance</a:t>
              </a:r>
            </a:p>
          </p:txBody>
        </p:sp>
        <p:sp>
          <p:nvSpPr>
            <p:cNvPr id="21" name="Rectangle 18"/>
            <p:cNvSpPr>
              <a:spLocks noChangeArrowheads="1"/>
            </p:cNvSpPr>
            <p:nvPr/>
          </p:nvSpPr>
          <p:spPr bwMode="auto">
            <a:xfrm>
              <a:off x="881" y="3115"/>
              <a:ext cx="11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r>
                <a:rPr lang="en-US" altLang="en-US" dirty="0">
                  <a:solidFill>
                    <a:schemeClr val="tx2"/>
                  </a:solidFill>
                </a:rPr>
                <a:t>poor performance</a:t>
              </a:r>
            </a:p>
          </p:txBody>
        </p:sp>
        <p:sp>
          <p:nvSpPr>
            <p:cNvPr id="22" name="Rectangle 19"/>
            <p:cNvSpPr>
              <a:spLocks noChangeArrowheads="1"/>
            </p:cNvSpPr>
            <p:nvPr/>
          </p:nvSpPr>
          <p:spPr bwMode="auto">
            <a:xfrm>
              <a:off x="3683" y="3115"/>
              <a:ext cx="11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a:solidFill>
                    <a:schemeClr val="tx2"/>
                  </a:solidFill>
                </a:rPr>
                <a:t>poor performance</a:t>
              </a:r>
            </a:p>
          </p:txBody>
        </p:sp>
        <p:sp>
          <p:nvSpPr>
            <p:cNvPr id="23" name="Rectangle 20"/>
            <p:cNvSpPr>
              <a:spLocks noChangeArrowheads="1"/>
            </p:cNvSpPr>
            <p:nvPr/>
          </p:nvSpPr>
          <p:spPr bwMode="auto">
            <a:xfrm>
              <a:off x="1056" y="3408"/>
              <a:ext cx="467"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a:solidFill>
                    <a:schemeClr val="tx2"/>
                  </a:solidFill>
                </a:rPr>
                <a:t>low</a:t>
              </a:r>
            </a:p>
            <a:p>
              <a:pPr eaLnBrk="0" hangingPunct="0"/>
              <a:r>
                <a:rPr lang="en-US" altLang="en-US">
                  <a:solidFill>
                    <a:schemeClr val="tx2"/>
                  </a:solidFill>
                </a:rPr>
                <a:t>bored</a:t>
              </a:r>
            </a:p>
          </p:txBody>
        </p:sp>
        <p:sp>
          <p:nvSpPr>
            <p:cNvPr id="24" name="Rectangle 21"/>
            <p:cNvSpPr>
              <a:spLocks noChangeArrowheads="1"/>
            </p:cNvSpPr>
            <p:nvPr/>
          </p:nvSpPr>
          <p:spPr bwMode="auto">
            <a:xfrm>
              <a:off x="2352" y="3408"/>
              <a:ext cx="693"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a:solidFill>
                    <a:schemeClr val="tx2"/>
                  </a:solidFill>
                </a:rPr>
                <a:t>moderate</a:t>
              </a:r>
            </a:p>
            <a:p>
              <a:pPr eaLnBrk="0" hangingPunct="0"/>
              <a:r>
                <a:rPr lang="en-US" altLang="en-US">
                  <a:solidFill>
                    <a:schemeClr val="tx2"/>
                  </a:solidFill>
                </a:rPr>
                <a:t>optimal</a:t>
              </a:r>
            </a:p>
          </p:txBody>
        </p:sp>
        <p:sp>
          <p:nvSpPr>
            <p:cNvPr id="25" name="Rectangle 22"/>
            <p:cNvSpPr>
              <a:spLocks noChangeArrowheads="1"/>
            </p:cNvSpPr>
            <p:nvPr/>
          </p:nvSpPr>
          <p:spPr bwMode="auto">
            <a:xfrm>
              <a:off x="3769" y="3408"/>
              <a:ext cx="932"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dirty="0">
                  <a:solidFill>
                    <a:schemeClr val="tx2"/>
                  </a:solidFill>
                </a:rPr>
                <a:t>high</a:t>
              </a:r>
            </a:p>
            <a:p>
              <a:pPr eaLnBrk="0" hangingPunct="0"/>
              <a:r>
                <a:rPr lang="en-US" altLang="en-US" dirty="0">
                  <a:solidFill>
                    <a:schemeClr val="tx2"/>
                  </a:solidFill>
                </a:rPr>
                <a:t>overwhelmed</a:t>
              </a:r>
            </a:p>
          </p:txBody>
        </p:sp>
      </p:grpSp>
      <p:sp>
        <p:nvSpPr>
          <p:cNvPr id="27" name="Up Arrow 26"/>
          <p:cNvSpPr/>
          <p:nvPr/>
        </p:nvSpPr>
        <p:spPr>
          <a:xfrm>
            <a:off x="2927224" y="2407579"/>
            <a:ext cx="593558" cy="985958"/>
          </a:xfrm>
          <a:prstGeom prst="up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2941636" y="4358552"/>
            <a:ext cx="569159" cy="985958"/>
          </a:xfrm>
          <a:prstGeom prst="down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75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in Oklahoma</a:t>
            </a:r>
          </a:p>
        </p:txBody>
      </p:sp>
      <p:sp>
        <p:nvSpPr>
          <p:cNvPr id="3" name="Content Placeholder 2"/>
          <p:cNvSpPr>
            <a:spLocks noGrp="1"/>
          </p:cNvSpPr>
          <p:nvPr>
            <p:ph idx="1"/>
          </p:nvPr>
        </p:nvSpPr>
        <p:spPr>
          <a:xfrm>
            <a:off x="1097280" y="1737361"/>
            <a:ext cx="10058400" cy="4596136"/>
          </a:xfrm>
        </p:spPr>
        <p:txBody>
          <a:bodyPr>
            <a:noAutofit/>
          </a:bodyPr>
          <a:lstStyle/>
          <a:p>
            <a:r>
              <a:rPr lang="en-US" sz="2400" dirty="0">
                <a:solidFill>
                  <a:schemeClr val="tx1"/>
                </a:solidFill>
              </a:rPr>
              <a:t>Financial Stress / </a:t>
            </a:r>
            <a:r>
              <a:rPr lang="en-US" sz="2400" dirty="0" smtClean="0">
                <a:solidFill>
                  <a:schemeClr val="tx1"/>
                </a:solidFill>
              </a:rPr>
              <a:t>Poverty (under $24.6k)</a:t>
            </a:r>
            <a:endParaRPr lang="en-US" sz="2400" dirty="0">
              <a:solidFill>
                <a:schemeClr val="tx1"/>
              </a:solidFill>
            </a:endParaRPr>
          </a:p>
          <a:p>
            <a:pPr lvl="1"/>
            <a:r>
              <a:rPr lang="en-US" sz="2000" dirty="0">
                <a:solidFill>
                  <a:schemeClr val="tx1"/>
                </a:solidFill>
              </a:rPr>
              <a:t>16% of Oklahomans</a:t>
            </a:r>
            <a:endParaRPr lang="en-US" sz="1600" dirty="0">
              <a:solidFill>
                <a:schemeClr val="tx1"/>
              </a:solidFill>
            </a:endParaRPr>
          </a:p>
          <a:p>
            <a:r>
              <a:rPr lang="en-US" sz="2400" dirty="0">
                <a:solidFill>
                  <a:schemeClr val="tx1"/>
                </a:solidFill>
              </a:rPr>
              <a:t>Obesity / health</a:t>
            </a:r>
          </a:p>
          <a:p>
            <a:pPr lvl="1"/>
            <a:r>
              <a:rPr lang="en-US" sz="2000" dirty="0">
                <a:solidFill>
                  <a:schemeClr val="tx1"/>
                </a:solidFill>
              </a:rPr>
              <a:t>38% of Oklahomans qualifying</a:t>
            </a:r>
            <a:endParaRPr lang="en-US" sz="1600" dirty="0">
              <a:solidFill>
                <a:schemeClr val="tx1"/>
              </a:solidFill>
            </a:endParaRPr>
          </a:p>
          <a:p>
            <a:r>
              <a:rPr lang="en-US" sz="2400" dirty="0">
                <a:solidFill>
                  <a:schemeClr val="tx1"/>
                </a:solidFill>
              </a:rPr>
              <a:t>Alcohol &amp; Drug Use </a:t>
            </a:r>
          </a:p>
          <a:p>
            <a:pPr lvl="1"/>
            <a:r>
              <a:rPr lang="en-US" sz="2000" dirty="0">
                <a:solidFill>
                  <a:schemeClr val="tx1"/>
                </a:solidFill>
              </a:rPr>
              <a:t>11.9% of Oklahomans</a:t>
            </a:r>
            <a:endParaRPr lang="en-US" sz="1600" dirty="0">
              <a:solidFill>
                <a:schemeClr val="tx1"/>
              </a:solidFill>
            </a:endParaRPr>
          </a:p>
          <a:p>
            <a:r>
              <a:rPr lang="en-US" sz="2400" dirty="0">
                <a:solidFill>
                  <a:schemeClr val="tx1"/>
                </a:solidFill>
              </a:rPr>
              <a:t>Divorce (and remarriages, stepfamily stress, and divorce)</a:t>
            </a:r>
          </a:p>
          <a:p>
            <a:pPr lvl="1"/>
            <a:r>
              <a:rPr lang="en-US" sz="2000" dirty="0">
                <a:solidFill>
                  <a:schemeClr val="tx1"/>
                </a:solidFill>
              </a:rPr>
              <a:t>32% of Oklahomans </a:t>
            </a:r>
            <a:endParaRPr lang="en-US" sz="1600" dirty="0">
              <a:solidFill>
                <a:schemeClr val="tx1"/>
              </a:solidFill>
            </a:endParaRPr>
          </a:p>
          <a:p>
            <a:r>
              <a:rPr lang="en-US" sz="2400" dirty="0">
                <a:solidFill>
                  <a:schemeClr val="tx1"/>
                </a:solidFill>
              </a:rPr>
              <a:t>Smoking </a:t>
            </a:r>
          </a:p>
          <a:p>
            <a:pPr lvl="1"/>
            <a:r>
              <a:rPr lang="en-US" sz="2000" dirty="0">
                <a:solidFill>
                  <a:schemeClr val="tx1"/>
                </a:solidFill>
              </a:rPr>
              <a:t>Oklahoma is ranked </a:t>
            </a:r>
            <a:r>
              <a:rPr lang="en-US" sz="2000" dirty="0" smtClean="0">
                <a:solidFill>
                  <a:schemeClr val="tx1"/>
                </a:solidFill>
              </a:rPr>
              <a:t>~36</a:t>
            </a:r>
            <a:r>
              <a:rPr lang="en-US" sz="2000" baseline="30000" dirty="0" smtClean="0">
                <a:solidFill>
                  <a:schemeClr val="tx1"/>
                </a:solidFill>
              </a:rPr>
              <a:t>th</a:t>
            </a:r>
            <a:r>
              <a:rPr lang="en-US" sz="2000" dirty="0" smtClean="0">
                <a:solidFill>
                  <a:schemeClr val="tx1"/>
                </a:solidFill>
              </a:rPr>
              <a:t> </a:t>
            </a:r>
            <a:r>
              <a:rPr lang="en-US" sz="2000" dirty="0">
                <a:solidFill>
                  <a:schemeClr val="tx1"/>
                </a:solidFill>
              </a:rPr>
              <a:t>in the U.S. </a:t>
            </a:r>
            <a:endParaRPr lang="en-US" sz="2400" dirty="0">
              <a:solidFill>
                <a:schemeClr val="tx1"/>
              </a:solidFill>
            </a:endParaRPr>
          </a:p>
        </p:txBody>
      </p:sp>
      <p:pic>
        <p:nvPicPr>
          <p:cNvPr id="1030" name="Picture 6" descr="Image result for smo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736" y="4405138"/>
            <a:ext cx="3425149" cy="1928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obe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965" y="72967"/>
            <a:ext cx="3082920" cy="20523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alcohol and dru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3185" y="2233685"/>
            <a:ext cx="369570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88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dissolv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in Oklahoma</a:t>
            </a:r>
          </a:p>
        </p:txBody>
      </p:sp>
      <p:sp>
        <p:nvSpPr>
          <p:cNvPr id="3" name="Content Placeholder 2"/>
          <p:cNvSpPr>
            <a:spLocks noGrp="1"/>
          </p:cNvSpPr>
          <p:nvPr>
            <p:ph idx="1"/>
          </p:nvPr>
        </p:nvSpPr>
        <p:spPr>
          <a:xfrm>
            <a:off x="1097280" y="1737360"/>
            <a:ext cx="7866773" cy="4316669"/>
          </a:xfrm>
        </p:spPr>
        <p:txBody>
          <a:bodyPr>
            <a:normAutofit/>
          </a:bodyPr>
          <a:lstStyle/>
          <a:p>
            <a:r>
              <a:rPr lang="en-US" sz="2400" dirty="0">
                <a:solidFill>
                  <a:schemeClr val="tx1"/>
                </a:solidFill>
              </a:rPr>
              <a:t>Sex Trafficking </a:t>
            </a:r>
          </a:p>
          <a:p>
            <a:pPr lvl="1"/>
            <a:r>
              <a:rPr lang="en-US" sz="2000" dirty="0" err="1" smtClean="0">
                <a:solidFill>
                  <a:schemeClr val="tx1"/>
                </a:solidFill>
              </a:rPr>
              <a:t>Approx</a:t>
            </a:r>
            <a:r>
              <a:rPr lang="en-US" sz="2000" dirty="0" smtClean="0">
                <a:solidFill>
                  <a:schemeClr val="tx1"/>
                </a:solidFill>
              </a:rPr>
              <a:t> 473 </a:t>
            </a:r>
            <a:r>
              <a:rPr lang="en-US" sz="2000" dirty="0">
                <a:solidFill>
                  <a:schemeClr val="tx1"/>
                </a:solidFill>
              </a:rPr>
              <a:t>cases reported in Oklahoma </a:t>
            </a:r>
            <a:r>
              <a:rPr lang="en-US" sz="2000" dirty="0" smtClean="0">
                <a:solidFill>
                  <a:schemeClr val="tx1"/>
                </a:solidFill>
              </a:rPr>
              <a:t>in 10 </a:t>
            </a:r>
            <a:r>
              <a:rPr lang="en-US" sz="2000" dirty="0" err="1" smtClean="0">
                <a:solidFill>
                  <a:schemeClr val="tx1"/>
                </a:solidFill>
              </a:rPr>
              <a:t>yrs</a:t>
            </a:r>
            <a:endParaRPr lang="en-US" sz="1400" dirty="0">
              <a:solidFill>
                <a:schemeClr val="tx1"/>
              </a:solidFill>
            </a:endParaRPr>
          </a:p>
          <a:p>
            <a:r>
              <a:rPr lang="en-US" sz="2400" dirty="0">
                <a:solidFill>
                  <a:schemeClr val="tx1"/>
                </a:solidFill>
              </a:rPr>
              <a:t>Domestic Violence </a:t>
            </a:r>
          </a:p>
          <a:p>
            <a:pPr lvl="1"/>
            <a:r>
              <a:rPr lang="en-US" sz="2000" dirty="0">
                <a:solidFill>
                  <a:schemeClr val="tx1"/>
                </a:solidFill>
              </a:rPr>
              <a:t>Oklahoma ranked 3rd in the nation</a:t>
            </a:r>
            <a:endParaRPr lang="en-US" sz="1400" dirty="0">
              <a:solidFill>
                <a:schemeClr val="tx1"/>
              </a:solidFill>
            </a:endParaRPr>
          </a:p>
          <a:p>
            <a:r>
              <a:rPr lang="en-US" sz="2400" dirty="0">
                <a:solidFill>
                  <a:schemeClr val="tx1"/>
                </a:solidFill>
              </a:rPr>
              <a:t>Natural disasters </a:t>
            </a:r>
          </a:p>
          <a:p>
            <a:pPr lvl="1"/>
            <a:r>
              <a:rPr lang="en-US" sz="2000" dirty="0">
                <a:solidFill>
                  <a:schemeClr val="tx1"/>
                </a:solidFill>
              </a:rPr>
              <a:t>Higher than average tornado rates &amp; drought conditions</a:t>
            </a:r>
            <a:endParaRPr lang="en-US" sz="1050" dirty="0">
              <a:solidFill>
                <a:schemeClr val="tx1"/>
              </a:solidFill>
            </a:endParaRPr>
          </a:p>
          <a:p>
            <a:r>
              <a:rPr lang="en-US" sz="2400" dirty="0">
                <a:solidFill>
                  <a:schemeClr val="tx1"/>
                </a:solidFill>
              </a:rPr>
              <a:t>Farm </a:t>
            </a:r>
            <a:r>
              <a:rPr lang="en-US" sz="2400" dirty="0" smtClean="0">
                <a:solidFill>
                  <a:schemeClr val="tx1"/>
                </a:solidFill>
              </a:rPr>
              <a:t>stress </a:t>
            </a:r>
            <a:endParaRPr lang="en-US" sz="2400" dirty="0">
              <a:solidFill>
                <a:schemeClr val="tx1"/>
              </a:solidFill>
            </a:endParaRPr>
          </a:p>
          <a:p>
            <a:pPr lvl="1"/>
            <a:r>
              <a:rPr lang="en-US" sz="2000" dirty="0">
                <a:solidFill>
                  <a:schemeClr val="tx1"/>
                </a:solidFill>
              </a:rPr>
              <a:t>Death, Divorce, Disease, Disability, Drought</a:t>
            </a:r>
          </a:p>
          <a:p>
            <a:r>
              <a:rPr lang="en-US" sz="2400" dirty="0">
                <a:solidFill>
                  <a:schemeClr val="tx1"/>
                </a:solidFill>
              </a:rPr>
              <a:t>Incarceration </a:t>
            </a:r>
          </a:p>
          <a:p>
            <a:pPr lvl="1"/>
            <a:r>
              <a:rPr lang="en-US" sz="2000" dirty="0">
                <a:solidFill>
                  <a:schemeClr val="tx1"/>
                </a:solidFill>
              </a:rPr>
              <a:t>New Oklahoma incarceration record</a:t>
            </a:r>
            <a:endParaRPr lang="en-US" sz="1400" dirty="0">
              <a:solidFill>
                <a:schemeClr val="tx1"/>
              </a:solidFill>
            </a:endParaRPr>
          </a:p>
          <a:p>
            <a:endParaRPr lang="en-US" sz="2400" dirty="0"/>
          </a:p>
        </p:txBody>
      </p:sp>
      <p:pic>
        <p:nvPicPr>
          <p:cNvPr id="4" name="Picture 4" descr="Image result for p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716" y="4700711"/>
            <a:ext cx="2555964" cy="1916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tornado"/>
          <p:cNvPicPr>
            <a:picLocks noChangeAspect="1" noChangeArrowheads="1"/>
          </p:cNvPicPr>
          <p:nvPr/>
        </p:nvPicPr>
        <p:blipFill rotWithShape="1">
          <a:blip r:embed="rId4">
            <a:extLst>
              <a:ext uri="{28A0092B-C50C-407E-A947-70E740481C1C}">
                <a14:useLocalDpi xmlns:a14="http://schemas.microsoft.com/office/drawing/2010/main" val="0"/>
              </a:ext>
            </a:extLst>
          </a:blip>
          <a:srcRect l="8208" r="9366"/>
          <a:stretch/>
        </p:blipFill>
        <p:spPr bwMode="auto">
          <a:xfrm>
            <a:off x="9218644" y="126040"/>
            <a:ext cx="2556589" cy="19496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drought.gov/nadm/sites/drought.gov.nadm/files/nadm/2016/12/nadm-2016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678" y="1403777"/>
            <a:ext cx="2820865" cy="2179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8D6E34-EF77-0042-A8A0-6CED07125C92}"/>
              </a:ext>
            </a:extLst>
          </p:cNvPr>
          <p:cNvPicPr>
            <a:picLocks noChangeAspect="1"/>
          </p:cNvPicPr>
          <p:nvPr/>
        </p:nvPicPr>
        <p:blipFill>
          <a:blip r:embed="rId6"/>
          <a:stretch>
            <a:fillRect/>
          </a:stretch>
        </p:blipFill>
        <p:spPr>
          <a:xfrm>
            <a:off x="9457510" y="2825850"/>
            <a:ext cx="2670426" cy="1874861"/>
          </a:xfrm>
          <a:prstGeom prst="rect">
            <a:avLst/>
          </a:prstGeom>
        </p:spPr>
      </p:pic>
    </p:spTree>
    <p:extLst>
      <p:ext uri="{BB962C8B-B14F-4D97-AF65-F5344CB8AC3E}">
        <p14:creationId xmlns:p14="http://schemas.microsoft.com/office/powerpoint/2010/main" val="23451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Buildup…</a:t>
            </a:r>
          </a:p>
        </p:txBody>
      </p:sp>
      <p:sp>
        <p:nvSpPr>
          <p:cNvPr id="3" name="Content Placeholder 2"/>
          <p:cNvSpPr>
            <a:spLocks noGrp="1"/>
          </p:cNvSpPr>
          <p:nvPr>
            <p:ph idx="1"/>
          </p:nvPr>
        </p:nvSpPr>
        <p:spPr/>
        <p:txBody>
          <a:bodyPr>
            <a:normAutofit/>
          </a:bodyPr>
          <a:lstStyle/>
          <a:p>
            <a:r>
              <a:rPr lang="en-AU" altLang="en-US" sz="2800" dirty="0"/>
              <a:t>The stress response </a:t>
            </a:r>
            <a:r>
              <a:rPr lang="en-AU" altLang="en-US" sz="2400" dirty="0"/>
              <a:t>(allostasis) </a:t>
            </a:r>
            <a:r>
              <a:rPr lang="en-AU" altLang="en-US" sz="2800" dirty="0"/>
              <a:t>is a </a:t>
            </a:r>
            <a:r>
              <a:rPr lang="en-AU" altLang="en-US" sz="2800" i="1" dirty="0"/>
              <a:t>protective</a:t>
            </a:r>
            <a:r>
              <a:rPr lang="en-AU" altLang="en-US" sz="2800" dirty="0"/>
              <a:t> system…</a:t>
            </a:r>
          </a:p>
          <a:p>
            <a:pPr lvl="1"/>
            <a:r>
              <a:rPr lang="en-AU" altLang="en-US" sz="2600" dirty="0"/>
              <a:t>When a person is faced with perceived danger, the body prepares the person for the challenge. </a:t>
            </a:r>
          </a:p>
          <a:p>
            <a:pPr lvl="1"/>
            <a:r>
              <a:rPr lang="en-AU" altLang="en-US" sz="2600" dirty="0"/>
              <a:t>Health affected when that person lives out a lifestyle that </a:t>
            </a:r>
            <a:r>
              <a:rPr lang="en-AU" altLang="en-US" sz="2600" i="1" dirty="0">
                <a:solidFill>
                  <a:srgbClr val="FF0000"/>
                </a:solidFill>
              </a:rPr>
              <a:t>overtaxes</a:t>
            </a:r>
            <a:r>
              <a:rPr lang="en-AU" altLang="en-US" sz="2600" dirty="0"/>
              <a:t> the inbuilt coping mechanism. </a:t>
            </a:r>
            <a:endParaRPr lang="en-US" dirty="0"/>
          </a:p>
          <a:p>
            <a:endParaRPr lang="en-US" dirty="0"/>
          </a:p>
        </p:txBody>
      </p:sp>
      <p:pic>
        <p:nvPicPr>
          <p:cNvPr id="2050" name="Picture 2" descr="Image result for allostatic 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751" y="3853543"/>
            <a:ext cx="7085981" cy="300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50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Accumulation of Stress </a:t>
            </a:r>
            <a:r>
              <a:rPr lang="en-US" dirty="0"/>
              <a:t>&amp; Mental Health</a:t>
            </a:r>
          </a:p>
        </p:txBody>
      </p:sp>
      <p:sp>
        <p:nvSpPr>
          <p:cNvPr id="3" name="Content Placeholder 2"/>
          <p:cNvSpPr>
            <a:spLocks noGrp="1"/>
          </p:cNvSpPr>
          <p:nvPr>
            <p:ph idx="1"/>
          </p:nvPr>
        </p:nvSpPr>
        <p:spPr>
          <a:xfrm>
            <a:off x="1240972" y="5525588"/>
            <a:ext cx="10358846" cy="931334"/>
          </a:xfrm>
        </p:spPr>
        <p:txBody>
          <a:bodyPr>
            <a:normAutofit/>
          </a:bodyPr>
          <a:lstStyle/>
          <a:p>
            <a:r>
              <a:rPr lang="en-US" sz="2400" dirty="0"/>
              <a:t>And…approximately 1 in 25 adults in the U.S. experiences a </a:t>
            </a:r>
            <a:r>
              <a:rPr lang="en-US" sz="2400" b="1" i="1" dirty="0"/>
              <a:t>serious</a:t>
            </a:r>
            <a:r>
              <a:rPr lang="en-US" sz="2400" dirty="0"/>
              <a:t> </a:t>
            </a:r>
            <a:r>
              <a:rPr lang="en-US" sz="2400" b="1" dirty="0"/>
              <a:t>mental illness</a:t>
            </a:r>
            <a:r>
              <a:rPr lang="en-US" sz="2400" dirty="0"/>
              <a:t>.</a:t>
            </a:r>
          </a:p>
        </p:txBody>
      </p:sp>
      <p:pic>
        <p:nvPicPr>
          <p:cNvPr id="5" name="Picture 4"/>
          <p:cNvPicPr>
            <a:picLocks noChangeAspect="1"/>
          </p:cNvPicPr>
          <p:nvPr/>
        </p:nvPicPr>
        <p:blipFill rotWithShape="1">
          <a:blip r:embed="rId3"/>
          <a:srcRect l="-1" r="50990" b="78125"/>
          <a:stretch/>
        </p:blipFill>
        <p:spPr>
          <a:xfrm>
            <a:off x="2863668" y="1768719"/>
            <a:ext cx="6032138" cy="3485186"/>
          </a:xfrm>
          <a:prstGeom prst="rect">
            <a:avLst/>
          </a:prstGeom>
        </p:spPr>
      </p:pic>
    </p:spTree>
    <p:extLst>
      <p:ext uri="{BB962C8B-B14F-4D97-AF65-F5344CB8AC3E}">
        <p14:creationId xmlns:p14="http://schemas.microsoft.com/office/powerpoint/2010/main" val="1414963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3431858" cy="1450757"/>
          </a:xfrm>
        </p:spPr>
        <p:txBody>
          <a:bodyPr/>
          <a:lstStyle/>
          <a:p>
            <a:r>
              <a:rPr lang="en-US" dirty="0"/>
              <a:t>Oklahoma</a:t>
            </a:r>
            <a:r>
              <a:rPr lang="mr-IN" dirty="0"/>
              <a:t>…</a:t>
            </a:r>
            <a:r>
              <a:rPr lang="en-US" dirty="0"/>
              <a:t>..</a:t>
            </a:r>
          </a:p>
        </p:txBody>
      </p:sp>
      <p:sp>
        <p:nvSpPr>
          <p:cNvPr id="3" name="Content Placeholder 2"/>
          <p:cNvSpPr>
            <a:spLocks noGrp="1"/>
          </p:cNvSpPr>
          <p:nvPr>
            <p:ph idx="1"/>
          </p:nvPr>
        </p:nvSpPr>
        <p:spPr>
          <a:xfrm>
            <a:off x="1097280" y="1840055"/>
            <a:ext cx="8775383" cy="4469342"/>
          </a:xfrm>
        </p:spPr>
        <p:txBody>
          <a:bodyPr>
            <a:noAutofit/>
          </a:bodyPr>
          <a:lstStyle/>
          <a:p>
            <a:pPr>
              <a:lnSpc>
                <a:spcPct val="150000"/>
              </a:lnSpc>
            </a:pPr>
            <a:r>
              <a:rPr lang="en-US" sz="2800" dirty="0"/>
              <a:t>Oklahoma has some of the </a:t>
            </a:r>
            <a:r>
              <a:rPr lang="en-US" sz="2800" u="sng" dirty="0"/>
              <a:t>highest rates </a:t>
            </a:r>
            <a:r>
              <a:rPr lang="en-US" sz="2800" dirty="0"/>
              <a:t>for Mental Illness and Substance Use Disorders in the U.S.! </a:t>
            </a:r>
          </a:p>
          <a:p>
            <a:pPr lvl="1">
              <a:lnSpc>
                <a:spcPct val="150000"/>
              </a:lnSpc>
            </a:pPr>
            <a:r>
              <a:rPr lang="en-US" sz="2400" dirty="0"/>
              <a:t>Oklahoman’s with </a:t>
            </a:r>
            <a:r>
              <a:rPr lang="en-US" sz="2400" i="1" u="sng" dirty="0"/>
              <a:t>any</a:t>
            </a:r>
            <a:r>
              <a:rPr lang="en-US" sz="2400" dirty="0"/>
              <a:t> mental illness = 22.4% (</a:t>
            </a:r>
            <a:r>
              <a:rPr lang="en-US" sz="2400" b="1" dirty="0"/>
              <a:t>3</a:t>
            </a:r>
            <a:r>
              <a:rPr lang="en-US" sz="2400" b="1" baseline="30000" dirty="0"/>
              <a:t>rd</a:t>
            </a:r>
            <a:r>
              <a:rPr lang="en-US" sz="2400" b="1" dirty="0"/>
              <a:t> in Nation</a:t>
            </a:r>
            <a:r>
              <a:rPr lang="en-US" sz="2400" dirty="0"/>
              <a:t>); </a:t>
            </a:r>
          </a:p>
          <a:p>
            <a:pPr lvl="1">
              <a:lnSpc>
                <a:spcPct val="150000"/>
              </a:lnSpc>
            </a:pPr>
            <a:r>
              <a:rPr lang="en-US" sz="2400" dirty="0"/>
              <a:t>Oklahoman’s with any substance use disorder 11.9% (</a:t>
            </a:r>
            <a:r>
              <a:rPr lang="en-US" sz="2400" b="1" dirty="0"/>
              <a:t>2</a:t>
            </a:r>
            <a:r>
              <a:rPr lang="en-US" sz="2400" b="1" baseline="30000" dirty="0"/>
              <a:t>nd</a:t>
            </a:r>
            <a:r>
              <a:rPr lang="en-US" sz="2400" b="1" dirty="0"/>
              <a:t> in Nation</a:t>
            </a:r>
            <a:r>
              <a:rPr lang="en-US" sz="2400" dirty="0"/>
              <a:t>)</a:t>
            </a:r>
          </a:p>
          <a:p>
            <a:pPr lvl="1">
              <a:lnSpc>
                <a:spcPct val="150000"/>
              </a:lnSpc>
            </a:pPr>
            <a:r>
              <a:rPr lang="en-US" sz="2400" dirty="0"/>
              <a:t>Oklahoman’s with </a:t>
            </a:r>
            <a:r>
              <a:rPr lang="en-US" sz="2400" i="1" dirty="0"/>
              <a:t>serious</a:t>
            </a:r>
            <a:r>
              <a:rPr lang="en-US" sz="2400" dirty="0"/>
              <a:t> mental illness = 5.24% (</a:t>
            </a:r>
            <a:r>
              <a:rPr lang="en-US" sz="2400" b="1" dirty="0"/>
              <a:t>2</a:t>
            </a:r>
            <a:r>
              <a:rPr lang="en-US" sz="2400" b="1" baseline="30000" dirty="0"/>
              <a:t>nd</a:t>
            </a:r>
            <a:r>
              <a:rPr lang="en-US" sz="2400" b="1" dirty="0"/>
              <a:t> in Nation</a:t>
            </a:r>
            <a:r>
              <a:rPr lang="en-US" sz="2400" dirty="0"/>
              <a:t>)</a:t>
            </a:r>
          </a:p>
          <a:p>
            <a:pPr lvl="1">
              <a:lnSpc>
                <a:spcPct val="150000"/>
              </a:lnSpc>
            </a:pPr>
            <a:r>
              <a:rPr lang="en-US" sz="2400" b="1" dirty="0">
                <a:solidFill>
                  <a:srgbClr val="FF0000"/>
                </a:solidFill>
              </a:rPr>
              <a:t>Overall mental health ranking: 49</a:t>
            </a:r>
            <a:r>
              <a:rPr lang="en-US" sz="2400" b="1" baseline="30000" dirty="0">
                <a:solidFill>
                  <a:srgbClr val="FF0000"/>
                </a:solidFill>
              </a:rPr>
              <a:t>th</a:t>
            </a:r>
            <a:r>
              <a:rPr lang="en-US" sz="2400" b="1" dirty="0">
                <a:solidFill>
                  <a:srgbClr val="FF0000"/>
                </a:solidFill>
              </a:rPr>
              <a:t> in nation!</a:t>
            </a:r>
          </a:p>
          <a:p>
            <a:pPr>
              <a:lnSpc>
                <a:spcPct val="150000"/>
              </a:lnSpc>
            </a:pPr>
            <a:r>
              <a:rPr lang="en-US" sz="1600" dirty="0"/>
              <a:t>(SAMHSA 2017; Oklahoma Department of Mental Health and Substance Abuse Services, 2017)</a:t>
            </a:r>
          </a:p>
        </p:txBody>
      </p:sp>
      <p:pic>
        <p:nvPicPr>
          <p:cNvPr id="4" name="Picture 3"/>
          <p:cNvPicPr>
            <a:picLocks noChangeAspect="1"/>
          </p:cNvPicPr>
          <p:nvPr/>
        </p:nvPicPr>
        <p:blipFill>
          <a:blip r:embed="rId3"/>
          <a:stretch>
            <a:fillRect/>
          </a:stretch>
        </p:blipFill>
        <p:spPr>
          <a:xfrm>
            <a:off x="10012818" y="1737360"/>
            <a:ext cx="2149491" cy="3176587"/>
          </a:xfrm>
          <a:prstGeom prst="rect">
            <a:avLst/>
          </a:prstGeom>
        </p:spPr>
      </p:pic>
      <p:sp>
        <p:nvSpPr>
          <p:cNvPr id="7" name="TextBox 6"/>
          <p:cNvSpPr txBox="1"/>
          <p:nvPr/>
        </p:nvSpPr>
        <p:spPr>
          <a:xfrm>
            <a:off x="4314818" y="885828"/>
            <a:ext cx="3328987" cy="830997"/>
          </a:xfrm>
          <a:prstGeom prst="rect">
            <a:avLst/>
          </a:prstGeom>
          <a:noFill/>
        </p:spPr>
        <p:txBody>
          <a:bodyPr wrap="square" rtlCol="0">
            <a:spAutoFit/>
          </a:bodyPr>
          <a:lstStyle/>
          <a:p>
            <a:r>
              <a:rPr lang="en-US" sz="4800" dirty="0">
                <a:latin typeface="+mj-lt"/>
              </a:rPr>
              <a:t>is not ”OK”</a:t>
            </a:r>
          </a:p>
        </p:txBody>
      </p:sp>
      <p:pic>
        <p:nvPicPr>
          <p:cNvPr id="1026" name="Picture 2" descr="Image result for sad cowboy"/>
          <p:cNvPicPr>
            <a:picLocks noChangeAspect="1" noChangeArrowheads="1"/>
          </p:cNvPicPr>
          <p:nvPr/>
        </p:nvPicPr>
        <p:blipFill rotWithShape="1">
          <a:blip r:embed="rId4">
            <a:extLst>
              <a:ext uri="{28A0092B-C50C-407E-A947-70E740481C1C}">
                <a14:useLocalDpi xmlns:a14="http://schemas.microsoft.com/office/drawing/2010/main" val="0"/>
              </a:ext>
            </a:extLst>
          </a:blip>
          <a:srcRect l="7644" t="5436" r="16580" b="-5436"/>
          <a:stretch/>
        </p:blipFill>
        <p:spPr bwMode="auto">
          <a:xfrm>
            <a:off x="10012818" y="1737360"/>
            <a:ext cx="2187204" cy="335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90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a:t>
            </a:r>
          </a:p>
        </p:txBody>
      </p:sp>
      <p:sp>
        <p:nvSpPr>
          <p:cNvPr id="3" name="Content Placeholder 2"/>
          <p:cNvSpPr>
            <a:spLocks noGrp="1"/>
          </p:cNvSpPr>
          <p:nvPr>
            <p:ph idx="1"/>
          </p:nvPr>
        </p:nvSpPr>
        <p:spPr>
          <a:xfrm>
            <a:off x="1097280" y="1845733"/>
            <a:ext cx="6403656" cy="4415582"/>
          </a:xfrm>
        </p:spPr>
        <p:txBody>
          <a:bodyPr>
            <a:normAutofit fontScale="92500" lnSpcReduction="10000"/>
          </a:bodyPr>
          <a:lstStyle/>
          <a:p>
            <a:r>
              <a:rPr lang="en-US" dirty="0">
                <a:solidFill>
                  <a:schemeClr val="tx1"/>
                </a:solidFill>
              </a:rPr>
              <a:t>10</a:t>
            </a:r>
            <a:r>
              <a:rPr lang="en-US" baseline="30000" dirty="0">
                <a:solidFill>
                  <a:schemeClr val="tx1"/>
                </a:solidFill>
              </a:rPr>
              <a:t>th</a:t>
            </a:r>
            <a:r>
              <a:rPr lang="en-US" dirty="0">
                <a:solidFill>
                  <a:schemeClr val="tx1"/>
                </a:solidFill>
              </a:rPr>
              <a:t> leading cause of death in the US; </a:t>
            </a:r>
            <a:r>
              <a:rPr lang="en-US" sz="1600" dirty="0" smtClean="0">
                <a:solidFill>
                  <a:schemeClr val="tx1"/>
                </a:solidFill>
              </a:rPr>
              <a:t>(</a:t>
            </a:r>
            <a:r>
              <a:rPr lang="en-US" sz="1600" dirty="0">
                <a:solidFill>
                  <a:schemeClr val="tx1"/>
                </a:solidFill>
              </a:rPr>
              <a:t>CDC 2016)</a:t>
            </a:r>
          </a:p>
          <a:p>
            <a:pPr lvl="1"/>
            <a:r>
              <a:rPr lang="en-US" dirty="0">
                <a:solidFill>
                  <a:schemeClr val="tx1"/>
                </a:solidFill>
              </a:rPr>
              <a:t>Twice as many suicides as homicides</a:t>
            </a:r>
          </a:p>
          <a:p>
            <a:r>
              <a:rPr lang="en-US" dirty="0">
                <a:solidFill>
                  <a:schemeClr val="tx1"/>
                </a:solidFill>
              </a:rPr>
              <a:t>In the U.S., suicide rates are higher in rural communities </a:t>
            </a:r>
            <a:r>
              <a:rPr lang="en-US" sz="1400" dirty="0" smtClean="0">
                <a:solidFill>
                  <a:schemeClr val="tx1"/>
                </a:solidFill>
              </a:rPr>
              <a:t>(cdc.gov</a:t>
            </a:r>
            <a:r>
              <a:rPr lang="en-US" sz="1400" dirty="0">
                <a:solidFill>
                  <a:schemeClr val="tx1"/>
                </a:solidFill>
              </a:rPr>
              <a:t>)</a:t>
            </a:r>
            <a:endParaRPr lang="en-US" dirty="0">
              <a:solidFill>
                <a:schemeClr val="tx1"/>
              </a:solidFill>
            </a:endParaRPr>
          </a:p>
          <a:p>
            <a:r>
              <a:rPr lang="en-US" dirty="0">
                <a:solidFill>
                  <a:schemeClr val="tx1"/>
                </a:solidFill>
              </a:rPr>
              <a:t>Rates of drug overdoses in rural areas surpass those in urban areas </a:t>
            </a:r>
            <a:r>
              <a:rPr lang="en-US" sz="1400" dirty="0" smtClean="0">
                <a:solidFill>
                  <a:schemeClr val="tx1"/>
                </a:solidFill>
              </a:rPr>
              <a:t>(</a:t>
            </a:r>
            <a:r>
              <a:rPr lang="en-US" sz="1400" dirty="0">
                <a:solidFill>
                  <a:schemeClr val="tx1"/>
                </a:solidFill>
              </a:rPr>
              <a:t>cdc.gov) </a:t>
            </a:r>
            <a:endParaRPr lang="en-US" dirty="0">
              <a:solidFill>
                <a:schemeClr val="tx1"/>
              </a:solidFill>
            </a:endParaRPr>
          </a:p>
          <a:p>
            <a:r>
              <a:rPr lang="en-US" dirty="0">
                <a:solidFill>
                  <a:schemeClr val="tx1"/>
                </a:solidFill>
              </a:rPr>
              <a:t>3</a:t>
            </a:r>
            <a:r>
              <a:rPr lang="en-US" baseline="30000" dirty="0">
                <a:solidFill>
                  <a:schemeClr val="tx1"/>
                </a:solidFill>
              </a:rPr>
              <a:t>rd</a:t>
            </a:r>
            <a:r>
              <a:rPr lang="en-US" dirty="0">
                <a:solidFill>
                  <a:schemeClr val="tx1"/>
                </a:solidFill>
              </a:rPr>
              <a:t> leading cause of death age 10-14; 2</a:t>
            </a:r>
            <a:r>
              <a:rPr lang="en-US" baseline="30000" dirty="0">
                <a:solidFill>
                  <a:schemeClr val="tx1"/>
                </a:solidFill>
              </a:rPr>
              <a:t>nd</a:t>
            </a:r>
            <a:r>
              <a:rPr lang="en-US" dirty="0">
                <a:solidFill>
                  <a:schemeClr val="tx1"/>
                </a:solidFill>
              </a:rPr>
              <a:t> for ages 15-34</a:t>
            </a:r>
          </a:p>
          <a:p>
            <a:r>
              <a:rPr lang="en-US" dirty="0">
                <a:solidFill>
                  <a:schemeClr val="tx1"/>
                </a:solidFill>
              </a:rPr>
              <a:t>Estimated 1 million attempts occur each year</a:t>
            </a:r>
          </a:p>
          <a:p>
            <a:r>
              <a:rPr lang="en-US" dirty="0">
                <a:solidFill>
                  <a:schemeClr val="tx1"/>
                </a:solidFill>
              </a:rPr>
              <a:t>24% Increase across past 15 years; greatest increase in past 10 years </a:t>
            </a:r>
            <a:r>
              <a:rPr lang="en-US" sz="1800" dirty="0">
                <a:solidFill>
                  <a:schemeClr val="tx1"/>
                </a:solidFill>
              </a:rPr>
              <a:t>(National Vital Stats System)</a:t>
            </a:r>
            <a:endParaRPr lang="en-US" dirty="0">
              <a:solidFill>
                <a:schemeClr val="tx1"/>
              </a:solidFill>
            </a:endParaRPr>
          </a:p>
          <a:p>
            <a:r>
              <a:rPr lang="en-US" dirty="0">
                <a:solidFill>
                  <a:schemeClr val="tx1"/>
                </a:solidFill>
              </a:rPr>
              <a:t>Older white males most common</a:t>
            </a:r>
          </a:p>
          <a:p>
            <a:r>
              <a:rPr lang="en-US" dirty="0">
                <a:solidFill>
                  <a:schemeClr val="tx1"/>
                </a:solidFill>
              </a:rPr>
              <a:t>Age 18-25 most common suicidal thoughts &amp; attempts</a:t>
            </a:r>
          </a:p>
          <a:p>
            <a:r>
              <a:rPr lang="en-US" dirty="0">
                <a:solidFill>
                  <a:schemeClr val="tx1"/>
                </a:solidFill>
              </a:rPr>
              <a:t>Firearms most common method</a:t>
            </a:r>
          </a:p>
        </p:txBody>
      </p:sp>
      <p:pic>
        <p:nvPicPr>
          <p:cNvPr id="4" name="Picture 3"/>
          <p:cNvPicPr>
            <a:picLocks noChangeAspect="1"/>
          </p:cNvPicPr>
          <p:nvPr/>
        </p:nvPicPr>
        <p:blipFill>
          <a:blip r:embed="rId3"/>
          <a:stretch>
            <a:fillRect/>
          </a:stretch>
        </p:blipFill>
        <p:spPr>
          <a:xfrm>
            <a:off x="7500936" y="2074186"/>
            <a:ext cx="4643910" cy="3326489"/>
          </a:xfrm>
          <a:prstGeom prst="rect">
            <a:avLst/>
          </a:prstGeom>
        </p:spPr>
      </p:pic>
    </p:spTree>
    <p:extLst>
      <p:ext uri="{BB962C8B-B14F-4D97-AF65-F5344CB8AC3E}">
        <p14:creationId xmlns:p14="http://schemas.microsoft.com/office/powerpoint/2010/main" val="105995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dissolv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dissolve">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F5E55C585DB41A8086B22A0BA3978" ma:contentTypeVersion="10" ma:contentTypeDescription="Create a new document." ma:contentTypeScope="" ma:versionID="4017d100ac469d27e8afbfcd5da291e5">
  <xsd:schema xmlns:xsd="http://www.w3.org/2001/XMLSchema" xmlns:xs="http://www.w3.org/2001/XMLSchema" xmlns:p="http://schemas.microsoft.com/office/2006/metadata/properties" xmlns:ns3="6d636ed6-4d22-4f9b-a70c-2b144907596b" xmlns:ns4="db382af5-41d1-4468-8b87-e2f8642e227d" targetNamespace="http://schemas.microsoft.com/office/2006/metadata/properties" ma:root="true" ma:fieldsID="a87cfaeeda2f48cde7ed09687aa51c61" ns3:_="" ns4:_="">
    <xsd:import namespace="6d636ed6-4d22-4f9b-a70c-2b144907596b"/>
    <xsd:import namespace="db382af5-41d1-4468-8b87-e2f8642e22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636ed6-4d22-4f9b-a70c-2b1449075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382af5-41d1-4468-8b87-e2f8642e227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81C8D1-5132-42DC-BC92-371B9790F8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636ed6-4d22-4f9b-a70c-2b144907596b"/>
    <ds:schemaRef ds:uri="db382af5-41d1-4468-8b87-e2f8642e2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46E988-8F79-4B6C-A38F-92688A28A53D}">
  <ds:schemaRefs>
    <ds:schemaRef ds:uri="http://schemas.microsoft.com/sharepoint/v3/contenttype/forms"/>
  </ds:schemaRefs>
</ds:datastoreItem>
</file>

<file path=customXml/itemProps3.xml><?xml version="1.0" encoding="utf-8"?>
<ds:datastoreItem xmlns:ds="http://schemas.openxmlformats.org/officeDocument/2006/customXml" ds:itemID="{725807A4-2C63-4999-85DA-3A04F0660696}">
  <ds:schemaRefs>
    <ds:schemaRef ds:uri="http://purl.org/dc/elements/1.1/"/>
    <ds:schemaRef ds:uri="http://www.w3.org/XML/1998/namespace"/>
    <ds:schemaRef ds:uri="6d636ed6-4d22-4f9b-a70c-2b144907596b"/>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db382af5-41d1-4468-8b87-e2f8642e227d"/>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Retrospect</Template>
  <TotalTime>35170</TotalTime>
  <Words>3505</Words>
  <Application>Microsoft Office PowerPoint</Application>
  <PresentationFormat>Widescreen</PresentationFormat>
  <Paragraphs>241</Paragraphs>
  <Slides>19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ＭＳ Ｐゴシック</vt:lpstr>
      <vt:lpstr>Arial</vt:lpstr>
      <vt:lpstr>Calibri</vt:lpstr>
      <vt:lpstr>Calibri Light</vt:lpstr>
      <vt:lpstr>Mangal</vt:lpstr>
      <vt:lpstr>Retrospect</vt:lpstr>
      <vt:lpstr>Stress &amp; Stress Management</vt:lpstr>
      <vt:lpstr>Stress</vt:lpstr>
      <vt:lpstr>Eustress vs. Distress</vt:lpstr>
      <vt:lpstr>Stress in Oklahoma</vt:lpstr>
      <vt:lpstr>Stress in Oklahoma</vt:lpstr>
      <vt:lpstr>Stress Buildup…</vt:lpstr>
      <vt:lpstr>Accumulation of Stress &amp; Mental Health</vt:lpstr>
      <vt:lpstr>Oklahoma…..</vt:lpstr>
      <vt:lpstr>Suicide</vt:lpstr>
      <vt:lpstr>Feeling overworked, too busy, and too stressed to manage your stress?</vt:lpstr>
      <vt:lpstr>Prescription Drug Misuse</vt:lpstr>
      <vt:lpstr>Opioid Epidemic in Oklahoma</vt:lpstr>
      <vt:lpstr>How are People Introduced to Opioids?</vt:lpstr>
      <vt:lpstr>Managing Stress</vt:lpstr>
      <vt:lpstr>PowerPoint Presentation</vt:lpstr>
      <vt:lpstr>Self Care and Other Care?</vt:lpstr>
      <vt:lpstr>Self Care</vt:lpstr>
      <vt:lpstr>What Can You Do for Suicide?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First Aid: An Introduction</dc:title>
  <dc:creator>Brosi, Matt</dc:creator>
  <cp:lastModifiedBy>Spradlin, Cassidy D</cp:lastModifiedBy>
  <cp:revision>324</cp:revision>
  <cp:lastPrinted>2018-03-15T16:33:23Z</cp:lastPrinted>
  <dcterms:created xsi:type="dcterms:W3CDTF">2017-04-27T18:14:32Z</dcterms:created>
  <dcterms:modified xsi:type="dcterms:W3CDTF">2020-10-15T21:49:48Z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0x010100560F5E55C585DB41A8086B22A0BA3978</vt:lpwstr>
  </property>
</Properties>
</file>