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0" r:id="rId6"/>
    <p:sldId id="258" r:id="rId7"/>
    <p:sldId id="261" r:id="rId8"/>
    <p:sldId id="292" r:id="rId9"/>
    <p:sldId id="262" r:id="rId10"/>
    <p:sldId id="259" r:id="rId11"/>
    <p:sldId id="286" r:id="rId12"/>
    <p:sldId id="287" r:id="rId13"/>
    <p:sldId id="265" r:id="rId14"/>
    <p:sldId id="268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202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D50D4D-E9B3-4EB9-8C3F-A3BB096DE0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B4EEE-BA43-485C-8367-72D7A583D7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62AA0-94F6-40F4-B440-682B5C47C327}" type="datetimeFigureOut">
              <a:rPr lang="en-US"/>
              <a:pPr>
                <a:defRPr/>
              </a:pPr>
              <a:t>10/14/2020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FF99-3EBB-4E99-A781-39A898ACDC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918F61-48F8-4344-9AFF-2DCD16BF61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E85422-FA18-4E51-95E5-D12D7D1E02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F89D9A2-6616-419B-B68D-49AED5F205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15F1ACB-2851-43E1-94E4-A0FB00514A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91B21C5-8BE8-4DC4-ADBC-9A6CBD61FB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2C74D0A-8E34-4C45-BE51-2CB2BC48FD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41DF9D2-3541-4C09-ADAA-524D5753A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CE28E-D2CE-4E1C-A0F2-42F02370AD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F3E0A5B-1048-4CD2-A8E1-3F0FE86C5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30BA4-30B5-411F-B065-B238706E7F9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F7ABE5A-1D0F-409F-8A11-C5AFCD5EF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43F16C8-599B-405A-BC7C-4945ACF79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C20063D-E8F6-4359-B12C-CA5E77D2D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9234D8-2B44-4F51-A4F4-BF0433AD917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7077AB1-C6B0-4126-A8D5-F8E57908F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CE16327-412F-488E-B2B8-EBA264F6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4A1D201-DAF1-4212-A309-5A0B2E6DA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35D835-3EEE-4758-888A-D78C5AAB7B1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00DA5E-90EE-40ED-84D7-75BCA5701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C52736-3351-48F4-B410-B28229DEE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CCCA392-D6D9-4E2D-A267-8B5730CF2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93809A-93BB-4684-A4B8-9C3FD05E03B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A0FDB4F-600D-4E24-92B6-276F8D8C8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E0DC282-C68D-4FB5-98DE-C06BF4FB5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623E602-0E96-4AFB-BA3A-7FBD3500E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A7133-D3DC-4CE8-A278-8C8B0980410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0E8025-F6A0-4ECE-9CE2-A7B959DA8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9BAC5E7-B9FE-4CD3-B266-7B0B6E4F7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CE6F146-DDE8-4A4F-9A65-CB187A4FA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E29959-FF6A-440D-B591-DE547734D1E9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4A5007A-7623-43B1-AA1C-02032ABC9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A56F512-1C2B-4977-8A88-200EE1E3E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3C29C2-346B-4C7F-A960-7D09AF980E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00E88-4523-4CDE-AF6A-1A71D063D441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1F3FEC3-8282-4129-8D2E-1353C6DC0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A97608A-2637-4E5A-84F4-BAF419BB0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DF8CFD3-0097-40D7-9F8C-2FD6ECB89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5272E-2A6D-4221-9A52-EEAB32EA265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3D04D92-D40E-43E7-9E11-AD673D0DF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211EDD2-C97C-4048-963C-D584AF65B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9FBF80B-9473-41EA-976C-97679175D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F10AC-A30C-4761-B988-998384C0124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42B91D7-34A4-4285-908B-A60CCE629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0817923-F444-47B9-AFAA-CEF2BC087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973F9B-4643-4E63-B777-C40C8E5AF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04F2A-974C-4788-B849-C7BA0C1BE7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18FE6-BBC6-4E55-A486-4743B5A0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241D242-DE1F-4540-9A08-605FEDA064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4602C8-A73E-426A-A89C-2CCBAE412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2AD84-7255-4398-8C7F-349DE98735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0C146-7659-4911-B585-73540627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EB6D8AE-8847-441C-B960-81D10AA41D4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0FCF1-935F-4E46-85EC-9830E58AE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4C417-A09D-4B05-98CD-917FED43E6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D64E-1E3A-4FBE-8B04-747761BE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A25F0B7-BA22-47F3-A091-2ADFEAEBA1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0B6564-C51E-461A-A201-03FE3689C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F7730-5CC5-4148-9046-ED626C95A4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1550BE-D6AB-4FD7-872C-40042960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46476A-FF7D-43F5-8233-690834D253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D7DAA7-CA6D-48BA-A16F-22FCE0EA7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C3337-78A4-4F30-9B8D-688D366919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6501E-A839-43AB-8F8D-134B3CBE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14A5E1-4740-4658-8698-FC5F74F151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9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D79A78-B9FB-42CE-A740-03156F88A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37EC9-4792-462D-ADB3-2B1472A976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AAA3-9309-40EB-8C4D-1C0085BC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776C87-AE6E-45B7-A3AC-A4584B86EC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2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0CB19-78E0-4CE0-9E0F-52C8162EBF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941CF-2B54-4773-B9C6-09FDAE14E4C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4E9297-88D3-4435-B4E3-933163C3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66558-0B51-4BD7-B8EE-33C8886BDCE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125F5D-FBB5-4764-BCFF-94A0B0BDE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94C56-4FA4-46B1-A06B-F2D2D7007A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C6D019-4C80-415E-8508-FABD2F84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F2B655-D82A-48EB-BB0B-DCF8C6A111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61DC73-AAB5-4BD5-B097-606CEC0E9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CC43D-ECF1-44A0-A50B-4F375B78EF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FE116E-E505-44D3-9926-778154D0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14699C-CF6E-46F0-A9DB-A19C2B7199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F608C5C-F9A1-489F-A69D-D34721572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6E7E9-9A96-4AA3-ACB2-002572EBB7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C8ABFA-9F8B-4E16-B57A-11E7B8F7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795F3-68BA-402E-BAFE-563E7A8390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537DAE-825B-4E29-A730-2295CB42E0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5959E-ED69-4E2C-9A7D-184131E160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E426FD-A924-4F41-9B56-23DD6EECB3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B94CF47-BAD4-4A73-A900-3C912BAD01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7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D76AA3-21C1-4916-B262-B90857084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FE398-FEF9-4CDA-80D1-A7E9B34C56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48CE70-3CB0-46B4-A828-F6A9C2AC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16BD08-2C80-469A-9364-69A77D9AB6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4B8F0-F586-41DD-ACA7-F8C3DBF9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7295AD-E461-48E6-B6C6-CD9485A02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175CD-32CC-405A-993E-2C2A460A7D19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390FBA-85CF-4AAA-9A0F-37C704CD6950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31FE-6F6D-4728-9FAF-AD87823C1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fld id="{D52A4939-AA62-4D34-BABF-ECA335DE55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B089-05BC-4AB3-B457-F178569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4ECAE-FBE0-49CE-BB21-C51DE3080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DF13C90-1F7F-447C-BB30-2883C00068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0100" y="2627313"/>
            <a:ext cx="7543800" cy="1603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000000"/>
                </a:solidFill>
              </a:rPr>
              <a:t>Oklahoma Agriculture Mediation Program, Inc.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0581BF-F269-45A8-906D-BDEB29162A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572000"/>
            <a:ext cx="7315200" cy="1600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>
                <a:solidFill>
                  <a:schemeClr val="tx2"/>
                </a:solidFill>
              </a:rPr>
              <a:t>Mike Mayberry, Executive Director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>
              <a:solidFill>
                <a:srgbClr val="009900"/>
              </a:solidFill>
            </a:endParaRPr>
          </a:p>
        </p:txBody>
      </p:sp>
      <p:pic>
        <p:nvPicPr>
          <p:cNvPr id="2052" name="Picture 5" descr="\\ODAF55AW0009998\Users\113956\OneDrive - State of Oklahoma\OAMP Active Files\OUTREACH\Logos\OAMP Logo Transparent.png">
            <a:extLst>
              <a:ext uri="{FF2B5EF4-FFF2-40B4-BE49-F238E27FC236}">
                <a16:creationId xmlns:a16="http://schemas.microsoft.com/office/drawing/2014/main" id="{F20AF6CF-0302-49CA-942C-BC585F47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4A642C0-7841-4EB2-A99C-BBF301C9F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We are Here to Help!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61FAE3-5396-4CC8-B394-38FEBC4CB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Certified mediation programs have helped many farmers and creditors over the years to resolve their disputes confidentially and in a non-adversarial setting.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This helps to avoid traditional processes such as litigation, appeals, bankruptcy and foreclosure.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This program is crucial in maintaining America’s small family farmers who continuously battle the economy, low commodity prices and nature.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493E1AED-3E3E-46FD-AA74-1EA5318A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305050"/>
            <a:ext cx="5486400" cy="2247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For More Information Contact: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Oklahoma Ag Mediation Program, Inc.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Website: 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www.ok.gov/mediation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Email: 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mediation@ag.ok.gov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800-248-5465                   405-521-3934</a:t>
            </a:r>
          </a:p>
        </p:txBody>
      </p:sp>
      <p:sp>
        <p:nvSpPr>
          <p:cNvPr id="12291" name="Text Box 7">
            <a:extLst>
              <a:ext uri="{FF2B5EF4-FFF2-40B4-BE49-F238E27FC236}">
                <a16:creationId xmlns:a16="http://schemas.microsoft.com/office/drawing/2014/main" id="{A2DEFCB2-C1A6-4AA8-B1DA-B5DAC464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61025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800" dirty="0">
                <a:latin typeface="+mj-lt"/>
                <a:cs typeface="Arial" charset="0"/>
              </a:rPr>
              <a:t>Sponsored by USDA and ODAFF </a:t>
            </a:r>
          </a:p>
        </p:txBody>
      </p:sp>
      <p:pic>
        <p:nvPicPr>
          <p:cNvPr id="11268" name="Picture 8" descr="USDA">
            <a:extLst>
              <a:ext uri="{FF2B5EF4-FFF2-40B4-BE49-F238E27FC236}">
                <a16:creationId xmlns:a16="http://schemas.microsoft.com/office/drawing/2014/main" id="{350B9E77-D31B-454C-BB15-334E4DAA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461000"/>
            <a:ext cx="12890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ODAFF">
            <a:extLst>
              <a:ext uri="{FF2B5EF4-FFF2-40B4-BE49-F238E27FC236}">
                <a16:creationId xmlns:a16="http://schemas.microsoft.com/office/drawing/2014/main" id="{A626E9A3-C55A-46A3-8B24-A2BFA3F0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49875"/>
            <a:ext cx="10175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>
            <a:extLst>
              <a:ext uri="{FF2B5EF4-FFF2-40B4-BE49-F238E27FC236}">
                <a16:creationId xmlns:a16="http://schemas.microsoft.com/office/drawing/2014/main" id="{20E77DF4-F22B-416D-A6D5-16BB9B4B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269398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A669071-36FB-4EE5-B2FE-7C10C8F31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About Oklahoma Ag Mediation Program (OAMP)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11092D-67E8-48AF-BC5F-332E278CF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USDA Certified Program since 1987, the first in the nation. Grant funds allow OAMP to provide no-cost mediation between agricultural producers and the USDA agencies as a part of the appeals process.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We also provide limited financial planning referrals for producers that are preparing for mediation.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09B00C1-B2EA-4980-9D5C-AAF6892B0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What is Mediation?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8B12853-80D7-4AA6-ACE3-D35F43B93D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Mediation is a </a:t>
            </a:r>
            <a:r>
              <a:rPr lang="en-US" altLang="en-US" u="sng"/>
              <a:t>voluntary</a:t>
            </a:r>
            <a:r>
              <a:rPr lang="en-US" altLang="en-US"/>
              <a:t>, informal process in which people involved in a dispute agree to meet in a </a:t>
            </a:r>
            <a:r>
              <a:rPr lang="en-US" altLang="en-US" u="sng"/>
              <a:t>confidential</a:t>
            </a:r>
            <a:r>
              <a:rPr lang="en-US" altLang="en-US"/>
              <a:t> setting to attempt to work out a solution on their own, without having to go to court or through an appeal.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399FF18-BED1-422C-8471-84139099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28956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84188A3C-C2EB-4B84-AF72-F365B3BA4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What Types of Mediations We Do: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5DDB511F-B557-4B44-82EB-66B97DA25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5029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Farm credit and loan servicing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Loan delinquency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Unfeasible farm plans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Farm Program compliance and eligibility issues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Foreclosures and Loan Accelerations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Conservation contracts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1200" dirty="0"/>
          </a:p>
        </p:txBody>
      </p:sp>
      <p:pic>
        <p:nvPicPr>
          <p:cNvPr id="5124" name="Picture 5" descr="\\ODAF55AW0009998\Users\113956\OneDrive - State of Oklahoma\OAMP Active Files\OUTREACH\Logos\OAMP Logo Transparent.png">
            <a:extLst>
              <a:ext uri="{FF2B5EF4-FFF2-40B4-BE49-F238E27FC236}">
                <a16:creationId xmlns:a16="http://schemas.microsoft.com/office/drawing/2014/main" id="{F81A4648-8C7E-450A-B026-8EA82A85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1781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C06D-B1ED-6E42-A6A4-A3BFDA117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12" y="3429000"/>
            <a:ext cx="7886700" cy="3263504"/>
          </a:xfrm>
        </p:spPr>
        <p:txBody>
          <a:bodyPr/>
          <a:lstStyle/>
          <a:p>
            <a:r>
              <a:rPr lang="en-US"/>
              <a:t>Pesticides</a:t>
            </a:r>
            <a:endParaRPr lang="en-US" dirty="0"/>
          </a:p>
          <a:p>
            <a:r>
              <a:rPr lang="en-US" dirty="0"/>
              <a:t>Organic certification</a:t>
            </a:r>
          </a:p>
          <a:p>
            <a:r>
              <a:rPr lang="en-US" dirty="0"/>
              <a:t>Lease issues</a:t>
            </a:r>
          </a:p>
          <a:p>
            <a:r>
              <a:rPr lang="en-US" dirty="0"/>
              <a:t>Family Farm Transition</a:t>
            </a:r>
          </a:p>
          <a:p>
            <a:r>
              <a:rPr lang="en-US" dirty="0"/>
              <a:t>Farmer/neighbor disputes</a:t>
            </a:r>
          </a:p>
          <a:p>
            <a:r>
              <a:rPr lang="en-US" dirty="0"/>
              <a:t>Other designated issues</a:t>
            </a:r>
          </a:p>
          <a:p>
            <a:r>
              <a:rPr lang="en-US" dirty="0"/>
              <a:t>Credit counseling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5A439-DE99-3B4A-97BB-879D96EC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227" y="1905299"/>
            <a:ext cx="4651773" cy="3155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4C806-570E-2B41-B4A9-ED2C7961B6FC}"/>
              </a:ext>
            </a:extLst>
          </p:cNvPr>
          <p:cNvSpPr txBox="1"/>
          <p:nvPr/>
        </p:nvSpPr>
        <p:spPr>
          <a:xfrm>
            <a:off x="976741" y="273547"/>
            <a:ext cx="7030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/>
              <a:t>The 2018 Farm Bill made these additional types of cases </a:t>
            </a:r>
          </a:p>
          <a:p>
            <a:pPr algn="l"/>
            <a:r>
              <a:rPr lang="en-US" sz="3200" b="1"/>
              <a:t>eligible for mediation</a:t>
            </a:r>
          </a:p>
        </p:txBody>
      </p:sp>
    </p:spTree>
    <p:extLst>
      <p:ext uri="{BB962C8B-B14F-4D97-AF65-F5344CB8AC3E}">
        <p14:creationId xmlns:p14="http://schemas.microsoft.com/office/powerpoint/2010/main" val="103854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17C577B-96FB-46DE-845D-82B25EB4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We Work In All 77 Counties With: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C1EDE4-63D9-4A36-B748-47EC6D7B74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20000" cy="5191125"/>
          </a:xfrm>
        </p:spPr>
        <p:txBody>
          <a:bodyPr/>
          <a:lstStyle/>
          <a:p>
            <a:pPr eaLnBrk="1" hangingPunct="1"/>
            <a:r>
              <a:rPr lang="en-US" altLang="en-US"/>
              <a:t>Oklahoma farmers or ranchers</a:t>
            </a:r>
          </a:p>
          <a:p>
            <a:pPr eaLnBrk="1" hangingPunct="1"/>
            <a:r>
              <a:rPr lang="en-US" altLang="en-US"/>
              <a:t>Agricultural borrowers or lenders</a:t>
            </a:r>
          </a:p>
          <a:p>
            <a:pPr eaLnBrk="1" hangingPunct="1"/>
            <a:r>
              <a:rPr lang="en-US" altLang="en-US"/>
              <a:t>Any producer who has received an adverse decision letter from any USDA agency</a:t>
            </a:r>
          </a:p>
          <a:p>
            <a:pPr eaLnBrk="1" hangingPunct="1"/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38EEF97-53EE-46A6-B43B-1013E27D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24558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E727F76-9B3D-4C66-ADE5-596A5AC87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Benefits of Ag Mediation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ED9C437-C5F6-4B40-B869-EFF2D6F2E6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5108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May resolve problems within producer’s financial means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Lower cost than appeals, litigation, or bankruptcy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Promotes good working relationships between the parties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Resolves the situation quickly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Reduce stress caused by lengthy litigation and unresolved conflict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1C5E9A6-A6C4-4931-BE7D-FF332881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5544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C20AE25-5FF3-4688-BFED-FC2D90083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How does Ag Mediation Work?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BA01FDD-DE2E-4DE0-BDE0-1682D50934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464" y="1587734"/>
            <a:ext cx="7696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You contact our office and request mediation.</a:t>
            </a: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We schedule the mediation and assign a mediator.</a:t>
            </a: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With the help of a professional mediator, both parties will have a chance to tell their story and exchange information about the situation. Mediators help with the negotiations and planning.</a:t>
            </a: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Unlike a judge, the mediator is neutral and will not make a decision on who is right or wrong. Instead, they assist the parties with coming to a mutual agreement</a:t>
            </a:r>
            <a:r>
              <a:rPr lang="en-US"/>
              <a:t>. You, as the party to the mediaton, </a:t>
            </a:r>
            <a:r>
              <a:rPr lang="en-US" dirty="0"/>
              <a:t>are the decision-maker. </a:t>
            </a:r>
          </a:p>
          <a:p>
            <a:pPr marL="11430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Any settlements reached are agreed to, written down and signed by both parties.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F202-C0CB-4A94-8D2E-252FFB07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Frequently Asked Questions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FBDC2A0-9979-4CFD-AE76-DEF9705A0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How much does mediation cost?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Where does it take place?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Do I need to bring a lawyer to mediation?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What documents or paperwork do I need to bring to mediation?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How long does a mediation take?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CE69C9-1BEE-44A8-ACE7-3CDF1C6FD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0C824E-E749-4D0E-9564-3529C3815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4094B5-57B1-46F4-8F04-FC83D3C697F4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b382af5-41d1-4468-8b87-e2f8642e227d"/>
    <ds:schemaRef ds:uri="http://purl.org/dc/elements/1.1/"/>
    <ds:schemaRef ds:uri="http://purl.org/dc/dcmitype/"/>
    <ds:schemaRef ds:uri="6d636ed6-4d22-4f9b-a70c-2b144907596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506</Words>
  <Application>Microsoft Office PowerPoint</Application>
  <PresentationFormat>On-screen Show (4:3)</PresentationFormat>
  <Paragraphs>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Georgia</vt:lpstr>
      <vt:lpstr>Wingdings</vt:lpstr>
      <vt:lpstr>1_Adjacency</vt:lpstr>
      <vt:lpstr>Oklahoma Agriculture Mediation Program, Inc.</vt:lpstr>
      <vt:lpstr>About Oklahoma Ag Mediation Program (OAMP)</vt:lpstr>
      <vt:lpstr>What is Mediation?</vt:lpstr>
      <vt:lpstr>What Types of Mediations We Do:</vt:lpstr>
      <vt:lpstr>PowerPoint Presentation</vt:lpstr>
      <vt:lpstr>We Work In All 77 Counties With:</vt:lpstr>
      <vt:lpstr>Benefits of Ag Mediation</vt:lpstr>
      <vt:lpstr>How does Ag Mediation Work?</vt:lpstr>
      <vt:lpstr>Frequently Asked Questions</vt:lpstr>
      <vt:lpstr>We are Here to Help!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 Ag Mediation Program</dc:title>
  <dc:creator>Alan Ware</dc:creator>
  <cp:lastModifiedBy>Spradlin, Cassidy D</cp:lastModifiedBy>
  <cp:revision>44</cp:revision>
  <cp:lastPrinted>2011-08-29T18:32:09Z</cp:lastPrinted>
  <dcterms:created xsi:type="dcterms:W3CDTF">2009-05-19T13:56:32Z</dcterms:created>
  <dcterms:modified xsi:type="dcterms:W3CDTF">2020-10-14T21:53:40Z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