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sldIdLst>
    <p:sldId id="256" r:id="rId5"/>
    <p:sldId id="258" r:id="rId6"/>
    <p:sldId id="322" r:id="rId7"/>
    <p:sldId id="303" r:id="rId8"/>
    <p:sldId id="344" r:id="rId9"/>
    <p:sldId id="324" r:id="rId10"/>
    <p:sldId id="350" r:id="rId11"/>
    <p:sldId id="325" r:id="rId12"/>
    <p:sldId id="308" r:id="rId13"/>
    <p:sldId id="327" r:id="rId14"/>
    <p:sldId id="310" r:id="rId15"/>
    <p:sldId id="328" r:id="rId16"/>
    <p:sldId id="312" r:id="rId17"/>
    <p:sldId id="329" r:id="rId18"/>
    <p:sldId id="345" r:id="rId19"/>
    <p:sldId id="346" r:id="rId20"/>
    <p:sldId id="348" r:id="rId21"/>
    <p:sldId id="349" r:id="rId22"/>
    <p:sldId id="332" r:id="rId23"/>
    <p:sldId id="294" r:id="rId24"/>
    <p:sldId id="266" r:id="rId2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09" d="100"/>
          <a:sy n="109" d="100"/>
        </p:scale>
        <p:origin x="167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Increases and Decreases in Estimated Outlays ($M) by Title </a:t>
            </a:r>
          </a:p>
          <a:p>
            <a:pPr>
              <a:defRPr/>
            </a:pPr>
            <a:r>
              <a:rPr lang="en-US" dirty="0" smtClean="0"/>
              <a:t>(Source: CBO,</a:t>
            </a:r>
            <a:r>
              <a:rPr lang="en-US" baseline="0" dirty="0" smtClean="0"/>
              <a:t> 2018)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Conference Report 2019-2028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Sheet1!$A$2:$A$14</c:f>
              <c:strCache>
                <c:ptCount val="13"/>
                <c:pt idx="0">
                  <c:v>Title I: Commodities</c:v>
                </c:pt>
                <c:pt idx="1">
                  <c:v>Title II: Conservation</c:v>
                </c:pt>
                <c:pt idx="2">
                  <c:v>Title III: Trade</c:v>
                </c:pt>
                <c:pt idx="3">
                  <c:v>Title IV: Nutrition</c:v>
                </c:pt>
                <c:pt idx="4">
                  <c:v>Title V: Credit</c:v>
                </c:pt>
                <c:pt idx="5">
                  <c:v>Title: VI: Rural Development</c:v>
                </c:pt>
                <c:pt idx="6">
                  <c:v>Title VII: Research, Extension, and Related Matters</c:v>
                </c:pt>
                <c:pt idx="7">
                  <c:v>Title VIII: Forestry</c:v>
                </c:pt>
                <c:pt idx="8">
                  <c:v>Title IX: Energy</c:v>
                </c:pt>
                <c:pt idx="9">
                  <c:v>Title X: Horticulture</c:v>
                </c:pt>
                <c:pt idx="10">
                  <c:v>Title XI: Crop Insurance</c:v>
                </c:pt>
                <c:pt idx="11">
                  <c:v>Title XII: Miscellaneous</c:v>
                </c:pt>
                <c:pt idx="12">
                  <c:v>Total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263</c:v>
                </c:pt>
                <c:pt idx="1">
                  <c:v>-6</c:v>
                </c:pt>
                <c:pt idx="2">
                  <c:v>470</c:v>
                </c:pt>
                <c:pt idx="3">
                  <c:v>0</c:v>
                </c:pt>
                <c:pt idx="4">
                  <c:v>0</c:v>
                </c:pt>
                <c:pt idx="5">
                  <c:v>-2530</c:v>
                </c:pt>
                <c:pt idx="6">
                  <c:v>615</c:v>
                </c:pt>
                <c:pt idx="7">
                  <c:v>0</c:v>
                </c:pt>
                <c:pt idx="8">
                  <c:v>125</c:v>
                </c:pt>
                <c:pt idx="9">
                  <c:v>500</c:v>
                </c:pt>
                <c:pt idx="10">
                  <c:v>-104</c:v>
                </c:pt>
                <c:pt idx="11">
                  <c:v>738</c:v>
                </c:pt>
                <c:pt idx="12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D3-494D-8AF7-5A0865701DE4}"/>
            </c:ext>
          </c:extLst>
        </c:ser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Sheet1!$A$2:$A$14</c:f>
              <c:strCache>
                <c:ptCount val="13"/>
                <c:pt idx="0">
                  <c:v>Title I: Commodities</c:v>
                </c:pt>
                <c:pt idx="1">
                  <c:v>Title II: Conservation</c:v>
                </c:pt>
                <c:pt idx="2">
                  <c:v>Title III: Trade</c:v>
                </c:pt>
                <c:pt idx="3">
                  <c:v>Title IV: Nutrition</c:v>
                </c:pt>
                <c:pt idx="4">
                  <c:v>Title V: Credit</c:v>
                </c:pt>
                <c:pt idx="5">
                  <c:v>Title: VI: Rural Development</c:v>
                </c:pt>
                <c:pt idx="6">
                  <c:v>Title VII: Research, Extension, and Related Matters</c:v>
                </c:pt>
                <c:pt idx="7">
                  <c:v>Title VIII: Forestry</c:v>
                </c:pt>
                <c:pt idx="8">
                  <c:v>Title IX: Energy</c:v>
                </c:pt>
                <c:pt idx="9">
                  <c:v>Title X: Horticulture</c:v>
                </c:pt>
                <c:pt idx="10">
                  <c:v>Title XI: Crop Insurance</c:v>
                </c:pt>
                <c:pt idx="11">
                  <c:v>Title XII: Miscellaneous</c:v>
                </c:pt>
                <c:pt idx="12">
                  <c:v>Total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D3-494D-8AF7-5A0865701D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37793040"/>
        <c:axId val="1837792624"/>
      </c:barChart>
      <c:catAx>
        <c:axId val="18377930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7792624"/>
        <c:crosses val="autoZero"/>
        <c:auto val="1"/>
        <c:lblAlgn val="ctr"/>
        <c:lblOffset val="100"/>
        <c:noMultiLvlLbl val="0"/>
      </c:catAx>
      <c:valAx>
        <c:axId val="183779262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7793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7785543-0838-4CA7-A980-5D02AB8540A1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A68B1A3-C4CE-4014-AB6D-56C24FBB9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31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8B1A3-C4CE-4014-AB6D-56C24FBB92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007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50D7276-1860-45DA-9833-3B1B63950347}" type="slidenum">
              <a:rPr lang="en-US" altLang="en-US" smtClean="0">
                <a:latin typeface="Calibri" panose="020F0502020204030204" pitchFamily="34" charset="0"/>
              </a:rPr>
              <a:pPr/>
              <a:t>12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461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C85B1-4DD2-4DE4-A59F-69E89FACD4A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208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80CF761-AA58-467A-B8B0-7A13A493FAD8}" type="slidenum">
              <a:rPr lang="en-US" altLang="en-US" smtClean="0">
                <a:latin typeface="Calibri" panose="020F0502020204030204" pitchFamily="34" charset="0"/>
              </a:rPr>
              <a:pPr/>
              <a:t>14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0705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F48B69C-652B-4B5A-92B2-E389379611C7}" type="slidenum">
              <a:rPr lang="en-US" altLang="en-US" smtClean="0">
                <a:latin typeface="Calibri" panose="020F0502020204030204" pitchFamily="34" charset="0"/>
              </a:rPr>
              <a:pPr/>
              <a:t>15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3036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F48B69C-652B-4B5A-92B2-E389379611C7}" type="slidenum">
              <a:rPr lang="en-US" altLang="en-US" smtClean="0">
                <a:latin typeface="Calibri" panose="020F0502020204030204" pitchFamily="34" charset="0"/>
              </a:rPr>
              <a:pPr/>
              <a:t>17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3637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C85B1-4DD2-4DE4-A59F-69E89FACD4A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980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8B1A3-C4CE-4014-AB6D-56C24FBB92B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3032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5FAC4A0-C1A3-479E-9128-9868E3C84422}" type="slidenum">
              <a:rPr lang="en-US" altLang="en-US" smtClean="0">
                <a:latin typeface="Calibri" panose="020F0502020204030204" pitchFamily="34" charset="0"/>
              </a:rPr>
              <a:pPr/>
              <a:t>21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052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8B1A3-C4CE-4014-AB6D-56C24FBB92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68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C85B1-4DD2-4DE4-A59F-69E89FACD4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53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F1D2BBF-B067-4996-BF6C-68CEB16D029A}" type="slidenum">
              <a:rPr lang="en-US" altLang="en-US" smtClean="0">
                <a:latin typeface="Calibri" panose="020F0502020204030204" pitchFamily="34" charset="0"/>
              </a:rPr>
              <a:pPr/>
              <a:t>4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173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endParaRPr lang="en-US" alt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1B9C207-2819-4C1F-ADB0-4EAFF3071B4D}" type="slidenum">
              <a:rPr lang="en-US" altLang="en-US" smtClean="0">
                <a:latin typeface="Calibri" panose="020F0502020204030204" pitchFamily="34" charset="0"/>
              </a:rPr>
              <a:pPr/>
              <a:t>6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936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D8026-1B7F-4F84-9585-B9EC00FDB4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367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C85B1-4DD2-4DE4-A59F-69E89FACD4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76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/>
            <a:endParaRPr lang="en-US" sz="1400" dirty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4CD93D-E04E-42DB-931E-F2022DA70C5F}" type="slidenum">
              <a:rPr lang="en-US" altLang="en-US" smtClean="0">
                <a:latin typeface="Calibri" panose="020F0502020204030204" pitchFamily="34" charset="0"/>
              </a:rPr>
              <a:pPr/>
              <a:t>10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673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3C07607-5129-4DA4-8B16-93C6280E1284}" type="slidenum">
              <a:rPr lang="en-US" altLang="en-US" smtClean="0">
                <a:latin typeface="Calibri" panose="020F0502020204030204" pitchFamily="34" charset="0"/>
              </a:rPr>
              <a:pPr/>
              <a:t>11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820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4E7C-712E-4C3F-8363-A56924619004}" type="datetime1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4E69-3771-B14B-A126-5A7A9244E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80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1F19-BA50-41E4-BA7C-DC90B605B80D}" type="datetime1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4E69-3771-B14B-A126-5A7A9244E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134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064B-11A4-4159-A210-527AE3B0CECE}" type="datetime1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4E69-3771-B14B-A126-5A7A9244E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48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7A51-4F46-44FE-A486-8C9E38961FA9}" type="datetime1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4E69-3771-B14B-A126-5A7A9244E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1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703FB-284E-40D6-933E-7B8A4BE37A4E}" type="datetime1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4E69-3771-B14B-A126-5A7A9244E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36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ECC1-57F9-4DF1-BCFA-D87E39249667}" type="datetime1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4E69-3771-B14B-A126-5A7A9244E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43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344D-15D3-44A2-8F8A-A9E36625E624}" type="datetime1">
              <a:rPr lang="en-US" smtClean="0"/>
              <a:t>10/15/2020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4E69-3771-B14B-A126-5A7A9244E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24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1D431-9F76-4989-8386-EC95DF08C97F}" type="datetime1">
              <a:rPr lang="en-US" smtClean="0"/>
              <a:t>10/15/2020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4E69-3771-B14B-A126-5A7A9244E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93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5B3E-26E9-4B4F-B43C-ADAFD35F7ED0}" type="datetime1">
              <a:rPr lang="en-US" smtClean="0"/>
              <a:t>10/15/2020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4E69-3771-B14B-A126-5A7A9244E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91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02CF-3933-4896-B687-B401239DE81A}" type="datetime1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4E69-3771-B14B-A126-5A7A9244E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106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E80A5-6B35-4FD8-B82A-AA20270650A0}" type="datetime1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4E69-3771-B14B-A126-5A7A9244E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15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65C5C-BC7F-4200-8661-1C6AFD0AC356}" type="datetime1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E4E69-3771-B14B-A126-5A7A9244E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7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okstatecasnr.az1.qualtrics.com/jfe/form/SV_9mhmIEh2EiNIxwh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821363"/>
            <a:ext cx="9144000" cy="1036638"/>
          </a:xfrm>
          <a:prstGeom prst="rect">
            <a:avLst/>
          </a:prstGeom>
          <a:solidFill>
            <a:srgbClr val="FF7C19"/>
          </a:solidFill>
          <a:ln>
            <a:solidFill>
              <a:srgbClr val="FF7C1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5821363"/>
            <a:ext cx="91440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3" y="5429613"/>
            <a:ext cx="1445977" cy="11489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6911" y="2118226"/>
            <a:ext cx="7570177" cy="3336912"/>
          </a:xfrm>
          <a:noFill/>
        </p:spPr>
        <p:txBody>
          <a:bodyPr>
            <a:normAutofit/>
          </a:bodyPr>
          <a:lstStyle/>
          <a:p>
            <a:r>
              <a:rPr lang="en-US" sz="4000" i="1" dirty="0" smtClean="0"/>
              <a:t>Farm Bill Update- Next Steps</a:t>
            </a:r>
            <a:br>
              <a:rPr lang="en-US" sz="4000" i="1" dirty="0" smtClean="0"/>
            </a:br>
            <a:r>
              <a:rPr lang="en-US" sz="1200" i="1" dirty="0"/>
              <a:t/>
            </a:r>
            <a:br>
              <a:rPr lang="en-US" sz="1200" i="1" dirty="0"/>
            </a:br>
            <a:r>
              <a:rPr lang="en-US" sz="2000" i="1" dirty="0"/>
              <a:t>Amy Hagerman</a:t>
            </a:r>
            <a:br>
              <a:rPr lang="en-US" sz="2000" i="1" dirty="0"/>
            </a:br>
            <a:r>
              <a:rPr lang="en-US" sz="2000" i="1" dirty="0"/>
              <a:t>State Specialist in Agricultural and Food </a:t>
            </a:r>
            <a:r>
              <a:rPr lang="en-US" sz="2000" i="1" dirty="0" smtClean="0"/>
              <a:t>Policy</a:t>
            </a:r>
            <a:br>
              <a:rPr lang="en-US" sz="2000" i="1" dirty="0" smtClean="0"/>
            </a:br>
            <a:r>
              <a:rPr lang="en-US" sz="2000" i="1" dirty="0"/>
              <a:t/>
            </a:r>
            <a:br>
              <a:rPr lang="en-US" sz="2000" i="1" dirty="0"/>
            </a:br>
            <a:r>
              <a:rPr lang="en-US" sz="1200" i="1" dirty="0"/>
              <a:t/>
            </a:r>
            <a:br>
              <a:rPr lang="en-US" sz="1200" i="1" dirty="0"/>
            </a:br>
            <a:r>
              <a:rPr lang="en-US" sz="2000" i="1" dirty="0"/>
              <a:t/>
            </a:r>
            <a:br>
              <a:rPr lang="en-US" sz="2000" i="1" dirty="0"/>
            </a:br>
            <a:r>
              <a:rPr lang="en-US" sz="2000" i="1" dirty="0" smtClean="0"/>
              <a:t>January 22, 2019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4E69-3771-B14B-A126-5A7A9244EDE3}" type="slidenum">
              <a:rPr lang="en-US" smtClean="0"/>
              <a:t>1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1" y="6593318"/>
            <a:ext cx="1630386" cy="1962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81554" y="5890847"/>
            <a:ext cx="6365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Email: amy.hagerman@okstate.edu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Phone: 405-744-9811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Visit us online </a:t>
            </a:r>
            <a:r>
              <a:rPr lang="en-US" altLang="en-US" dirty="0" smtClean="0">
                <a:latin typeface="Arial" panose="020B0604020202020204" pitchFamily="34" charset="0"/>
              </a:rPr>
              <a:t>at: </a:t>
            </a:r>
            <a:r>
              <a:rPr lang="en-US" altLang="en-US" dirty="0">
                <a:latin typeface="Arial" panose="020B0604020202020204" pitchFamily="34" charset="0"/>
              </a:rPr>
              <a:t>agecon.okstate.edu/</a:t>
            </a:r>
            <a:r>
              <a:rPr lang="en-US" altLang="en-US" dirty="0" err="1">
                <a:latin typeface="Arial" panose="020B0604020202020204" pitchFamily="34" charset="0"/>
              </a:rPr>
              <a:t>agpolicy</a:t>
            </a:r>
            <a:r>
              <a:rPr lang="en-US" altLang="en-US" dirty="0" smtClean="0">
                <a:latin typeface="Arial" panose="020B0604020202020204" pitchFamily="34" charset="0"/>
              </a:rPr>
              <a:t>/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845" y="-2438"/>
            <a:ext cx="3143063" cy="20901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154" y="-10225"/>
            <a:ext cx="3199788" cy="20905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5" y="-7045"/>
            <a:ext cx="3135794" cy="209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94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en-US" sz="3600" dirty="0" smtClean="0"/>
              <a:t>Livestock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654" y="115179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altLang="en-US" sz="1800" dirty="0" smtClean="0">
                <a:solidFill>
                  <a:srgbClr val="000000"/>
                </a:solidFill>
              </a:rPr>
              <a:t>Dairy safety net strengthened</a:t>
            </a:r>
          </a:p>
          <a:p>
            <a:pPr lvl="1"/>
            <a:r>
              <a:rPr lang="en-US" altLang="en-US" sz="1800" dirty="0" smtClean="0">
                <a:solidFill>
                  <a:srgbClr val="000000"/>
                </a:solidFill>
              </a:rPr>
              <a:t>Margin Protection Program renamed </a:t>
            </a:r>
            <a:r>
              <a:rPr lang="en-US" sz="1800" dirty="0">
                <a:solidFill>
                  <a:srgbClr val="000000"/>
                </a:solidFill>
              </a:rPr>
              <a:t>Dairy Margin Coverage Program </a:t>
            </a:r>
            <a:r>
              <a:rPr lang="en-US" altLang="en-US" sz="1800" dirty="0">
                <a:solidFill>
                  <a:srgbClr val="000000"/>
                </a:solidFill>
              </a:rPr>
              <a:t>and lower cost for s</a:t>
            </a:r>
            <a:r>
              <a:rPr lang="en-US" altLang="en-US" sz="1800" dirty="0" smtClean="0">
                <a:solidFill>
                  <a:srgbClr val="000000"/>
                </a:solidFill>
              </a:rPr>
              <a:t>mall producers</a:t>
            </a:r>
          </a:p>
          <a:p>
            <a:pPr lvl="1"/>
            <a:r>
              <a:rPr lang="en-US" altLang="en-US" sz="1800" dirty="0" smtClean="0">
                <a:solidFill>
                  <a:srgbClr val="000000"/>
                </a:solidFill>
              </a:rPr>
              <a:t>Refund 50% of the premiums from the old MPP program, or 75% if using the money to buy future coverage</a:t>
            </a:r>
          </a:p>
          <a:p>
            <a:r>
              <a:rPr lang="en-US" altLang="en-US" sz="1800" dirty="0" smtClean="0">
                <a:solidFill>
                  <a:srgbClr val="000000"/>
                </a:solidFill>
              </a:rPr>
              <a:t>Disaster </a:t>
            </a:r>
            <a:r>
              <a:rPr lang="en-US" altLang="en-US" sz="1800" dirty="0">
                <a:solidFill>
                  <a:srgbClr val="000000"/>
                </a:solidFill>
              </a:rPr>
              <a:t>Assistance</a:t>
            </a:r>
          </a:p>
          <a:p>
            <a:pPr lvl="1"/>
            <a:r>
              <a:rPr lang="en-US" altLang="en-US" sz="1800" dirty="0" smtClean="0">
                <a:solidFill>
                  <a:srgbClr val="000000"/>
                </a:solidFill>
              </a:rPr>
              <a:t>Maintains the Livestock Forage Program (LFP)</a:t>
            </a:r>
          </a:p>
          <a:p>
            <a:pPr lvl="1"/>
            <a:r>
              <a:rPr lang="en-US" altLang="en-US" sz="1800" dirty="0" smtClean="0">
                <a:solidFill>
                  <a:srgbClr val="000000"/>
                </a:solidFill>
              </a:rPr>
              <a:t>Expands </a:t>
            </a:r>
            <a:r>
              <a:rPr lang="en-US" altLang="en-US" sz="1800" dirty="0">
                <a:solidFill>
                  <a:srgbClr val="000000"/>
                </a:solidFill>
              </a:rPr>
              <a:t>the Livestock Indemnity Program (LIP) </a:t>
            </a:r>
            <a:r>
              <a:rPr lang="en-US" altLang="en-US" sz="1800" dirty="0" smtClean="0">
                <a:solidFill>
                  <a:srgbClr val="000000"/>
                </a:solidFill>
              </a:rPr>
              <a:t>to include disease and deaths of </a:t>
            </a:r>
            <a:r>
              <a:rPr lang="en-US" altLang="en-US" sz="1800" dirty="0" err="1" smtClean="0">
                <a:solidFill>
                  <a:srgbClr val="000000"/>
                </a:solidFill>
              </a:rPr>
              <a:t>unweaned</a:t>
            </a:r>
            <a:r>
              <a:rPr lang="en-US" altLang="en-US" sz="1800" dirty="0" smtClean="0">
                <a:solidFill>
                  <a:srgbClr val="000000"/>
                </a:solidFill>
              </a:rPr>
              <a:t> livestock, consolidating all livestock deaths under LIP. </a:t>
            </a:r>
            <a:endParaRPr lang="en-US" altLang="en-US" sz="1800" dirty="0">
              <a:solidFill>
                <a:srgbClr val="000000"/>
              </a:solidFill>
            </a:endParaRPr>
          </a:p>
          <a:p>
            <a:pPr lvl="1"/>
            <a:r>
              <a:rPr lang="en-US" altLang="en-US" sz="1800" dirty="0">
                <a:solidFill>
                  <a:srgbClr val="000000"/>
                </a:solidFill>
              </a:rPr>
              <a:t>Eliminates payment limitation for the Emergency Assistance for Livestock, Honey Bees, and Farm-Raised Fish program (ELAP)</a:t>
            </a:r>
          </a:p>
          <a:p>
            <a:r>
              <a:rPr lang="en-US" altLang="en-US" sz="1800" dirty="0"/>
              <a:t>Emergency Response</a:t>
            </a:r>
          </a:p>
          <a:p>
            <a:pPr lvl="1"/>
            <a:r>
              <a:rPr lang="en-US" altLang="en-US" sz="1800" dirty="0"/>
              <a:t>Establishes national Animal Disease Preparedness and Response Program</a:t>
            </a:r>
          </a:p>
          <a:p>
            <a:pPr lvl="1"/>
            <a:r>
              <a:rPr lang="en-US" altLang="en-US" sz="1800" dirty="0"/>
              <a:t>Establishes a US only vaccine bank</a:t>
            </a:r>
          </a:p>
          <a:p>
            <a:pPr lvl="1"/>
            <a:r>
              <a:rPr lang="en-US" altLang="en-US" sz="1800" dirty="0"/>
              <a:t>Expands support to the NAHLN</a:t>
            </a:r>
          </a:p>
          <a:p>
            <a:pPr lvl="1"/>
            <a:endParaRPr lang="en-US" altLang="en-US" sz="1800" dirty="0">
              <a:solidFill>
                <a:srgbClr val="000000"/>
              </a:solidFill>
            </a:endParaRPr>
          </a:p>
          <a:p>
            <a:endParaRPr lang="en-US" sz="1800" dirty="0"/>
          </a:p>
        </p:txBody>
      </p:sp>
      <p:sp>
        <p:nvSpPr>
          <p:cNvPr id="4813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CA6D29-57D4-4DC8-A788-0D41B339C4CD}" type="slidenum">
              <a:rPr lang="en-US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78658" y="3861081"/>
            <a:ext cx="4676476" cy="2295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spcBef>
                <a:spcPct val="20000"/>
              </a:spcBef>
              <a:buFont typeface="Arial"/>
              <a:buChar char="•"/>
              <a:defRPr sz="2000">
                <a:solidFill>
                  <a:srgbClr val="000000"/>
                </a:solidFill>
              </a:defRPr>
            </a:lvl1pPr>
            <a:lvl2pPr marL="742950" lvl="1" indent="-285750">
              <a:spcBef>
                <a:spcPct val="20000"/>
              </a:spcBef>
              <a:buFont typeface="Arial"/>
              <a:buChar char="–"/>
              <a:defRPr>
                <a:solidFill>
                  <a:srgbClr val="000000"/>
                </a:solidFill>
              </a:defRPr>
            </a:lvl2pPr>
            <a:lvl3pPr marL="1143000" indent="-228600">
              <a:spcBef>
                <a:spcPct val="20000"/>
              </a:spcBef>
              <a:buFont typeface="Arial"/>
              <a:buChar char="•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16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16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16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16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16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1600"/>
            </a:lvl9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600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6F346C-BC63-48ED-A902-E5242AB3DE6B}" type="slidenum">
              <a:rPr lang="en-US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" name="Content Placeholder 10"/>
          <p:cNvGraphicFramePr>
            <a:graphicFrameLocks/>
          </p:cNvGraphicFramePr>
          <p:nvPr/>
        </p:nvGraphicFramePr>
        <p:xfrm>
          <a:off x="457200" y="1295400"/>
          <a:ext cx="83820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val="3839593687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3730466651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Commodity 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Programs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Nutrition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172407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Livestock 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Programs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Specialty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Crop and </a:t>
                      </a:r>
                    </a:p>
                    <a:p>
                      <a:pPr algn="ctr"/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Organic Programs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879539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Conservation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Rural 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Development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734495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Crop 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Insurance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Trade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E4B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627423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457200" y="3268663"/>
            <a:ext cx="4191000" cy="990600"/>
          </a:xfrm>
          <a:prstGeom prst="rect">
            <a:avLst/>
          </a:prstGeom>
          <a:noFill/>
          <a:ln w="730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0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en-US" sz="3600" dirty="0" smtClean="0"/>
              <a:t>Conservation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46239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CRP acreage from 24 million to 27 million and from 100% rental rate to 90% rental rate</a:t>
            </a:r>
          </a:p>
          <a:p>
            <a:r>
              <a:rPr lang="en-US" sz="2000" dirty="0" smtClean="0"/>
              <a:t>Environmental Quality Incentive Program (EQIP) funding increased</a:t>
            </a:r>
            <a:endParaRPr lang="en-US" sz="2000" dirty="0"/>
          </a:p>
          <a:p>
            <a:r>
              <a:rPr lang="en-US" sz="2000" dirty="0" smtClean="0"/>
              <a:t>Conservation Stewardship Program (CSP) maintained, but funding decreased</a:t>
            </a:r>
          </a:p>
          <a:p>
            <a:r>
              <a:rPr lang="en-US" sz="2000" dirty="0" smtClean="0"/>
              <a:t>ACEP and RCPP maintained </a:t>
            </a:r>
          </a:p>
          <a:p>
            <a:r>
              <a:rPr lang="en-US" sz="2000" dirty="0" smtClean="0"/>
              <a:t>Provides funding for infrastructure initiatives for watershed and flood prevention, and for watershed rehabilitation</a:t>
            </a:r>
          </a:p>
          <a:p>
            <a:r>
              <a:rPr lang="en-US" sz="2000" dirty="0" smtClean="0"/>
              <a:t>Feral swine eradication pilot funded for threat assessment, control methods and land restoration. </a:t>
            </a:r>
          </a:p>
          <a:p>
            <a:endParaRPr lang="en-US" sz="2000" dirty="0"/>
          </a:p>
        </p:txBody>
      </p:sp>
      <p:sp>
        <p:nvSpPr>
          <p:cNvPr id="5223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FB0369-25BD-472E-8618-D1C40FDEA110}" type="slidenum">
              <a:rPr lang="en-US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24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220605-C80C-4C52-AFFC-0809A39FBA86}" type="slidenum">
              <a:rPr lang="en-US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" name="Content Placeholder 10"/>
          <p:cNvGraphicFramePr>
            <a:graphicFrameLocks/>
          </p:cNvGraphicFramePr>
          <p:nvPr/>
        </p:nvGraphicFramePr>
        <p:xfrm>
          <a:off x="457200" y="1295400"/>
          <a:ext cx="83820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val="3839593687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3730466651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Commodity 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Programs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Nutrition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172407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Livestock 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Programs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Specialty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Crop and </a:t>
                      </a:r>
                    </a:p>
                    <a:p>
                      <a:pPr algn="ctr"/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Organic Programs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879539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Conservation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Rural 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Development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734495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Crop 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Insurance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Trade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E4B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627423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442913" y="4267200"/>
            <a:ext cx="4191000" cy="990600"/>
          </a:xfrm>
          <a:prstGeom prst="rect">
            <a:avLst/>
          </a:prstGeom>
          <a:noFill/>
          <a:ln w="730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5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en-US" sz="3600" dirty="0" smtClean="0"/>
              <a:t>Crop Insurance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07690"/>
            <a:ext cx="8229600" cy="405089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Maintains policy options, including the Supplemental Coverage Option and Whole Farm Revenue Protection</a:t>
            </a:r>
          </a:p>
          <a:p>
            <a:r>
              <a:rPr lang="en-US" sz="2000" u="sng" dirty="0" smtClean="0"/>
              <a:t>For producers who graze cropland part of the year, separate policies can be purchased for grazing and crop purposes. </a:t>
            </a:r>
          </a:p>
          <a:p>
            <a:r>
              <a:rPr lang="en-US" sz="2000" dirty="0" smtClean="0"/>
              <a:t>Research and development of insurance policies for, among other things, sorghum and farm that use more efficient irrigation systems. </a:t>
            </a:r>
          </a:p>
          <a:p>
            <a:r>
              <a:rPr lang="en-US" sz="2000" dirty="0" smtClean="0"/>
              <a:t>Whole Farm Revenue Protection</a:t>
            </a:r>
          </a:p>
          <a:p>
            <a:pPr lvl="1"/>
            <a:r>
              <a:rPr lang="en-US" sz="1600" dirty="0" smtClean="0"/>
              <a:t>Discounts for beginning farmers and ranchers extended to 10 years (from 5)</a:t>
            </a:r>
          </a:p>
          <a:p>
            <a:pPr lvl="1"/>
            <a:r>
              <a:rPr lang="en-US" sz="1600" dirty="0" smtClean="0"/>
              <a:t>Removing caps on nursery and livestock production</a:t>
            </a:r>
          </a:p>
          <a:p>
            <a:pPr lvl="1"/>
            <a:r>
              <a:rPr lang="en-US" sz="1600" dirty="0" smtClean="0"/>
              <a:t>Ordering a review of procedures to reduce paperwork burden</a:t>
            </a:r>
          </a:p>
          <a:p>
            <a:r>
              <a:rPr lang="en-US" sz="2000" dirty="0" smtClean="0"/>
              <a:t>Hemp cropland will be eligible for crop insurance—more later</a:t>
            </a:r>
            <a:endParaRPr lang="en-US" sz="2000" dirty="0"/>
          </a:p>
        </p:txBody>
      </p:sp>
      <p:sp>
        <p:nvSpPr>
          <p:cNvPr id="55302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0BC841-282D-4205-841D-845521A013BA}" type="slidenum">
              <a:rPr lang="en-US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94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0EDC88-E607-42DE-B1F6-88FF35CFD746}" type="slidenum">
              <a:rPr lang="en-US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" name="Content Placeholder 10"/>
          <p:cNvGraphicFramePr>
            <a:graphicFrameLocks/>
          </p:cNvGraphicFramePr>
          <p:nvPr/>
        </p:nvGraphicFramePr>
        <p:xfrm>
          <a:off x="457200" y="1295400"/>
          <a:ext cx="83820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val="3839593687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3730466651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Commodity 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Programs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Nutrition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172407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Livestock 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Programs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Specialty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Crop and </a:t>
                      </a:r>
                    </a:p>
                    <a:p>
                      <a:pPr algn="ctr"/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Organic Programs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879539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Conservation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Rural 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Development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734495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Crop 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Insurance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Trade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E4B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627423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4648200" y="2286000"/>
            <a:ext cx="4191000" cy="990600"/>
          </a:xfrm>
          <a:prstGeom prst="rect">
            <a:avLst/>
          </a:prstGeom>
          <a:noFill/>
          <a:ln w="730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13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Industrial Hemp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16742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horticulture title contains a section that legalizes industrial hemp production as an agricultural commodity</a:t>
            </a:r>
          </a:p>
          <a:p>
            <a:pPr lvl="1"/>
            <a:r>
              <a:rPr lang="en-US" dirty="0" smtClean="0"/>
              <a:t>Removes industrial hemp from the list of controlled substances</a:t>
            </a:r>
          </a:p>
          <a:p>
            <a:pPr lvl="1"/>
            <a:r>
              <a:rPr lang="en-US" dirty="0" smtClean="0"/>
              <a:t>Other cannabis products remain on the list</a:t>
            </a:r>
            <a:endParaRPr lang="en-US" dirty="0"/>
          </a:p>
          <a:p>
            <a:r>
              <a:rPr lang="en-US" dirty="0" smtClean="0"/>
              <a:t>States will be responsible for establishing a plan to monitor, test, and enforce penalties around hemp production</a:t>
            </a:r>
          </a:p>
          <a:p>
            <a:pPr lvl="1"/>
            <a:r>
              <a:rPr lang="en-US" dirty="0" smtClean="0"/>
              <a:t>Until state laws in Oklahoma change, nothing has changed from what was presented in the hemp webinars.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4E69-3771-B14B-A126-5A7A9244EDE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77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0EDC88-E607-42DE-B1F6-88FF35CFD746}" type="slidenum">
              <a:rPr lang="en-US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" name="Content Placeholder 10"/>
          <p:cNvGraphicFramePr>
            <a:graphicFrameLocks/>
          </p:cNvGraphicFramePr>
          <p:nvPr/>
        </p:nvGraphicFramePr>
        <p:xfrm>
          <a:off x="457200" y="1295400"/>
          <a:ext cx="83820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val="3839593687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3730466651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Commodity 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Programs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Nutrition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172407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Livestock 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Programs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Specialty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Crop and </a:t>
                      </a:r>
                    </a:p>
                    <a:p>
                      <a:pPr algn="ctr"/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Organic Programs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879539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Conservation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Rural 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Development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734495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Crop 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Insurance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Trade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E4B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627423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4648200" y="3276600"/>
            <a:ext cx="4191000" cy="990600"/>
          </a:xfrm>
          <a:prstGeom prst="rect">
            <a:avLst/>
          </a:prstGeom>
          <a:noFill/>
          <a:ln w="730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99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Rural Development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Funding to address opioid crisis and rural mental health </a:t>
            </a:r>
          </a:p>
          <a:p>
            <a:r>
              <a:rPr lang="en-US" dirty="0" smtClean="0"/>
              <a:t>Continues support of rural broadband development</a:t>
            </a:r>
          </a:p>
          <a:p>
            <a:r>
              <a:rPr lang="en-US" dirty="0" smtClean="0"/>
              <a:t>Provides funds for infrastructure (e.g. hospitals, water systems, schools)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4E69-3771-B14B-A126-5A7A9244EDE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26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287" y="116566"/>
            <a:ext cx="7083425" cy="1238112"/>
          </a:xfrm>
        </p:spPr>
        <p:txBody>
          <a:bodyPr>
            <a:normAutofit/>
          </a:bodyPr>
          <a:lstStyle/>
          <a:p>
            <a:r>
              <a:rPr lang="en-US" sz="4000" b="1" dirty="0"/>
              <a:t>2018 Farm Bill </a:t>
            </a:r>
            <a:r>
              <a:rPr lang="en-US" sz="4000" b="1" dirty="0" smtClean="0"/>
              <a:t>Comparison</a:t>
            </a:r>
            <a:endParaRPr lang="en-US" sz="40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259000-0478-4CFF-B074-74411329354F}"/>
              </a:ext>
            </a:extLst>
          </p:cNvPr>
          <p:cNvSpPr txBox="1"/>
          <p:nvPr/>
        </p:nvSpPr>
        <p:spPr>
          <a:xfrm>
            <a:off x="1030287" y="5531359"/>
            <a:ext cx="70199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u="none" dirty="0" smtClean="0"/>
              <a:t>Note: Analysis by CBO of the conference report as passed by the House and by the Senate. </a:t>
            </a:r>
            <a:endParaRPr lang="en-US" sz="1000" u="none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680289"/>
              </p:ext>
            </p:extLst>
          </p:nvPr>
        </p:nvGraphicFramePr>
        <p:xfrm>
          <a:off x="377301" y="100539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6739188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1108" y="568449"/>
            <a:ext cx="349615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Path to the 2018 Farm Bill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45989" y="522907"/>
            <a:ext cx="2309904" cy="111137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 smtClean="0"/>
              <a:t>HOUSE</a:t>
            </a:r>
          </a:p>
          <a:p>
            <a:pPr algn="ctr"/>
            <a:r>
              <a:rPr lang="en-US" sz="1600" dirty="0" smtClean="0"/>
              <a:t>H.R. 2 Agriculture and Nutrition Act of 2018</a:t>
            </a:r>
          </a:p>
          <a:p>
            <a:pPr algn="ctr"/>
            <a:r>
              <a:rPr lang="en-US" sz="1600" dirty="0" smtClean="0"/>
              <a:t>June 21</a:t>
            </a:r>
            <a:endParaRPr lang="en-US" sz="1600" dirty="0"/>
          </a:p>
        </p:txBody>
      </p:sp>
      <p:sp>
        <p:nvSpPr>
          <p:cNvPr id="8" name="Rounded Rectangle 7"/>
          <p:cNvSpPr/>
          <p:nvPr/>
        </p:nvSpPr>
        <p:spPr>
          <a:xfrm>
            <a:off x="2890671" y="539746"/>
            <a:ext cx="2299973" cy="111137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 smtClean="0"/>
              <a:t>SENATE</a:t>
            </a:r>
          </a:p>
          <a:p>
            <a:pPr algn="ctr"/>
            <a:r>
              <a:rPr lang="en-US" sz="1600" dirty="0" smtClean="0"/>
              <a:t>S</a:t>
            </a:r>
            <a:r>
              <a:rPr lang="en-US" sz="1600" dirty="0"/>
              <a:t>. 3042: Agricultural Improvement Act of 2018 </a:t>
            </a:r>
            <a:r>
              <a:rPr lang="en-US" sz="1600" dirty="0" smtClean="0"/>
              <a:t>June 28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968811" y="1780505"/>
            <a:ext cx="106268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July 18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05967" y="1780505"/>
            <a:ext cx="106268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August 3</a:t>
            </a:r>
            <a:endParaRPr lang="en-US" dirty="0"/>
          </a:p>
        </p:txBody>
      </p:sp>
      <p:cxnSp>
        <p:nvCxnSpPr>
          <p:cNvPr id="12" name="Straight Connector 11"/>
          <p:cNvCxnSpPr>
            <a:stCxn id="7" idx="2"/>
            <a:endCxn id="9" idx="0"/>
          </p:cNvCxnSpPr>
          <p:nvPr/>
        </p:nvCxnSpPr>
        <p:spPr>
          <a:xfrm flipH="1">
            <a:off x="1500152" y="1634285"/>
            <a:ext cx="789" cy="1462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8" idx="2"/>
            <a:endCxn id="10" idx="0"/>
          </p:cNvCxnSpPr>
          <p:nvPr/>
        </p:nvCxnSpPr>
        <p:spPr>
          <a:xfrm flipH="1">
            <a:off x="4037308" y="1651125"/>
            <a:ext cx="3350" cy="1293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3"/>
            <a:endCxn id="10" idx="1"/>
          </p:cNvCxnSpPr>
          <p:nvPr/>
        </p:nvCxnSpPr>
        <p:spPr>
          <a:xfrm>
            <a:off x="2031492" y="1965171"/>
            <a:ext cx="14744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19" idx="0"/>
          </p:cNvCxnSpPr>
          <p:nvPr/>
        </p:nvCxnSpPr>
        <p:spPr>
          <a:xfrm>
            <a:off x="2795188" y="1957601"/>
            <a:ext cx="0" cy="228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2000236" y="2186564"/>
            <a:ext cx="1589903" cy="665202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 smtClean="0"/>
              <a:t>CONFERENCE</a:t>
            </a:r>
          </a:p>
          <a:p>
            <a:pPr algn="ctr"/>
            <a:r>
              <a:rPr lang="en-US" sz="1600" dirty="0" smtClean="0"/>
              <a:t>September 5</a:t>
            </a:r>
            <a:endParaRPr lang="en-US" sz="1600" dirty="0"/>
          </a:p>
        </p:txBody>
      </p:sp>
      <p:cxnSp>
        <p:nvCxnSpPr>
          <p:cNvPr id="23" name="Straight Connector 22"/>
          <p:cNvCxnSpPr>
            <a:stCxn id="19" idx="2"/>
            <a:endCxn id="46" idx="0"/>
          </p:cNvCxnSpPr>
          <p:nvPr/>
        </p:nvCxnSpPr>
        <p:spPr>
          <a:xfrm>
            <a:off x="2795188" y="2851766"/>
            <a:ext cx="0" cy="1519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809098" y="4516799"/>
            <a:ext cx="0" cy="2883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3339295" y="3464456"/>
            <a:ext cx="1589903" cy="66520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 smtClean="0">
                <a:solidFill>
                  <a:schemeClr val="bg1"/>
                </a:solidFill>
              </a:rPr>
              <a:t>FULL SENATE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Floor Vote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723667" y="3477458"/>
            <a:ext cx="1589903" cy="66520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 smtClean="0">
                <a:solidFill>
                  <a:schemeClr val="bg1"/>
                </a:solidFill>
              </a:rPr>
              <a:t>FULL HOUSE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Floor Vote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412502" y="4794860"/>
            <a:ext cx="2835321" cy="102162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 smtClean="0">
                <a:solidFill>
                  <a:schemeClr val="bg1"/>
                </a:solidFill>
              </a:rPr>
              <a:t>WHITE HOUSE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Agricultural Improvement Act of 2018, Dec 20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383006" y="3003668"/>
            <a:ext cx="282436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Report Signed Dec 10</a:t>
            </a:r>
            <a:endParaRPr lang="en-US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4126197" y="3360336"/>
            <a:ext cx="3" cy="1112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76" idx="3"/>
            <a:endCxn id="73" idx="1"/>
          </p:cNvCxnSpPr>
          <p:nvPr/>
        </p:nvCxnSpPr>
        <p:spPr>
          <a:xfrm>
            <a:off x="2397032" y="4508227"/>
            <a:ext cx="8948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41" idx="2"/>
            <a:endCxn id="76" idx="0"/>
          </p:cNvCxnSpPr>
          <p:nvPr/>
        </p:nvCxnSpPr>
        <p:spPr>
          <a:xfrm>
            <a:off x="1518619" y="4142660"/>
            <a:ext cx="1750" cy="1809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27" idx="2"/>
            <a:endCxn id="73" idx="0"/>
          </p:cNvCxnSpPr>
          <p:nvPr/>
        </p:nvCxnSpPr>
        <p:spPr>
          <a:xfrm>
            <a:off x="4134247" y="4129658"/>
            <a:ext cx="0" cy="193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3291908" y="4323561"/>
            <a:ext cx="168467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Dec 11 (87-13)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643705" y="4323561"/>
            <a:ext cx="175332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Dec 12 (369-47)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4E69-3771-B14B-A126-5A7A9244EDE3}" type="slidenum">
              <a:rPr lang="en-US" smtClean="0"/>
              <a:t>2</a:t>
            </a:fld>
            <a:endParaRPr lang="en-US"/>
          </a:p>
        </p:txBody>
      </p:sp>
      <p:cxnSp>
        <p:nvCxnSpPr>
          <p:cNvPr id="37" name="Straight Connector 36"/>
          <p:cNvCxnSpPr>
            <a:endCxn id="41" idx="0"/>
          </p:cNvCxnSpPr>
          <p:nvPr/>
        </p:nvCxnSpPr>
        <p:spPr>
          <a:xfrm>
            <a:off x="1518619" y="3360336"/>
            <a:ext cx="0" cy="1171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42" idx="3"/>
          </p:cNvCxnSpPr>
          <p:nvPr/>
        </p:nvCxnSpPr>
        <p:spPr>
          <a:xfrm>
            <a:off x="4247823" y="5305670"/>
            <a:ext cx="147455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5784018" y="4805123"/>
            <a:ext cx="2835321" cy="1021620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 smtClean="0">
                <a:solidFill>
                  <a:schemeClr val="bg1"/>
                </a:solidFill>
              </a:rPr>
              <a:t>USDA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Program guidance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487" y="2492179"/>
            <a:ext cx="304800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9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821363"/>
            <a:ext cx="9144000" cy="1036638"/>
          </a:xfrm>
          <a:prstGeom prst="rect">
            <a:avLst/>
          </a:prstGeom>
          <a:solidFill>
            <a:srgbClr val="FF7C19"/>
          </a:solidFill>
          <a:ln>
            <a:solidFill>
              <a:srgbClr val="FF7C1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5821363"/>
            <a:ext cx="91440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FE4E69-3771-B14B-A126-5A7A9244ED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3" y="5429613"/>
            <a:ext cx="1445977" cy="11489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1" y="6593318"/>
            <a:ext cx="1630386" cy="1962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6955" y="202667"/>
            <a:ext cx="8168053" cy="5232202"/>
          </a:xfrm>
          <a:prstGeom prst="rect">
            <a:avLst/>
          </a:prstGeom>
          <a:solidFill>
            <a:schemeClr val="accent6">
              <a:alpha val="61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 Steps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Federal shutdown may delay USDA releasing details and election dates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January 31 and February 11, 6:00pm webinars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n-US" dirty="0"/>
              <a:t>Counties participating             </a:t>
            </a:r>
          </a:p>
          <a:p>
            <a:r>
              <a:rPr lang="en-US" dirty="0"/>
              <a:t>   </a:t>
            </a:r>
            <a:r>
              <a:rPr lang="en-US" dirty="0" smtClean="0"/>
              <a:t>			Jan </a:t>
            </a:r>
            <a:r>
              <a:rPr lang="en-US" dirty="0"/>
              <a:t>31</a:t>
            </a:r>
            <a:r>
              <a:rPr lang="en-US" baseline="30000" dirty="0"/>
              <a:t>st</a:t>
            </a:r>
            <a:r>
              <a:rPr lang="en-US" dirty="0"/>
              <a:t> Webinar                              Feb 11</a:t>
            </a:r>
            <a:r>
              <a:rPr lang="en-US" baseline="30000" dirty="0"/>
              <a:t>th</a:t>
            </a:r>
            <a:r>
              <a:rPr lang="en-US" dirty="0"/>
              <a:t> Webinar                          </a:t>
            </a:r>
          </a:p>
          <a:p>
            <a:r>
              <a:rPr lang="en-US" dirty="0"/>
              <a:t>                      </a:t>
            </a:r>
            <a:r>
              <a:rPr lang="en-US" sz="1400" dirty="0"/>
              <a:t>   </a:t>
            </a:r>
            <a:r>
              <a:rPr lang="en-US" sz="1400" dirty="0" smtClean="0"/>
              <a:t>	Beaver</a:t>
            </a:r>
            <a:r>
              <a:rPr lang="en-US" sz="1400" dirty="0"/>
              <a:t>                                                  </a:t>
            </a:r>
            <a:r>
              <a:rPr lang="en-US" sz="1400" dirty="0" smtClean="0"/>
              <a:t>		Beaver</a:t>
            </a:r>
            <a:r>
              <a:rPr lang="en-US" sz="1400" dirty="0"/>
              <a:t>                                                  </a:t>
            </a:r>
          </a:p>
          <a:p>
            <a:r>
              <a:rPr lang="en-US" sz="1400" dirty="0"/>
              <a:t>                        </a:t>
            </a:r>
            <a:r>
              <a:rPr lang="en-US" sz="1400" dirty="0" smtClean="0"/>
              <a:t>	Garfield</a:t>
            </a:r>
            <a:r>
              <a:rPr lang="en-US" sz="1400" dirty="0"/>
              <a:t>                                                  </a:t>
            </a:r>
            <a:r>
              <a:rPr lang="en-US" sz="1400" dirty="0" smtClean="0"/>
              <a:t>		Bryan</a:t>
            </a:r>
            <a:r>
              <a:rPr lang="en-US" sz="1400" dirty="0"/>
              <a:t>                                                 </a:t>
            </a:r>
          </a:p>
          <a:p>
            <a:r>
              <a:rPr lang="en-US" sz="1400" dirty="0"/>
              <a:t>                          </a:t>
            </a:r>
            <a:r>
              <a:rPr lang="en-US" sz="1400" dirty="0" smtClean="0"/>
              <a:t>	Noble</a:t>
            </a:r>
            <a:r>
              <a:rPr lang="en-US" sz="1400" dirty="0"/>
              <a:t>                                                    </a:t>
            </a:r>
            <a:r>
              <a:rPr lang="en-US" sz="1400" dirty="0" smtClean="0"/>
              <a:t>		Garvin</a:t>
            </a:r>
            <a:r>
              <a:rPr lang="en-US" sz="1400" dirty="0"/>
              <a:t>                                                   </a:t>
            </a:r>
          </a:p>
          <a:p>
            <a:r>
              <a:rPr lang="en-US" sz="1400" dirty="0"/>
              <a:t>                 </a:t>
            </a:r>
            <a:r>
              <a:rPr lang="en-US" sz="1400" dirty="0" smtClean="0"/>
              <a:t>		Osage </a:t>
            </a:r>
            <a:r>
              <a:rPr lang="en-US" sz="1400" dirty="0"/>
              <a:t>&amp; Pawnee                                           </a:t>
            </a:r>
            <a:r>
              <a:rPr lang="en-US" sz="1400" dirty="0" smtClean="0"/>
              <a:t>	Grady</a:t>
            </a:r>
            <a:r>
              <a:rPr lang="en-US" sz="1400" dirty="0"/>
              <a:t>                                                    </a:t>
            </a:r>
          </a:p>
          <a:p>
            <a:r>
              <a:rPr lang="en-US" sz="1400" dirty="0"/>
              <a:t>                         </a:t>
            </a:r>
            <a:r>
              <a:rPr lang="en-US" sz="1400" dirty="0" smtClean="0"/>
              <a:t>	Ottawa</a:t>
            </a:r>
            <a:r>
              <a:rPr lang="en-US" sz="1400" dirty="0"/>
              <a:t>                                                   </a:t>
            </a:r>
            <a:r>
              <a:rPr lang="en-US" sz="1400" dirty="0" smtClean="0"/>
              <a:t>		Grant</a:t>
            </a:r>
            <a:r>
              <a:rPr lang="en-US" sz="1400" dirty="0"/>
              <a:t>                                                     </a:t>
            </a:r>
          </a:p>
          <a:p>
            <a:r>
              <a:rPr lang="en-US" sz="1400" dirty="0"/>
              <a:t>                       </a:t>
            </a:r>
            <a:r>
              <a:rPr lang="en-US" sz="1400" dirty="0" smtClean="0"/>
              <a:t>		Pontotoc</a:t>
            </a:r>
            <a:r>
              <a:rPr lang="en-US" sz="1400" dirty="0"/>
              <a:t>                                                   </a:t>
            </a:r>
            <a:r>
              <a:rPr lang="en-US" sz="1400" dirty="0" smtClean="0"/>
              <a:t>		Kay</a:t>
            </a:r>
            <a:r>
              <a:rPr lang="en-US" sz="1400" dirty="0"/>
              <a:t>                                                         </a:t>
            </a:r>
          </a:p>
          <a:p>
            <a:r>
              <a:rPr lang="en-US" sz="1400" dirty="0"/>
              <a:t>                       </a:t>
            </a:r>
            <a:r>
              <a:rPr lang="en-US" sz="1400" dirty="0" smtClean="0"/>
              <a:t>		Seminole</a:t>
            </a:r>
            <a:r>
              <a:rPr lang="en-US" sz="1400" dirty="0"/>
              <a:t>                                        </a:t>
            </a:r>
            <a:r>
              <a:rPr lang="en-US" sz="1400" dirty="0" smtClean="0"/>
              <a:t>			Osage </a:t>
            </a:r>
            <a:r>
              <a:rPr lang="en-US" sz="1400" dirty="0"/>
              <a:t>&amp; Pawnee                                           </a:t>
            </a:r>
          </a:p>
          <a:p>
            <a:r>
              <a:rPr lang="en-US" sz="1400" dirty="0"/>
              <a:t>                       </a:t>
            </a:r>
            <a:r>
              <a:rPr lang="en-US" sz="1400" dirty="0" smtClean="0"/>
              <a:t>		Wagoner</a:t>
            </a:r>
            <a:r>
              <a:rPr lang="en-US" sz="1400" dirty="0"/>
              <a:t>                                              </a:t>
            </a:r>
            <a:r>
              <a:rPr lang="en-US" sz="1400" dirty="0" smtClean="0"/>
              <a:t>		Pontotoc</a:t>
            </a:r>
            <a:r>
              <a:rPr lang="en-US" sz="1400" dirty="0"/>
              <a:t>                                       </a:t>
            </a:r>
          </a:p>
          <a:p>
            <a:r>
              <a:rPr lang="en-US" sz="1400" dirty="0"/>
              <a:t>                                                                                  </a:t>
            </a:r>
            <a:r>
              <a:rPr lang="en-US" sz="1400" dirty="0" smtClean="0"/>
              <a:t>			Pottawatomie</a:t>
            </a:r>
            <a:r>
              <a:rPr lang="en-US" sz="1400" dirty="0"/>
              <a:t>                                          </a:t>
            </a:r>
          </a:p>
          <a:p>
            <a:r>
              <a:rPr lang="en-US" sz="1400" dirty="0"/>
              <a:t>                                                                                     </a:t>
            </a:r>
            <a:r>
              <a:rPr lang="en-US" sz="1400" dirty="0" smtClean="0"/>
              <a:t>			Roger </a:t>
            </a:r>
            <a:r>
              <a:rPr lang="en-US" sz="1400" dirty="0"/>
              <a:t>Mills                                           </a:t>
            </a:r>
          </a:p>
          <a:p>
            <a:r>
              <a:rPr lang="en-US" sz="1400" dirty="0"/>
              <a:t>                                                                                          </a:t>
            </a:r>
            <a:r>
              <a:rPr lang="en-US" sz="1400" dirty="0" smtClean="0"/>
              <a:t>			Texas</a:t>
            </a:r>
            <a:r>
              <a:rPr lang="en-US" sz="1400" dirty="0"/>
              <a:t>                                                 </a:t>
            </a:r>
          </a:p>
          <a:p>
            <a:r>
              <a:rPr lang="en-US" sz="1400" dirty="0"/>
              <a:t>                                                                                   </a:t>
            </a:r>
            <a:r>
              <a:rPr lang="en-US" sz="1400" dirty="0" smtClean="0"/>
              <a:t>			Washington</a:t>
            </a:r>
            <a:r>
              <a:rPr lang="en-US" sz="1400" dirty="0"/>
              <a:t>                                         </a:t>
            </a:r>
          </a:p>
          <a:p>
            <a:r>
              <a:rPr lang="en-US" sz="1400" dirty="0"/>
              <a:t>                                                                                     </a:t>
            </a:r>
            <a:r>
              <a:rPr lang="en-US" sz="1400" dirty="0" smtClean="0"/>
              <a:t>			Woodward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2377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821363"/>
            <a:ext cx="9144000" cy="1036638"/>
          </a:xfrm>
          <a:prstGeom prst="rect">
            <a:avLst/>
          </a:prstGeom>
          <a:solidFill>
            <a:srgbClr val="FF7C19"/>
          </a:solidFill>
          <a:ln>
            <a:solidFill>
              <a:srgbClr val="FF7C1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65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BA2B2BD-C95C-496C-BE5C-6CAE4504431C}" type="slidenum">
              <a:rPr lang="en-US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70662" name="TextBox 4"/>
          <p:cNvSpPr txBox="1">
            <a:spLocks noChangeArrowheads="1"/>
          </p:cNvSpPr>
          <p:nvPr/>
        </p:nvSpPr>
        <p:spPr bwMode="auto">
          <a:xfrm>
            <a:off x="1525270" y="6337386"/>
            <a:ext cx="624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Visit us online at agecon.okstate.edu/</a:t>
            </a:r>
            <a:r>
              <a:rPr lang="en-US" altLang="en-US" sz="1800" dirty="0" err="1">
                <a:latin typeface="Arial" panose="020B0604020202020204" pitchFamily="34" charset="0"/>
              </a:rPr>
              <a:t>agpolicy</a:t>
            </a:r>
            <a:r>
              <a:rPr lang="en-US" altLang="en-US" sz="1800" dirty="0">
                <a:latin typeface="Arial" panose="020B0604020202020204" pitchFamily="34" charset="0"/>
              </a:rPr>
              <a:t>/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37405" y="1380226"/>
            <a:ext cx="7504980" cy="3967094"/>
          </a:xfrm>
          <a:prstGeom prst="rect">
            <a:avLst/>
          </a:prstGeom>
          <a:solidFill>
            <a:schemeClr val="accent6">
              <a:alpha val="59000"/>
            </a:schemeClr>
          </a:solidFill>
        </p:spPr>
        <p:txBody>
          <a:bodyPr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Questions? </a:t>
            </a:r>
          </a:p>
          <a:p>
            <a:endParaRPr lang="en-US" dirty="0" smtClean="0"/>
          </a:p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Amy Hagerman</a:t>
            </a:r>
          </a:p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amy.hagerman@okstate.edu</a:t>
            </a:r>
          </a:p>
          <a:p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405-744-9811</a:t>
            </a:r>
          </a:p>
          <a:p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Tell us what you thought of this presentation. Fill out the online survey at: </a:t>
            </a:r>
            <a:r>
              <a:rPr lang="en-US" dirty="0" smtClean="0"/>
              <a:t> </a:t>
            </a:r>
            <a:r>
              <a:rPr lang="en-US" u="sng" dirty="0">
                <a:hlinkClick r:id="rId4"/>
              </a:rPr>
              <a:t>https://okstatecasnr.az1.qualtrics.com/jfe/form/SV_9mhmIEh2EiNIxwh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3" y="5429613"/>
            <a:ext cx="1445977" cy="11489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1" y="6593318"/>
            <a:ext cx="1630386" cy="19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01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$867 B Projected Spending Over 10 Years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Big 4 account for 99% of spending</a:t>
            </a:r>
          </a:p>
          <a:p>
            <a:pPr lvl="1"/>
            <a:r>
              <a:rPr lang="en-US" dirty="0"/>
              <a:t>Commodities</a:t>
            </a:r>
          </a:p>
          <a:p>
            <a:pPr lvl="1"/>
            <a:r>
              <a:rPr lang="en-US" dirty="0"/>
              <a:t>Crop Insurance</a:t>
            </a:r>
          </a:p>
          <a:p>
            <a:pPr lvl="1"/>
            <a:r>
              <a:rPr lang="en-US" dirty="0"/>
              <a:t>Conservation</a:t>
            </a:r>
          </a:p>
          <a:p>
            <a:pPr lvl="1"/>
            <a:r>
              <a:rPr lang="en-US" dirty="0"/>
              <a:t>Nutrition (Supplemental Nutrition Assistance Program)</a:t>
            </a:r>
            <a:endParaRPr lang="en-US" sz="2100" dirty="0"/>
          </a:p>
          <a:p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Everything else fits in the 1%</a:t>
            </a:r>
          </a:p>
          <a:p>
            <a:pPr lvl="1"/>
            <a:r>
              <a:rPr lang="en-US" dirty="0"/>
              <a:t>Trade</a:t>
            </a:r>
          </a:p>
          <a:p>
            <a:pPr lvl="1"/>
            <a:r>
              <a:rPr lang="en-US" dirty="0"/>
              <a:t>Credit</a:t>
            </a:r>
          </a:p>
          <a:p>
            <a:pPr lvl="1"/>
            <a:r>
              <a:rPr lang="en-US" dirty="0"/>
              <a:t>Rural </a:t>
            </a:r>
            <a:r>
              <a:rPr lang="en-US" dirty="0" smtClean="0"/>
              <a:t>Infrastructure/ Development</a:t>
            </a:r>
            <a:endParaRPr lang="en-US" dirty="0"/>
          </a:p>
          <a:p>
            <a:pPr lvl="1"/>
            <a:r>
              <a:rPr lang="en-US" dirty="0"/>
              <a:t>Research, Extension, and Related Matters</a:t>
            </a:r>
          </a:p>
          <a:p>
            <a:pPr lvl="1"/>
            <a:r>
              <a:rPr lang="en-US" dirty="0"/>
              <a:t>Forestry</a:t>
            </a:r>
          </a:p>
          <a:p>
            <a:pPr lvl="1"/>
            <a:r>
              <a:rPr lang="en-US" dirty="0"/>
              <a:t>Energy</a:t>
            </a:r>
          </a:p>
          <a:p>
            <a:pPr lvl="1"/>
            <a:r>
              <a:rPr lang="en-US" dirty="0"/>
              <a:t>Horticulture</a:t>
            </a:r>
          </a:p>
          <a:p>
            <a:pPr lvl="1"/>
            <a:r>
              <a:rPr lang="en-US" dirty="0"/>
              <a:t>Miscellaneous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8796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FE58EC-8979-4A96-A9FB-691E70E2412C}" type="slidenum">
              <a:rPr lang="en-US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" name="Content Placeholder 10"/>
          <p:cNvGraphicFramePr>
            <a:graphicFrameLocks/>
          </p:cNvGraphicFramePr>
          <p:nvPr/>
        </p:nvGraphicFramePr>
        <p:xfrm>
          <a:off x="457200" y="1323975"/>
          <a:ext cx="83820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val="3839593687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3730466651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Commodity 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Programs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Nutrition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172407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Livestock 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Programs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Specialty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Crop and </a:t>
                      </a:r>
                    </a:p>
                    <a:p>
                      <a:pPr algn="ctr"/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Organic Programs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879539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Conservation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Rural 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Development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734495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Crop 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Insurance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Trade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E4B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627423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457200" y="1295400"/>
            <a:ext cx="4191000" cy="990600"/>
          </a:xfrm>
          <a:prstGeom prst="rect">
            <a:avLst/>
          </a:prstGeom>
          <a:noFill/>
          <a:ln w="730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91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Commodity Programs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28252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AGI limits, conservation requirements, and active participation rules maintained. </a:t>
            </a:r>
          </a:p>
          <a:p>
            <a:pPr lvl="1"/>
            <a:r>
              <a:rPr lang="en-US" dirty="0" smtClean="0"/>
              <a:t>Definition of family expanded to include first cousins, nieces and nephews. </a:t>
            </a:r>
          </a:p>
          <a:p>
            <a:r>
              <a:rPr lang="en-US" dirty="0" smtClean="0"/>
              <a:t>ARC/PLC </a:t>
            </a:r>
            <a:r>
              <a:rPr lang="en-US" dirty="0"/>
              <a:t>election for 2019 to 2023, but option to switch each year after 2021 </a:t>
            </a:r>
            <a:endParaRPr lang="en-US" dirty="0" smtClean="0"/>
          </a:p>
          <a:p>
            <a:r>
              <a:rPr lang="en-US" dirty="0" smtClean="0"/>
              <a:t>Base acres for land that has been in pasture or grass from 2009 to 2013 will not become unassigned base</a:t>
            </a:r>
          </a:p>
          <a:p>
            <a:pPr marL="0" indent="0">
              <a:buNone/>
            </a:pPr>
            <a:r>
              <a:rPr lang="en-US" dirty="0" smtClean="0"/>
              <a:t>	However, </a:t>
            </a:r>
          </a:p>
          <a:p>
            <a:pPr lvl="1"/>
            <a:r>
              <a:rPr lang="en-US" dirty="0" smtClean="0"/>
              <a:t>No ARC/PLC election change can be made on base acres in grassland</a:t>
            </a:r>
          </a:p>
          <a:p>
            <a:pPr lvl="1"/>
            <a:r>
              <a:rPr lang="en-US" dirty="0" smtClean="0"/>
              <a:t>No payments under ARC/PLC will be made on base acres in grassland</a:t>
            </a:r>
          </a:p>
          <a:p>
            <a:pPr lvl="1"/>
            <a:r>
              <a:rPr lang="en-US" dirty="0" smtClean="0"/>
              <a:t>A Grassland Incentive Program payment (under the Conservations Stewardship Program) of $18/acre will be made</a:t>
            </a:r>
          </a:p>
          <a:p>
            <a:pPr lvl="1"/>
            <a:r>
              <a:rPr lang="en-US" dirty="0" smtClean="0"/>
              <a:t>The Grassland Incentive Program has separate requirements from CSP, it will just live in that funding pool.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4E69-3771-B14B-A126-5A7A9244ED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65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en-US" sz="3600" dirty="0" smtClean="0"/>
              <a:t>Commodity Programs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idx="1"/>
          </p:nvPr>
        </p:nvSpPr>
        <p:spPr>
          <a:xfrm>
            <a:off x="457200" y="1097757"/>
            <a:ext cx="4040188" cy="639762"/>
          </a:xfrm>
        </p:spPr>
        <p:txBody>
          <a:bodyPr>
            <a:noAutofit/>
          </a:bodyPr>
          <a:lstStyle/>
          <a:p>
            <a:r>
              <a:rPr lang="en-US" dirty="0"/>
              <a:t>Price Loss </a:t>
            </a:r>
            <a:r>
              <a:rPr lang="en-US" dirty="0" smtClean="0"/>
              <a:t>Coverage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57200" y="1737519"/>
            <a:ext cx="4040188" cy="3951288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Reference </a:t>
            </a:r>
            <a:r>
              <a:rPr lang="en-US" dirty="0"/>
              <a:t>Prices will remain the same, except when the reference price is lower than 85% of the 5 year rolling average price (effective reference price)</a:t>
            </a:r>
          </a:p>
          <a:p>
            <a:pPr lvl="2"/>
            <a:r>
              <a:rPr lang="en-US" sz="1600" dirty="0"/>
              <a:t>In that case the price used for PLC will be the effective reference price</a:t>
            </a:r>
          </a:p>
          <a:p>
            <a:pPr lvl="2"/>
            <a:r>
              <a:rPr lang="en-US" sz="1600" dirty="0"/>
              <a:t>The effective reference price may not exceed </a:t>
            </a:r>
            <a:r>
              <a:rPr lang="en-US" sz="1600" dirty="0" smtClean="0"/>
              <a:t>115</a:t>
            </a:r>
            <a:r>
              <a:rPr lang="en-US" sz="1600" dirty="0"/>
              <a:t>% of the reference price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4645025" y="1097757"/>
            <a:ext cx="4041775" cy="639762"/>
          </a:xfrm>
        </p:spPr>
        <p:txBody>
          <a:bodyPr/>
          <a:lstStyle/>
          <a:p>
            <a:r>
              <a:rPr lang="en-US" dirty="0" smtClean="0"/>
              <a:t>Agricultural Risk Coverage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645025" y="1737519"/>
            <a:ext cx="4041775" cy="3951288"/>
          </a:xfrm>
        </p:spPr>
        <p:txBody>
          <a:bodyPr>
            <a:normAutofit/>
          </a:bodyPr>
          <a:lstStyle/>
          <a:p>
            <a:pPr lvl="1"/>
            <a:r>
              <a:rPr lang="en-US" dirty="0" smtClean="0">
                <a:solidFill>
                  <a:prstClr val="black"/>
                </a:solidFill>
              </a:rPr>
              <a:t>ARC </a:t>
            </a:r>
            <a:r>
              <a:rPr lang="en-US" dirty="0">
                <a:solidFill>
                  <a:prstClr val="black"/>
                </a:solidFill>
              </a:rPr>
              <a:t>Individual is no longer an option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Risk Management Agency  (RMA) data for ARC-CO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Up to 25 counties with more than 4,000 </a:t>
            </a:r>
            <a:r>
              <a:rPr lang="en-US" dirty="0" err="1">
                <a:solidFill>
                  <a:prstClr val="black"/>
                </a:solidFill>
              </a:rPr>
              <a:t>sq</a:t>
            </a:r>
            <a:r>
              <a:rPr lang="en-US" dirty="0">
                <a:solidFill>
                  <a:prstClr val="black"/>
                </a:solidFill>
              </a:rPr>
              <a:t> miles and more than 190,000 base acres may be broken into 2 payment areas for ARC. </a:t>
            </a:r>
          </a:p>
          <a:p>
            <a:pPr lvl="1"/>
            <a:r>
              <a:rPr lang="en-US" altLang="en-US" dirty="0"/>
              <a:t>Farmers in areas affected by severe drought in 2008-2012 can update yields (one time)</a:t>
            </a:r>
          </a:p>
          <a:p>
            <a:endParaRPr lang="en-US" dirty="0"/>
          </a:p>
        </p:txBody>
      </p:sp>
      <p:sp>
        <p:nvSpPr>
          <p:cNvPr id="4301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25CA723-5233-4A7A-A566-0D433AFE74AA}" type="slidenum">
              <a:rPr lang="en-US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97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Loans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2018 farm bill extends marketing assistance loan programs and increases loan rates for 2019 to 2023.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4E69-3771-B14B-A126-5A7A9244EDE3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72875"/>
              </p:ext>
            </p:extLst>
          </p:nvPr>
        </p:nvGraphicFramePr>
        <p:xfrm>
          <a:off x="1524000" y="3215968"/>
          <a:ext cx="6096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75550669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93426590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61422700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0012305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Commodity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2014-2018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2019-2023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1843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Corn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244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Grain Sorghum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121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Soybeans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435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Wheat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8301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4529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08" y="469947"/>
            <a:ext cx="9097992" cy="749253"/>
          </a:xfrm>
        </p:spPr>
        <p:txBody>
          <a:bodyPr>
            <a:noAutofit/>
          </a:bodyPr>
          <a:lstStyle/>
          <a:p>
            <a:r>
              <a:rPr lang="en-US" sz="3200" dirty="0" smtClean="0"/>
              <a:t>Yield Update A Benefit to Drought Affected Counties</a:t>
            </a:r>
            <a:endParaRPr lang="en-US" sz="3200" dirty="0"/>
          </a:p>
        </p:txBody>
      </p:sp>
      <p:pic>
        <p:nvPicPr>
          <p:cNvPr id="2050" name="Picture 2" descr="https://farmdocdaily.illinois.edu/wp-content/uploads/2018/10/fdd_02102018_fi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794" y="1219200"/>
            <a:ext cx="7309195" cy="438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63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ABBA56-814C-4F0C-BF70-FF7CA30DA08D}" type="slidenum">
              <a:rPr lang="en-US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" name="Content Placeholder 10"/>
          <p:cNvGraphicFramePr>
            <a:graphicFrameLocks/>
          </p:cNvGraphicFramePr>
          <p:nvPr/>
        </p:nvGraphicFramePr>
        <p:xfrm>
          <a:off x="457200" y="1295400"/>
          <a:ext cx="83820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val="3839593687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3730466651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Commodity 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Programs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Nutrition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172407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Livestock 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Programs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Specialty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Crop and </a:t>
                      </a:r>
                    </a:p>
                    <a:p>
                      <a:pPr algn="ctr"/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Organic Programs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879539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Conservation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Rural 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Development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734495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Crop 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Insurance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Trade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E4B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627423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457200" y="2286000"/>
            <a:ext cx="4191000" cy="990600"/>
          </a:xfrm>
          <a:prstGeom prst="rect">
            <a:avLst/>
          </a:prstGeom>
          <a:noFill/>
          <a:ln w="730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5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xtentsion_PPT_Template_Gray" id="{560104B9-8076-0649-8736-C23686484140}" vid="{CEA7258F-307D-4446-B843-38184334D0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0F5E55C585DB41A8086B22A0BA3978" ma:contentTypeVersion="10" ma:contentTypeDescription="Create a new document." ma:contentTypeScope="" ma:versionID="4017d100ac469d27e8afbfcd5da291e5">
  <xsd:schema xmlns:xsd="http://www.w3.org/2001/XMLSchema" xmlns:xs="http://www.w3.org/2001/XMLSchema" xmlns:p="http://schemas.microsoft.com/office/2006/metadata/properties" xmlns:ns3="6d636ed6-4d22-4f9b-a70c-2b144907596b" xmlns:ns4="db382af5-41d1-4468-8b87-e2f8642e227d" targetNamespace="http://schemas.microsoft.com/office/2006/metadata/properties" ma:root="true" ma:fieldsID="a87cfaeeda2f48cde7ed09687aa51c61" ns3:_="" ns4:_="">
    <xsd:import namespace="6d636ed6-4d22-4f9b-a70c-2b144907596b"/>
    <xsd:import namespace="db382af5-41d1-4468-8b87-e2f8642e227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636ed6-4d22-4f9b-a70c-2b1449075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382af5-41d1-4468-8b87-e2f8642e227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5EE3955-F25A-4DF9-854B-AEE07572C0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636ed6-4d22-4f9b-a70c-2b144907596b"/>
    <ds:schemaRef ds:uri="db382af5-41d1-4468-8b87-e2f8642e22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AF014B-5265-4781-B8D8-4FA00714CF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98D000-A78F-47EB-8E85-4ACD8525465D}">
  <ds:schemaRefs>
    <ds:schemaRef ds:uri="http://schemas.microsoft.com/office/2006/metadata/properties"/>
    <ds:schemaRef ds:uri="db382af5-41d1-4468-8b87-e2f8642e227d"/>
    <ds:schemaRef ds:uri="http://purl.org/dc/dcmitype/"/>
    <ds:schemaRef ds:uri="http://www.w3.org/XML/1998/namespace"/>
    <ds:schemaRef ds:uri="6d636ed6-4d22-4f9b-a70c-2b144907596b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Extentsion_PPT_Template_Orange</Template>
  <TotalTime>2248</TotalTime>
  <Words>2792</Words>
  <Application>Microsoft Office PowerPoint</Application>
  <PresentationFormat>On-screen Show (4:3)</PresentationFormat>
  <Paragraphs>266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Farm Bill Update- Next Steps  Amy Hagerman State Specialist in Agricultural and Food Policy    January 22, 2019</vt:lpstr>
      <vt:lpstr>Path to the 2018 Farm Bill</vt:lpstr>
      <vt:lpstr>$867 B Projected Spending Over 10 Years</vt:lpstr>
      <vt:lpstr>PowerPoint Presentation</vt:lpstr>
      <vt:lpstr>Commodity Programs</vt:lpstr>
      <vt:lpstr>Commodity Programs</vt:lpstr>
      <vt:lpstr>Marketing Loans</vt:lpstr>
      <vt:lpstr>Yield Update A Benefit to Drought Affected Counties</vt:lpstr>
      <vt:lpstr>PowerPoint Presentation</vt:lpstr>
      <vt:lpstr>Livestock Programs</vt:lpstr>
      <vt:lpstr>PowerPoint Presentation</vt:lpstr>
      <vt:lpstr>Conservation</vt:lpstr>
      <vt:lpstr>PowerPoint Presentation</vt:lpstr>
      <vt:lpstr>Crop Insurance</vt:lpstr>
      <vt:lpstr>PowerPoint Presentation</vt:lpstr>
      <vt:lpstr>Industrial Hemp</vt:lpstr>
      <vt:lpstr>PowerPoint Presentation</vt:lpstr>
      <vt:lpstr>Rural Development</vt:lpstr>
      <vt:lpstr>2018 Farm Bill Comparison</vt:lpstr>
      <vt:lpstr>PowerPoint Presentation</vt:lpstr>
      <vt:lpstr>PowerPoint Presentation</vt:lpstr>
    </vt:vector>
  </TitlesOfParts>
  <Company>Oklahoma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Hagerman, Amy</dc:creator>
  <cp:lastModifiedBy>Spradlin, Cassidy D</cp:lastModifiedBy>
  <cp:revision>92</cp:revision>
  <cp:lastPrinted>2018-09-21T21:42:42Z</cp:lastPrinted>
  <dcterms:created xsi:type="dcterms:W3CDTF">2018-09-20T19:00:02Z</dcterms:created>
  <dcterms:modified xsi:type="dcterms:W3CDTF">2020-10-15T13:35:28Z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0x010100560F5E55C585DB41A8086B22A0BA3978</vt:lpwstr>
  </property>
</Properties>
</file>