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6"/>
  </p:notesMasterIdLst>
  <p:handoutMasterIdLst>
    <p:handoutMasterId r:id="rId37"/>
  </p:handoutMasterIdLst>
  <p:sldIdLst>
    <p:sldId id="257" r:id="rId5"/>
    <p:sldId id="407" r:id="rId6"/>
    <p:sldId id="259" r:id="rId7"/>
    <p:sldId id="406" r:id="rId8"/>
    <p:sldId id="370" r:id="rId9"/>
    <p:sldId id="371" r:id="rId10"/>
    <p:sldId id="260" r:id="rId11"/>
    <p:sldId id="369" r:id="rId12"/>
    <p:sldId id="308" r:id="rId13"/>
    <p:sldId id="261" r:id="rId14"/>
    <p:sldId id="408" r:id="rId15"/>
    <p:sldId id="293" r:id="rId16"/>
    <p:sldId id="262" r:id="rId17"/>
    <p:sldId id="309" r:id="rId18"/>
    <p:sldId id="289" r:id="rId19"/>
    <p:sldId id="263" r:id="rId20"/>
    <p:sldId id="361" r:id="rId21"/>
    <p:sldId id="265" r:id="rId22"/>
    <p:sldId id="364" r:id="rId23"/>
    <p:sldId id="378" r:id="rId24"/>
    <p:sldId id="409" r:id="rId25"/>
    <p:sldId id="298" r:id="rId26"/>
    <p:sldId id="410" r:id="rId27"/>
    <p:sldId id="271" r:id="rId28"/>
    <p:sldId id="300" r:id="rId29"/>
    <p:sldId id="411" r:id="rId30"/>
    <p:sldId id="373" r:id="rId31"/>
    <p:sldId id="272" r:id="rId32"/>
    <p:sldId id="404" r:id="rId33"/>
    <p:sldId id="374" r:id="rId34"/>
    <p:sldId id="344" r:id="rId3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3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2D3E89D5-CF05-41D9-A58E-BA2FF7AD0CB3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7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7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9717E9A7-6070-45F0-88C4-3DBB012F5F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363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2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6EA3A-ACBD-4CDC-8BCA-BF11BFF6BEC4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7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7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7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DEFDE-3989-4F33-BCC1-D1A05ACD0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66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B9847-8033-4AE3-9722-BA4334F2262A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548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981200"/>
            <a:ext cx="7772400" cy="1470025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979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79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29AC4D-0ED7-4021-A8C9-9A53CE847E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7992" name="Line 8"/>
          <p:cNvSpPr>
            <a:spLocks noChangeShapeType="1"/>
          </p:cNvSpPr>
          <p:nvPr/>
        </p:nvSpPr>
        <p:spPr bwMode="auto">
          <a:xfrm>
            <a:off x="0" y="1752600"/>
            <a:ext cx="8382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  <p:sp>
        <p:nvSpPr>
          <p:cNvPr id="297993" name="Line 9"/>
          <p:cNvSpPr>
            <a:spLocks noChangeShapeType="1"/>
          </p:cNvSpPr>
          <p:nvPr/>
        </p:nvSpPr>
        <p:spPr bwMode="auto">
          <a:xfrm>
            <a:off x="8382000" y="1690688"/>
            <a:ext cx="0" cy="152400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  <p:sp>
        <p:nvSpPr>
          <p:cNvPr id="297994" name="Line 10"/>
          <p:cNvSpPr>
            <a:spLocks noChangeShapeType="1"/>
          </p:cNvSpPr>
          <p:nvPr/>
        </p:nvSpPr>
        <p:spPr bwMode="auto">
          <a:xfrm>
            <a:off x="0" y="6172200"/>
            <a:ext cx="8382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  <p:pic>
        <p:nvPicPr>
          <p:cNvPr id="10" name="Picture 7" descr="Extension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752600" cy="1682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742973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934CA-0236-4E4D-A06F-FDEB0CD98E5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012209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CD24F-C895-43A6-BB41-50BD7CB2256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779028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DFBA484-5DBB-4E7B-A5E7-E66C8A924C3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678421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Click icon to add table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28445D-DAE3-42A2-9AB6-12F7A29319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429830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545D3-52DB-48D5-94CE-F0A44668959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7" descr="Extension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5906799"/>
            <a:ext cx="990600" cy="951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168390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D4F99-1398-4427-B8D9-AAF9C64B26F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10893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1DC74-F0EA-46A8-8092-C8E36770B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949260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7993A-0FA0-4790-8E25-860926D41D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813283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1439D-2762-44BE-A8D6-3833FE34B59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006759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03F80-BEB3-4E17-8A70-2ACC85ED35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515814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7F92F-04D9-4D02-B3E5-201C081D011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625836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65601-661A-4035-9E32-05A9598703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48122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96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 u="none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 u="none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 u="none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</a:pPr>
            <a:fld id="{DCC24E76-48E4-4050-B06C-F73ACC80FBA0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7" name="Line 7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45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fade thruBlk="1"/>
  </p:transition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gvander@ncsu.ed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xfrm>
            <a:off x="1857103" y="0"/>
            <a:ext cx="5314406" cy="1570174"/>
          </a:xfrm>
        </p:spPr>
        <p:txBody>
          <a:bodyPr/>
          <a:lstStyle/>
          <a:p>
            <a:r>
              <a:rPr lang="en-US" sz="4000" dirty="0" smtClean="0">
                <a:latin typeface="Arial" charset="0"/>
              </a:rPr>
              <a:t>2018 Income Taxes: Federal &amp; Oklahoma</a:t>
            </a:r>
            <a:endParaRPr lang="en-US" sz="4000" dirty="0">
              <a:latin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7829" y="2037806"/>
            <a:ext cx="7184571" cy="393401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The difference between death and taxes is death doesn’t get worse every time Congress meets</a:t>
            </a:r>
            <a:r>
              <a:rPr lang="en-US" dirty="0" smtClean="0"/>
              <a:t>. – Will Rogers </a:t>
            </a:r>
            <a:endParaRPr lang="en-US" dirty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sz="1800" dirty="0" smtClean="0">
              <a:ea typeface="+mn-ea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sz="1800" dirty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1800" dirty="0" smtClean="0">
                <a:ea typeface="+mn-ea"/>
              </a:rPr>
              <a:t>J C. Hobbs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1800" dirty="0" smtClean="0">
                <a:ea typeface="+mn-ea"/>
              </a:rPr>
              <a:t>Associate Extension Specialist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1800" dirty="0" smtClean="0">
                <a:ea typeface="+mn-ea"/>
              </a:rPr>
              <a:t>Agricultural Economics Department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1800" dirty="0" smtClean="0">
                <a:ea typeface="+mn-ea"/>
              </a:rPr>
              <a:t>Ag Econ – Current Issues 1/8/2019</a:t>
            </a:r>
            <a:endParaRPr lang="en-US" sz="18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116775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Standard Deduction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Standard Deduction increased for tax years beginning after December 31, 2017 and before January 1, 2026</a:t>
            </a:r>
          </a:p>
          <a:p>
            <a:pPr lvl="1"/>
            <a:r>
              <a:rPr lang="en-US" dirty="0"/>
              <a:t>Single </a:t>
            </a:r>
            <a:r>
              <a:rPr lang="en-US" dirty="0" smtClean="0"/>
              <a:t>= $12,000</a:t>
            </a:r>
          </a:p>
          <a:p>
            <a:pPr lvl="1"/>
            <a:r>
              <a:rPr lang="en-US" dirty="0" smtClean="0"/>
              <a:t>Married Filing Joint = $24,000</a:t>
            </a:r>
          </a:p>
          <a:p>
            <a:pPr lvl="1"/>
            <a:r>
              <a:rPr lang="en-US" dirty="0" smtClean="0"/>
              <a:t>Head-of-Household = $18,000</a:t>
            </a:r>
          </a:p>
          <a:p>
            <a:pPr lvl="1"/>
            <a:r>
              <a:rPr lang="en-US" dirty="0"/>
              <a:t>Married Filing Separate = $12,000</a:t>
            </a:r>
            <a:endParaRPr lang="en-US" dirty="0" smtClean="0"/>
          </a:p>
          <a:p>
            <a:pPr lvl="1"/>
            <a:r>
              <a:rPr lang="en-US" sz="2000" dirty="0" smtClean="0"/>
              <a:t>No change to additional deduction amount for elderly or blind ($1,300 or $1,600 dependent upon filing status)</a:t>
            </a:r>
          </a:p>
        </p:txBody>
      </p:sp>
    </p:spTree>
    <p:extLst>
      <p:ext uri="{BB962C8B-B14F-4D97-AF65-F5344CB8AC3E}">
        <p14:creationId xmlns:p14="http://schemas.microsoft.com/office/powerpoint/2010/main" val="798242526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Oklahoma Standard Deduction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Standard Deduction</a:t>
            </a:r>
          </a:p>
          <a:p>
            <a:r>
              <a:rPr lang="en-US" dirty="0" smtClean="0"/>
              <a:t>Single = $6,350			        </a:t>
            </a:r>
            <a:r>
              <a:rPr lang="en-US" sz="2000" dirty="0" smtClean="0"/>
              <a:t>(fed =$12,000)</a:t>
            </a:r>
          </a:p>
          <a:p>
            <a:pPr lvl="0"/>
            <a:r>
              <a:rPr lang="en-US" dirty="0" smtClean="0"/>
              <a:t>Married Filing Joint = $12,700      </a:t>
            </a:r>
            <a:r>
              <a:rPr lang="en-US" sz="2000" dirty="0" smtClean="0">
                <a:solidFill>
                  <a:srgbClr val="000000"/>
                </a:solidFill>
              </a:rPr>
              <a:t>(</a:t>
            </a:r>
            <a:r>
              <a:rPr lang="en-US" sz="2000" dirty="0">
                <a:solidFill>
                  <a:srgbClr val="000000"/>
                </a:solidFill>
              </a:rPr>
              <a:t>fed </a:t>
            </a:r>
            <a:r>
              <a:rPr lang="en-US" sz="2000" dirty="0" smtClean="0">
                <a:solidFill>
                  <a:srgbClr val="000000"/>
                </a:solidFill>
              </a:rPr>
              <a:t>=$24,000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  <a:p>
            <a:r>
              <a:rPr lang="en-US" dirty="0"/>
              <a:t>Head-of-Household = </a:t>
            </a:r>
            <a:r>
              <a:rPr lang="en-US" dirty="0" smtClean="0"/>
              <a:t>$9,350  </a:t>
            </a:r>
            <a:r>
              <a:rPr lang="en-US" sz="2400" dirty="0" smtClean="0">
                <a:solidFill>
                  <a:srgbClr val="000000"/>
                </a:solidFill>
              </a:rPr>
              <a:t>       </a:t>
            </a:r>
            <a:r>
              <a:rPr lang="en-US" sz="2000" dirty="0" smtClean="0">
                <a:solidFill>
                  <a:srgbClr val="000000"/>
                </a:solidFill>
              </a:rPr>
              <a:t>(</a:t>
            </a:r>
            <a:r>
              <a:rPr lang="en-US" sz="2000" dirty="0">
                <a:solidFill>
                  <a:srgbClr val="000000"/>
                </a:solidFill>
              </a:rPr>
              <a:t>fed </a:t>
            </a:r>
            <a:r>
              <a:rPr lang="en-US" sz="2000" dirty="0" smtClean="0">
                <a:solidFill>
                  <a:srgbClr val="000000"/>
                </a:solidFill>
              </a:rPr>
              <a:t>=$18,000)</a:t>
            </a:r>
            <a:endParaRPr lang="en-US" sz="2800" dirty="0"/>
          </a:p>
          <a:p>
            <a:pPr lvl="0"/>
            <a:r>
              <a:rPr lang="en-US" dirty="0"/>
              <a:t>Married Filing Separate = </a:t>
            </a:r>
            <a:r>
              <a:rPr lang="en-US" dirty="0" smtClean="0"/>
              <a:t>$6,350 </a:t>
            </a:r>
            <a:r>
              <a:rPr lang="en-US" sz="2000" dirty="0" smtClean="0">
                <a:solidFill>
                  <a:srgbClr val="000000"/>
                </a:solidFill>
              </a:rPr>
              <a:t>(</a:t>
            </a:r>
            <a:r>
              <a:rPr lang="en-US" sz="2000" dirty="0">
                <a:solidFill>
                  <a:srgbClr val="000000"/>
                </a:solidFill>
              </a:rPr>
              <a:t>fed =$12,000)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Oklahoma Tax Rates:  0.5%, 1.0%, 2.0%, 3.0%, 4.0%, and 5.0% </a:t>
            </a:r>
            <a:r>
              <a:rPr lang="en-US" sz="2000" dirty="0" smtClean="0"/>
              <a:t>(5% rate starts at $7,200 single / married filing separate and $12,200 married filing joint)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088179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Deduction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6"/>
          </a:xfrm>
        </p:spPr>
        <p:txBody>
          <a:bodyPr/>
          <a:lstStyle/>
          <a:p>
            <a:r>
              <a:rPr lang="en-US" dirty="0"/>
              <a:t>If </a:t>
            </a:r>
            <a:r>
              <a:rPr lang="en-US" dirty="0" smtClean="0"/>
              <a:t>federal Adjusted </a:t>
            </a:r>
            <a:r>
              <a:rPr lang="en-US" dirty="0"/>
              <a:t>Gross Income is </a:t>
            </a:r>
            <a:r>
              <a:rPr lang="en-US" dirty="0" smtClean="0"/>
              <a:t>$12,000 </a:t>
            </a:r>
            <a:r>
              <a:rPr lang="en-US" dirty="0"/>
              <a:t>or less, then a </a:t>
            </a:r>
            <a:r>
              <a:rPr lang="en-US" u="sng" dirty="0" smtClean="0"/>
              <a:t>single individual</a:t>
            </a:r>
            <a:r>
              <a:rPr lang="en-US" dirty="0" smtClean="0"/>
              <a:t> pays </a:t>
            </a:r>
            <a:r>
              <a:rPr lang="en-US" dirty="0"/>
              <a:t>no </a:t>
            </a:r>
            <a:r>
              <a:rPr lang="en-US" dirty="0" smtClean="0"/>
              <a:t>federal income tax </a:t>
            </a:r>
            <a:r>
              <a:rPr lang="en-US" dirty="0"/>
              <a:t>in </a:t>
            </a:r>
            <a:r>
              <a:rPr lang="en-US" dirty="0" smtClean="0"/>
              <a:t>2018 (the zero percent bracket)</a:t>
            </a:r>
            <a:endParaRPr lang="en-US" dirty="0"/>
          </a:p>
          <a:p>
            <a:pPr marL="0" indent="0">
              <a:buNone/>
            </a:pPr>
            <a:r>
              <a:rPr lang="en-US" sz="2400" dirty="0" smtClean="0"/>
              <a:t> or</a:t>
            </a:r>
          </a:p>
          <a:p>
            <a:r>
              <a:rPr lang="en-US" dirty="0" smtClean="0"/>
              <a:t>If federal Adjusted Gross Income is $24,000 or less, then a </a:t>
            </a:r>
            <a:r>
              <a:rPr lang="en-US" u="sng" dirty="0" smtClean="0"/>
              <a:t>married filing joint couple</a:t>
            </a:r>
            <a:r>
              <a:rPr lang="en-US" dirty="0" smtClean="0"/>
              <a:t> pays no income tax in </a:t>
            </a:r>
            <a:r>
              <a:rPr lang="en-US" dirty="0"/>
              <a:t>2018 (the zero percent bracket)</a:t>
            </a:r>
          </a:p>
          <a:p>
            <a:r>
              <a:rPr lang="en-US" dirty="0" smtClean="0"/>
              <a:t>Amount is annually inflation indexed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724534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Exemptions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600200"/>
            <a:ext cx="832104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Federal Personal Exemptions -SUSPENDED</a:t>
            </a:r>
          </a:p>
          <a:p>
            <a:pPr lvl="1"/>
            <a:r>
              <a:rPr lang="en-US" dirty="0" smtClean="0"/>
              <a:t>For tax years beginning after December 31, 2017 and before January 1, 2026.</a:t>
            </a:r>
          </a:p>
          <a:p>
            <a:pPr lvl="1"/>
            <a:r>
              <a:rPr lang="en-US" dirty="0" smtClean="0"/>
              <a:t>Reduced the exemption amount to zero.</a:t>
            </a:r>
          </a:p>
          <a:p>
            <a:pPr marL="457200" lvl="1" indent="0">
              <a:buNone/>
            </a:pPr>
            <a:r>
              <a:rPr lang="en-US" dirty="0" smtClean="0"/>
              <a:t>NOTE</a:t>
            </a:r>
          </a:p>
          <a:p>
            <a:pPr lvl="1"/>
            <a:r>
              <a:rPr lang="en-US" dirty="0" smtClean="0"/>
              <a:t>2017 was $4,050 per exemption</a:t>
            </a:r>
          </a:p>
          <a:p>
            <a:pPr lvl="1"/>
            <a:r>
              <a:rPr lang="en-US" dirty="0" smtClean="0"/>
              <a:t>2018 was to be $4,150 per exemption, but the TCJA zeroed it</a:t>
            </a:r>
          </a:p>
          <a:p>
            <a:pPr marL="57150" indent="0">
              <a:buNone/>
            </a:pPr>
            <a:r>
              <a:rPr lang="en-US" dirty="0" smtClean="0"/>
              <a:t>Oklahoma: $1,000 per allowed exemption</a:t>
            </a:r>
          </a:p>
        </p:txBody>
      </p:sp>
    </p:spTree>
    <p:extLst>
      <p:ext uri="{BB962C8B-B14F-4D97-AF65-F5344CB8AC3E}">
        <p14:creationId xmlns:p14="http://schemas.microsoft.com/office/powerpoint/2010/main" val="1489889615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Off Tax Wise?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6660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Married Couple Filing Joint (no dependents)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Old Law		TCJA</a:t>
            </a:r>
          </a:p>
          <a:p>
            <a:r>
              <a:rPr lang="en-US" dirty="0" smtClean="0"/>
              <a:t>Adj Gross Inc	100,000		100,000</a:t>
            </a:r>
          </a:p>
          <a:p>
            <a:r>
              <a:rPr lang="en-US" dirty="0" smtClean="0"/>
              <a:t>Std Deduction	  13,000		  24,000</a:t>
            </a:r>
          </a:p>
          <a:p>
            <a:r>
              <a:rPr lang="en-US" dirty="0" smtClean="0"/>
              <a:t>Exemption		    8,300		           0</a:t>
            </a:r>
          </a:p>
          <a:p>
            <a:r>
              <a:rPr lang="en-US" dirty="0" smtClean="0"/>
              <a:t>Taxable Income	  78,700		  76,000</a:t>
            </a:r>
            <a:endParaRPr lang="en-US" dirty="0"/>
          </a:p>
          <a:p>
            <a:r>
              <a:rPr lang="en-US" dirty="0" smtClean="0"/>
              <a:t>Tax Due	</a:t>
            </a:r>
            <a:r>
              <a:rPr lang="en-US" dirty="0"/>
              <a:t>	</a:t>
            </a:r>
            <a:r>
              <a:rPr lang="en-US" dirty="0" smtClean="0"/>
              <a:t>  10,983		    8,739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5198547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Tax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law increases to $2,000 from $1,000 for each qualifying child under 17 years of age.</a:t>
            </a:r>
          </a:p>
          <a:p>
            <a:pPr lvl="2"/>
            <a:r>
              <a:rPr lang="en-US" dirty="0" smtClean="0"/>
              <a:t>AGI phase outs apply but now $400,000 MFJ</a:t>
            </a:r>
          </a:p>
          <a:p>
            <a:pPr lvl="2"/>
            <a:r>
              <a:rPr lang="en-US" dirty="0" smtClean="0"/>
              <a:t>Refundable amount increased to $1,400 per qualifying child</a:t>
            </a:r>
          </a:p>
          <a:p>
            <a:pPr lvl="2"/>
            <a:r>
              <a:rPr lang="en-US" dirty="0" smtClean="0"/>
              <a:t>SSN required for each child</a:t>
            </a:r>
          </a:p>
          <a:p>
            <a:r>
              <a:rPr lang="en-US" dirty="0" smtClean="0"/>
              <a:t>Non-child dependent was added under the new law for an amount of $500.</a:t>
            </a:r>
          </a:p>
        </p:txBody>
      </p:sp>
    </p:spTree>
    <p:extLst>
      <p:ext uri="{BB962C8B-B14F-4D97-AF65-F5344CB8AC3E}">
        <p14:creationId xmlns:p14="http://schemas.microsoft.com/office/powerpoint/2010/main" val="1125216939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Off Tax Wise?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222" y="1320801"/>
            <a:ext cx="8404578" cy="479407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Married Couple Filing </a:t>
            </a:r>
            <a:r>
              <a:rPr lang="en-US" dirty="0" smtClean="0"/>
              <a:t>Joint with 2 children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	Old Law		TCJA</a:t>
            </a:r>
          </a:p>
          <a:p>
            <a:r>
              <a:rPr lang="en-US" dirty="0" smtClean="0"/>
              <a:t>Adj Gross Inc	100,000		100,000</a:t>
            </a:r>
          </a:p>
          <a:p>
            <a:r>
              <a:rPr lang="en-US" dirty="0" smtClean="0"/>
              <a:t>Std Deduction	  13,000		  24,000</a:t>
            </a:r>
          </a:p>
          <a:p>
            <a:r>
              <a:rPr lang="en-US" dirty="0" smtClean="0"/>
              <a:t>Exemption		  16,600		           0</a:t>
            </a:r>
          </a:p>
          <a:p>
            <a:r>
              <a:rPr lang="en-US" dirty="0" smtClean="0"/>
              <a:t>Taxable Income	  70,400		  76,000</a:t>
            </a:r>
            <a:endParaRPr lang="en-US" dirty="0"/>
          </a:p>
          <a:p>
            <a:r>
              <a:rPr lang="en-US" dirty="0" smtClean="0"/>
              <a:t>Tax before Credit	    9,608		    8,739</a:t>
            </a:r>
          </a:p>
          <a:p>
            <a:r>
              <a:rPr lang="en-US" dirty="0" smtClean="0"/>
              <a:t>Child Tax Credit	    2,000		    4,000</a:t>
            </a:r>
          </a:p>
          <a:p>
            <a:r>
              <a:rPr lang="en-US" dirty="0" smtClean="0"/>
              <a:t>Tax Due		    7,608		    4,739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8623797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Off Tax Wise?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not know the exact answer to your specific tax situation until you file your 2018 federal income tax return.</a:t>
            </a:r>
          </a:p>
          <a:p>
            <a:r>
              <a:rPr lang="en-US" dirty="0" smtClean="0"/>
              <a:t>For Oklahoma, it appears that the majority of taxpayers will be no worse off than before.</a:t>
            </a:r>
            <a:endParaRPr lang="en-US" b="1" dirty="0" smtClean="0"/>
          </a:p>
          <a:p>
            <a:r>
              <a:rPr lang="en-US" dirty="0" smtClean="0"/>
              <a:t>The devil is truly in the details.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745044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Kiddie 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8"/>
            <a:ext cx="8636000" cy="4606925"/>
          </a:xfrm>
        </p:spPr>
        <p:txBody>
          <a:bodyPr/>
          <a:lstStyle/>
          <a:p>
            <a:r>
              <a:rPr lang="en-US" dirty="0" smtClean="0"/>
              <a:t>Child &lt;19 or full-time student &lt;24 years old</a:t>
            </a:r>
          </a:p>
          <a:p>
            <a:r>
              <a:rPr lang="en-US" dirty="0" smtClean="0"/>
              <a:t>Unearned vs Earned Income</a:t>
            </a:r>
          </a:p>
          <a:p>
            <a:r>
              <a:rPr lang="en-US" dirty="0" smtClean="0"/>
              <a:t>Beginning for tax years after Dec. 31, 2017 </a:t>
            </a:r>
            <a:r>
              <a:rPr lang="en-US" u="sng" dirty="0" smtClean="0"/>
              <a:t>earned</a:t>
            </a:r>
            <a:r>
              <a:rPr lang="en-US" dirty="0" smtClean="0"/>
              <a:t> income is taxed at single individual rates </a:t>
            </a:r>
          </a:p>
          <a:p>
            <a:r>
              <a:rPr lang="en-US" dirty="0" smtClean="0"/>
              <a:t>Taxable income from </a:t>
            </a:r>
            <a:r>
              <a:rPr lang="en-US" u="sng" dirty="0" smtClean="0"/>
              <a:t>unearned</a:t>
            </a:r>
            <a:r>
              <a:rPr lang="en-US" dirty="0" smtClean="0"/>
              <a:t> sources </a:t>
            </a:r>
            <a:r>
              <a:rPr lang="en-US" dirty="0"/>
              <a:t>(if &gt;$</a:t>
            </a:r>
            <a:r>
              <a:rPr lang="en-US" dirty="0" smtClean="0"/>
              <a:t>2,100 from portfolio, capital gains, etc.) are taxed using the estate and trust income tax brackets.</a:t>
            </a:r>
          </a:p>
          <a:p>
            <a:pPr lvl="1"/>
            <a:r>
              <a:rPr lang="en-US" dirty="0" smtClean="0"/>
              <a:t>Estates </a:t>
            </a:r>
            <a:r>
              <a:rPr lang="en-US" dirty="0"/>
              <a:t>and Trusts: 10%, 24%, 35% and 37</a:t>
            </a:r>
            <a:r>
              <a:rPr lang="en-US" dirty="0" smtClean="0"/>
              <a:t>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109403"/>
      </p:ext>
    </p:extLst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Kiddie 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568450"/>
            <a:ext cx="8608423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sz="2400" b="1" dirty="0" smtClean="0"/>
              <a:t>If Taxable Income Is: 		The Tax Is: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200" dirty="0" smtClean="0"/>
              <a:t>&gt; $0 </a:t>
            </a:r>
            <a:r>
              <a:rPr lang="en-US" sz="2200" dirty="0"/>
              <a:t>but ≤ </a:t>
            </a:r>
            <a:r>
              <a:rPr lang="en-US" sz="2200" dirty="0" smtClean="0"/>
              <a:t>$2,550 		10% of the taxable income</a:t>
            </a:r>
          </a:p>
          <a:p>
            <a:pPr>
              <a:buNone/>
            </a:pPr>
            <a:r>
              <a:rPr lang="en-US" sz="2200" dirty="0" smtClean="0"/>
              <a:t>&gt; $2,550 but ≤ $9,150 	$225 + 24% of excess &gt; $2,550</a:t>
            </a:r>
          </a:p>
          <a:p>
            <a:pPr>
              <a:buNone/>
            </a:pPr>
            <a:r>
              <a:rPr lang="en-US" sz="2200" dirty="0" smtClean="0"/>
              <a:t>&gt; $9,150 but ≤ $12,500 	$1,839 + 35% of excess &gt; $9,150</a:t>
            </a:r>
          </a:p>
          <a:p>
            <a:pPr>
              <a:buNone/>
            </a:pPr>
            <a:r>
              <a:rPr lang="en-US" sz="2200" dirty="0" smtClean="0"/>
              <a:t>&gt; $12,500 and over		$3,011.50 + 37% of excess &gt; $12,500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891-A31C-4AFD-ACB4-A4AC2C8EF4DA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692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342" y="1600200"/>
            <a:ext cx="6831875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Discuss federal tax rules that apply to 2018 as well as Oklahoma tax rules that apply to </a:t>
            </a:r>
            <a:r>
              <a:rPr lang="en-US" sz="4000" dirty="0"/>
              <a:t>2018 for individual taxpayers </a:t>
            </a:r>
          </a:p>
        </p:txBody>
      </p:sp>
    </p:spTree>
    <p:extLst>
      <p:ext uri="{BB962C8B-B14F-4D97-AF65-F5344CB8AC3E}">
        <p14:creationId xmlns:p14="http://schemas.microsoft.com/office/powerpoint/2010/main" val="3010669950"/>
      </p:ext>
    </p:extLst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Capital Gains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Capital Gains rates are retained:</a:t>
            </a:r>
          </a:p>
          <a:p>
            <a:pPr lvl="1"/>
            <a:r>
              <a:rPr lang="en-US" dirty="0" smtClean="0"/>
              <a:t>0%, 15%, and 20% rates</a:t>
            </a:r>
          </a:p>
          <a:p>
            <a:pPr lvl="1"/>
            <a:r>
              <a:rPr lang="en-US" dirty="0" smtClean="0"/>
              <a:t>The new law maintains the breakpoints of the old law, but uses the chained CPI-U indexing for inflation for tax years after Dec. 31, 2017.</a:t>
            </a:r>
          </a:p>
          <a:p>
            <a:pPr lvl="1"/>
            <a:r>
              <a:rPr lang="en-US" dirty="0" smtClean="0"/>
              <a:t>2018: 15% breakpoint is $77,200 MFJ</a:t>
            </a:r>
          </a:p>
          <a:p>
            <a:pPr marL="457200" lvl="1" indent="0">
              <a:buNone/>
            </a:pPr>
            <a:r>
              <a:rPr lang="en-US" dirty="0" smtClean="0"/>
              <a:t>              20% breakpoint is $479,000 MFJ</a:t>
            </a:r>
          </a:p>
          <a:p>
            <a:r>
              <a:rPr lang="en-US" dirty="0" smtClean="0"/>
              <a:t>Capital Gain is the gain in excess of what you paid for an asset or investment.</a:t>
            </a:r>
          </a:p>
        </p:txBody>
      </p:sp>
    </p:spTree>
    <p:extLst>
      <p:ext uri="{BB962C8B-B14F-4D97-AF65-F5344CB8AC3E}">
        <p14:creationId xmlns:p14="http://schemas.microsoft.com/office/powerpoint/2010/main" val="4117110984"/>
      </p:ext>
    </p:extLst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Oklahoma Capital Gains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Capital gain is taxed as ordinary income (maximum rate is 5.0 %)</a:t>
            </a:r>
          </a:p>
          <a:p>
            <a:r>
              <a:rPr lang="en-US" dirty="0" smtClean="0"/>
              <a:t>If Oklahoma property is sold at a gain, it is exempt from tax if it qualifies for capital gain treatment </a:t>
            </a:r>
          </a:p>
          <a:p>
            <a:pPr lvl="1"/>
            <a:r>
              <a:rPr lang="en-US" dirty="0" smtClean="0"/>
              <a:t>Property held 5 years or more</a:t>
            </a:r>
          </a:p>
          <a:p>
            <a:pPr lvl="1"/>
            <a:r>
              <a:rPr lang="en-US" dirty="0" smtClean="0"/>
              <a:t>Stock held 2 years or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702346"/>
      </p:ext>
    </p:extLst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Itemized Deductions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14267" cy="4525963"/>
          </a:xfrm>
        </p:spPr>
        <p:txBody>
          <a:bodyPr/>
          <a:lstStyle/>
          <a:p>
            <a:r>
              <a:rPr lang="en-US" dirty="0" smtClean="0"/>
              <a:t>Many itemized deductions were suspended</a:t>
            </a:r>
          </a:p>
          <a:p>
            <a:r>
              <a:rPr lang="en-US" dirty="0" smtClean="0"/>
              <a:t>With Standard Deduction at $24,000 MFJ ($12,000 Single) the tax relief from itemizing is greatly reduced</a:t>
            </a:r>
          </a:p>
          <a:p>
            <a:r>
              <a:rPr lang="en-US" dirty="0" smtClean="0"/>
              <a:t>Typically, itemizing has value when the total of itemized deductions exceeds the taxpayer’s standard deduction amount  </a:t>
            </a:r>
          </a:p>
        </p:txBody>
      </p:sp>
    </p:spTree>
    <p:extLst>
      <p:ext uri="{BB962C8B-B14F-4D97-AF65-F5344CB8AC3E}">
        <p14:creationId xmlns:p14="http://schemas.microsoft.com/office/powerpoint/2010/main" val="1056537338"/>
      </p:ext>
    </p:extLst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Itemized Deductions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Medical expenses still deductible and the deduction applies to the amount in excess of 7.5% of adjusted gross income </a:t>
            </a:r>
            <a:r>
              <a:rPr lang="en-US" sz="2400" dirty="0" smtClean="0"/>
              <a:t>(was 10%)</a:t>
            </a:r>
            <a:r>
              <a:rPr lang="en-US" dirty="0" smtClean="0"/>
              <a:t> </a:t>
            </a:r>
          </a:p>
          <a:p>
            <a:r>
              <a:rPr lang="en-US" dirty="0" smtClean="0"/>
              <a:t>No change to qualified charitable contributions (educational organizations, churches, private foundations, hospitals,  and other 501c3 charities)</a:t>
            </a:r>
          </a:p>
          <a:p>
            <a:r>
              <a:rPr lang="en-US" dirty="0" smtClean="0"/>
              <a:t>Charitable contribution for athletic tickets is no longer allowed after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184273"/>
      </p:ext>
    </p:extLst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Itemized </a:t>
            </a:r>
            <a:r>
              <a:rPr lang="en-US" dirty="0"/>
              <a:t>Deductions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Itemized Deduction Changes for tax years beginning after December 31, 2017 and before January 1, 2026:</a:t>
            </a:r>
          </a:p>
          <a:p>
            <a:r>
              <a:rPr lang="en-US" sz="2800" dirty="0" smtClean="0"/>
              <a:t>A Taxpayer may deduct State, Local and foreign property taxes, and State and local income taxes to a cap of $10,000 (MFJ) or $5,000 (MFS) </a:t>
            </a:r>
          </a:p>
          <a:p>
            <a:r>
              <a:rPr lang="en-US" sz="2800" dirty="0" smtClean="0"/>
              <a:t>Home Mortgage Interest and Home Equity Mortgage Interest is allowed subject to indebtedness limitations $750,000 ($375,000 Married Filing Separate) and applies to the primary residence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12695771"/>
      </p:ext>
    </p:extLst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Itemized </a:t>
            </a:r>
            <a:r>
              <a:rPr lang="en-US" dirty="0"/>
              <a:t>Deductions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Suspended Itemized Deductions </a:t>
            </a:r>
          </a:p>
          <a:p>
            <a:r>
              <a:rPr lang="en-US" sz="2800" dirty="0" smtClean="0"/>
              <a:t>Unreimbursed employee expenses (travel, meals, uniform, job search, etc.)</a:t>
            </a:r>
          </a:p>
          <a:p>
            <a:r>
              <a:rPr lang="en-US" sz="2800" dirty="0" smtClean="0"/>
              <a:t>Tax preparation expenses</a:t>
            </a:r>
          </a:p>
          <a:p>
            <a:r>
              <a:rPr lang="en-US" sz="2800" dirty="0" smtClean="0"/>
              <a:t>Investment fees and expenses</a:t>
            </a:r>
          </a:p>
          <a:p>
            <a:r>
              <a:rPr lang="en-US" sz="2800" dirty="0" smtClean="0"/>
              <a:t>Safe deposit box rental</a:t>
            </a:r>
          </a:p>
          <a:p>
            <a:r>
              <a:rPr lang="en-US" sz="2800" dirty="0" smtClean="0"/>
              <a:t>Hobby expenses</a:t>
            </a:r>
          </a:p>
          <a:p>
            <a:r>
              <a:rPr lang="en-US" sz="2800" dirty="0" smtClean="0"/>
              <a:t>Moving expenses (unless a member of the military)</a:t>
            </a:r>
          </a:p>
        </p:txBody>
      </p:sp>
    </p:spTree>
    <p:extLst>
      <p:ext uri="{BB962C8B-B14F-4D97-AF65-F5344CB8AC3E}">
        <p14:creationId xmlns:p14="http://schemas.microsoft.com/office/powerpoint/2010/main" val="3764299102"/>
      </p:ext>
    </p:extLst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Oklahoma Itemized Deductions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2018 and future years</a:t>
            </a:r>
          </a:p>
          <a:p>
            <a:r>
              <a:rPr lang="en-US" dirty="0" smtClean="0"/>
              <a:t>Qualified charitable contributions are not limited</a:t>
            </a:r>
          </a:p>
          <a:p>
            <a:r>
              <a:rPr lang="en-US" dirty="0" smtClean="0"/>
              <a:t>Medical expense </a:t>
            </a:r>
            <a:r>
              <a:rPr lang="en-US" dirty="0"/>
              <a:t>are not limited</a:t>
            </a:r>
          </a:p>
          <a:p>
            <a:r>
              <a:rPr lang="en-US" dirty="0" smtClean="0"/>
              <a:t>All others are limited to $17,000 </a:t>
            </a:r>
          </a:p>
          <a:p>
            <a:pPr lvl="1"/>
            <a:r>
              <a:rPr lang="en-US" dirty="0" smtClean="0"/>
              <a:t>Mortgage interest</a:t>
            </a:r>
          </a:p>
          <a:p>
            <a:pPr lvl="1"/>
            <a:r>
              <a:rPr lang="en-US" dirty="0" smtClean="0"/>
              <a:t>Gambling losses</a:t>
            </a:r>
          </a:p>
          <a:p>
            <a:pPr lvl="1"/>
            <a:r>
              <a:rPr lang="en-US" dirty="0" smtClean="0"/>
              <a:t>Other deductions from IRS Schedule A</a:t>
            </a:r>
          </a:p>
        </p:txBody>
      </p:sp>
    </p:spTree>
    <p:extLst>
      <p:ext uri="{BB962C8B-B14F-4D97-AF65-F5344CB8AC3E}">
        <p14:creationId xmlns:p14="http://schemas.microsoft.com/office/powerpoint/2010/main" val="3181093668"/>
      </p:ext>
    </p:extLst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Property Losses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 Casualty and Theft Losses</a:t>
            </a:r>
          </a:p>
          <a:p>
            <a:r>
              <a:rPr lang="en-US" dirty="0" smtClean="0"/>
              <a:t>For tax years beginning after December 31, 2017 and before January 1, 2026</a:t>
            </a:r>
          </a:p>
          <a:p>
            <a:pPr lvl="1"/>
            <a:r>
              <a:rPr lang="en-US" dirty="0" smtClean="0"/>
              <a:t>Are suspended, except for personal casualty losses incurred in a Federally-declared disaster area.</a:t>
            </a:r>
            <a:endParaRPr lang="en-US" dirty="0"/>
          </a:p>
          <a:p>
            <a:r>
              <a:rPr lang="en-US" dirty="0" smtClean="0"/>
              <a:t>NOTE:  2018 Oklahoma Fires includes Custer</a:t>
            </a:r>
            <a:r>
              <a:rPr lang="en-US" dirty="0"/>
              <a:t>, Dewey, Harmon, Roger Mills, and </a:t>
            </a:r>
            <a:r>
              <a:rPr lang="en-US" dirty="0" smtClean="0"/>
              <a:t>Woodward counties</a:t>
            </a:r>
          </a:p>
        </p:txBody>
      </p:sp>
    </p:spTree>
    <p:extLst>
      <p:ext uri="{BB962C8B-B14F-4D97-AF65-F5344CB8AC3E}">
        <p14:creationId xmlns:p14="http://schemas.microsoft.com/office/powerpoint/2010/main" val="1125169642"/>
      </p:ext>
    </p:extLst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Charitable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Charitable Contribution Deduction Limitation Increased</a:t>
            </a:r>
          </a:p>
          <a:p>
            <a:pPr marL="0" indent="0">
              <a:buNone/>
            </a:pPr>
            <a:r>
              <a:rPr lang="en-US" dirty="0" smtClean="0"/>
              <a:t>Beginning with tax years after December 31, 2017 and before January 1, 2026, the contribution limit is increased to 60% from 50%</a:t>
            </a:r>
          </a:p>
          <a:p>
            <a:pPr lvl="1"/>
            <a:r>
              <a:rPr lang="en-US" dirty="0" smtClean="0"/>
              <a:t>Example: AGI = $100,000, limit is now $60,000, the $40,000 excess contribution can be carried forward five years. </a:t>
            </a:r>
            <a:r>
              <a:rPr lang="en-US" sz="2400" dirty="0" smtClean="0"/>
              <a:t>(old rule $50,000)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4934250"/>
      </p:ext>
    </p:extLst>
  </p:cSld>
  <p:clrMapOvr>
    <a:masterClrMapping/>
  </p:clrMapOvr>
  <p:transition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WARNING!!!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Government Accounting Office reports that </a:t>
            </a:r>
            <a:r>
              <a:rPr lang="en-US" dirty="0"/>
              <a:t>21% of taxpayers will </a:t>
            </a:r>
            <a:r>
              <a:rPr lang="en-US" dirty="0" smtClean="0"/>
              <a:t>under withheld for 2018</a:t>
            </a:r>
          </a:p>
          <a:p>
            <a:pPr marL="0" indent="0">
              <a:buNone/>
            </a:pPr>
            <a:r>
              <a:rPr lang="en-US" dirty="0" smtClean="0"/>
              <a:t>Employees may </a:t>
            </a:r>
            <a:r>
              <a:rPr lang="en-US" dirty="0"/>
              <a:t>need to adjust the number of withholding allowances and possible additional amounts </a:t>
            </a:r>
            <a:r>
              <a:rPr lang="en-US" dirty="0" smtClean="0"/>
              <a:t>on: 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Federal - IRS Form W-4</a:t>
            </a:r>
          </a:p>
          <a:p>
            <a:pPr marL="400050" lvl="1" indent="0">
              <a:buNone/>
            </a:pPr>
            <a:r>
              <a:rPr lang="en-US" dirty="0"/>
              <a:t>Oklahoma - Form OW-W-4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371876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“Tax Cuts and Jobs Act”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 smtClean="0"/>
              <a:t>December 22, 2017, President Trump signed H.R. 1, the “Tax Cuts and Jobs Act” into law which now changes the taxation landscape for both individuals and businesses.</a:t>
            </a:r>
            <a:endParaRPr lang="en-US" dirty="0"/>
          </a:p>
          <a:p>
            <a:r>
              <a:rPr lang="en-US" dirty="0" smtClean="0"/>
              <a:t>Purpose:  Reduce taxes but broaden the tax base to increase overall revenues</a:t>
            </a:r>
          </a:p>
          <a:p>
            <a:r>
              <a:rPr lang="en-US" dirty="0" smtClean="0"/>
              <a:t>Topics:  Individual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806181"/>
      </p:ext>
    </p:extLst>
  </p:cSld>
  <p:clrMapOvr>
    <a:masterClrMapping/>
  </p:clrMapOvr>
  <p:transition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the Penalty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8" y="1417639"/>
            <a:ext cx="8438607" cy="479996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Must withhold at these levels:</a:t>
            </a:r>
          </a:p>
          <a:p>
            <a:pPr marL="0" indent="0">
              <a:buNone/>
            </a:pPr>
            <a:r>
              <a:rPr lang="en-US" dirty="0" smtClean="0"/>
              <a:t>Federal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90% of current years tax due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100% of 2017 tax paid or 110% of 2017 tax paid for high income (AGI &gt; $150,000) </a:t>
            </a:r>
          </a:p>
          <a:p>
            <a:pPr marL="0" indent="0">
              <a:buNone/>
            </a:pPr>
            <a:r>
              <a:rPr lang="en-US" dirty="0" smtClean="0">
                <a:latin typeface="Helvetica" panose="020B0604020202020204" pitchFamily="34" charset="0"/>
              </a:rPr>
              <a:t>Oklahoma</a:t>
            </a:r>
          </a:p>
          <a:p>
            <a:pPr marL="0" indent="0">
              <a:buNone/>
            </a:pPr>
            <a:r>
              <a:rPr lang="en-US" dirty="0" smtClean="0">
                <a:latin typeface="Helvetica" panose="020B0604020202020204" pitchFamily="34" charset="0"/>
              </a:rPr>
              <a:t>1</a:t>
            </a:r>
            <a:r>
              <a:rPr lang="en-US" dirty="0">
                <a:latin typeface="Helvetica" panose="020B0604020202020204" pitchFamily="34" charset="0"/>
              </a:rPr>
              <a:t>. 70% of your current year’s tax </a:t>
            </a:r>
            <a:r>
              <a:rPr lang="en-US" dirty="0" smtClean="0">
                <a:latin typeface="Helvetica" panose="020B0604020202020204" pitchFamily="34" charset="0"/>
              </a:rPr>
              <a:t>liability</a:t>
            </a:r>
            <a:endParaRPr lang="en-US" dirty="0">
              <a:latin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Helvetica" panose="020B0604020202020204" pitchFamily="34" charset="0"/>
              </a:rPr>
              <a:t>2. The tax liability shown on </a:t>
            </a:r>
            <a:r>
              <a:rPr lang="en-US" dirty="0" smtClean="0">
                <a:latin typeface="Helvetica" panose="020B0604020202020204" pitchFamily="34" charset="0"/>
              </a:rPr>
              <a:t>the 2017 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93467"/>
      </p:ext>
    </p:extLst>
  </p:cSld>
  <p:clrMapOvr>
    <a:masterClrMapping/>
  </p:clrMapOvr>
  <p:transition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sure to visit your taxpreparer to avoid a surprise when it is time to file for 2018</a:t>
            </a:r>
          </a:p>
          <a:p>
            <a:endParaRPr lang="en-US" dirty="0" smtClean="0"/>
          </a:p>
          <a:p>
            <a:r>
              <a:rPr lang="en-US" dirty="0" smtClean="0"/>
              <a:t>Thank you for your attention!!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J C. Hobbs</a:t>
            </a:r>
          </a:p>
          <a:p>
            <a:pPr marL="0" indent="0">
              <a:buNone/>
            </a:pPr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jc.hobbs@okstate.edu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9523372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Federal </a:t>
            </a:r>
          </a:p>
          <a:p>
            <a:r>
              <a:rPr lang="en-US" dirty="0" smtClean="0"/>
              <a:t>Postcard Form 1040</a:t>
            </a:r>
          </a:p>
          <a:p>
            <a:r>
              <a:rPr lang="en-US" dirty="0" smtClean="0"/>
              <a:t>No longer a Form 1040A</a:t>
            </a:r>
          </a:p>
          <a:p>
            <a:r>
              <a:rPr lang="en-US" dirty="0" smtClean="0"/>
              <a:t>No longer a</a:t>
            </a:r>
            <a:r>
              <a:rPr lang="en-US" dirty="0"/>
              <a:t> </a:t>
            </a:r>
            <a:r>
              <a:rPr lang="en-US" dirty="0" smtClean="0"/>
              <a:t>Form 1040EZ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72166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1040 (page 1)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17" y="1417638"/>
            <a:ext cx="7828511" cy="4787219"/>
          </a:xfrm>
        </p:spPr>
      </p:pic>
    </p:spTree>
    <p:extLst>
      <p:ext uri="{BB962C8B-B14F-4D97-AF65-F5344CB8AC3E}">
        <p14:creationId xmlns:p14="http://schemas.microsoft.com/office/powerpoint/2010/main" val="1553104615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1040 (page </a:t>
            </a:r>
            <a:r>
              <a:rPr lang="en-US" dirty="0" smtClean="0"/>
              <a:t>2)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90" y="1559630"/>
            <a:ext cx="7759339" cy="4789983"/>
          </a:xfrm>
        </p:spPr>
      </p:pic>
    </p:spTree>
    <p:extLst>
      <p:ext uri="{BB962C8B-B14F-4D97-AF65-F5344CB8AC3E}">
        <p14:creationId xmlns:p14="http://schemas.microsoft.com/office/powerpoint/2010/main" val="3373066978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92" y="1417638"/>
            <a:ext cx="7733212" cy="47085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Tax rates have changed:</a:t>
            </a:r>
          </a:p>
          <a:p>
            <a:pPr lvl="1"/>
            <a:r>
              <a:rPr lang="en-US" dirty="0" smtClean="0"/>
              <a:t>2017: 10%, 15%, 25%, 28%, 33%, 35%, and 39.6%</a:t>
            </a:r>
          </a:p>
          <a:p>
            <a:pPr lvl="1"/>
            <a:r>
              <a:rPr lang="en-US" b="1" dirty="0" smtClean="0"/>
              <a:t>2018: 10%, 12%, 22%, 24%, 32%, 35%, and 37%</a:t>
            </a:r>
            <a:endParaRPr lang="en-US" b="1" dirty="0"/>
          </a:p>
          <a:p>
            <a:pPr lvl="1"/>
            <a:r>
              <a:rPr lang="en-US" dirty="0" smtClean="0"/>
              <a:t>Rate changes are effective for tax years beginning after December 31, 2017 and before January 1, 2026</a:t>
            </a:r>
          </a:p>
          <a:p>
            <a:pPr lvl="1"/>
            <a:r>
              <a:rPr lang="en-US" dirty="0" smtClean="0"/>
              <a:t>Legislation is being introduced to make rate changes permanent </a:t>
            </a:r>
          </a:p>
        </p:txBody>
      </p:sp>
    </p:spTree>
    <p:extLst>
      <p:ext uri="{BB962C8B-B14F-4D97-AF65-F5344CB8AC3E}">
        <p14:creationId xmlns:p14="http://schemas.microsoft.com/office/powerpoint/2010/main" val="1980125820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688" y="170135"/>
            <a:ext cx="8229600" cy="1143000"/>
          </a:xfrm>
        </p:spPr>
        <p:txBody>
          <a:bodyPr/>
          <a:lstStyle/>
          <a:p>
            <a:r>
              <a:rPr lang="en-US" dirty="0" smtClean="0"/>
              <a:t>Tax Rate Comparison for Single Taxpayers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910" y="1611489"/>
            <a:ext cx="6649157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    2018 Old Law		     2018 TCJA</a:t>
            </a:r>
          </a:p>
          <a:p>
            <a:pPr marL="0" indent="0">
              <a:buNone/>
            </a:pPr>
            <a:r>
              <a:rPr lang="en-US" sz="2400" dirty="0" smtClean="0"/>
              <a:t>Rate	  Break Point		</a:t>
            </a:r>
            <a:r>
              <a:rPr lang="en-US" sz="2400" dirty="0"/>
              <a:t>Rate	Break </a:t>
            </a:r>
            <a:r>
              <a:rPr lang="en-US" sz="2400" dirty="0" smtClean="0"/>
              <a:t>Point</a:t>
            </a:r>
          </a:p>
          <a:p>
            <a:pPr marL="0" indent="0">
              <a:buNone/>
            </a:pPr>
            <a:r>
              <a:rPr lang="en-US" sz="2400" dirty="0" smtClean="0"/>
              <a:t>10%	  &gt;$0			10</a:t>
            </a:r>
            <a:r>
              <a:rPr lang="en-US" sz="2400" dirty="0"/>
              <a:t>%	&gt;$0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15%	  &gt;$9,325		12%	&gt;$9,525</a:t>
            </a:r>
          </a:p>
          <a:p>
            <a:pPr marL="0" indent="0">
              <a:buNone/>
            </a:pPr>
            <a:r>
              <a:rPr lang="en-US" sz="2400" dirty="0" smtClean="0"/>
              <a:t>25%	  &gt;$37,950 		22%	&gt;$38,700</a:t>
            </a:r>
          </a:p>
          <a:p>
            <a:pPr marL="0" indent="0">
              <a:buNone/>
            </a:pPr>
            <a:r>
              <a:rPr lang="en-US" sz="2400" dirty="0" smtClean="0"/>
              <a:t>28%	  &gt;$91,900		24%	&gt;$82,500</a:t>
            </a:r>
          </a:p>
          <a:p>
            <a:pPr marL="0" indent="0">
              <a:buNone/>
            </a:pPr>
            <a:r>
              <a:rPr lang="en-US" sz="2400" dirty="0" smtClean="0"/>
              <a:t>33%	  &gt;$191,650 		32</a:t>
            </a:r>
            <a:r>
              <a:rPr lang="en-US" sz="2400" dirty="0"/>
              <a:t>%	</a:t>
            </a:r>
            <a:r>
              <a:rPr lang="en-US" sz="2400" dirty="0" smtClean="0"/>
              <a:t>&gt;$157,500</a:t>
            </a:r>
          </a:p>
          <a:p>
            <a:pPr marL="0" indent="0">
              <a:buNone/>
            </a:pPr>
            <a:r>
              <a:rPr lang="en-US" sz="2400" dirty="0" smtClean="0"/>
              <a:t>35%	  &gt;$416,700 		35</a:t>
            </a:r>
            <a:r>
              <a:rPr lang="en-US" sz="2400" dirty="0"/>
              <a:t>%	</a:t>
            </a:r>
            <a:r>
              <a:rPr lang="en-US" sz="2400" dirty="0" smtClean="0"/>
              <a:t>&gt;$200,000 	</a:t>
            </a:r>
          </a:p>
          <a:p>
            <a:pPr marL="0" indent="0">
              <a:buNone/>
            </a:pPr>
            <a:r>
              <a:rPr lang="en-US" sz="2400" dirty="0" smtClean="0"/>
              <a:t>39.6%	  &gt;$418,400		37%	&gt;$500,000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8911984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688" y="183198"/>
            <a:ext cx="8229600" cy="1143000"/>
          </a:xfrm>
        </p:spPr>
        <p:txBody>
          <a:bodyPr/>
          <a:lstStyle/>
          <a:p>
            <a:r>
              <a:rPr lang="en-US" dirty="0" smtClean="0"/>
              <a:t>Tax Rate Comparison for Married Filing Joint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910" y="1611489"/>
            <a:ext cx="6649157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2018 Old Law		    2018 TCJA</a:t>
            </a:r>
          </a:p>
          <a:p>
            <a:pPr marL="0" indent="0">
              <a:buNone/>
            </a:pPr>
            <a:r>
              <a:rPr lang="en-US" sz="2400" dirty="0" smtClean="0"/>
              <a:t>Rate	  Break Point		Rate	Break Point</a:t>
            </a:r>
          </a:p>
          <a:p>
            <a:pPr marL="0" indent="0">
              <a:buNone/>
            </a:pPr>
            <a:r>
              <a:rPr lang="en-US" sz="2400" dirty="0" smtClean="0"/>
              <a:t>10%	  &gt;$0			10</a:t>
            </a:r>
            <a:r>
              <a:rPr lang="en-US" sz="2400" dirty="0"/>
              <a:t>%	&gt;$0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15%	  &gt;$19,050		12%	&gt;$</a:t>
            </a:r>
            <a:r>
              <a:rPr lang="en-US" sz="2400" dirty="0"/>
              <a:t>19,050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25%	  &gt;$77,400</a:t>
            </a:r>
            <a:r>
              <a:rPr lang="en-US" sz="2400" dirty="0"/>
              <a:t> </a:t>
            </a:r>
            <a:r>
              <a:rPr lang="en-US" sz="2400" dirty="0" smtClean="0"/>
              <a:t>		22%	&gt;$</a:t>
            </a:r>
            <a:r>
              <a:rPr lang="en-US" sz="2400" dirty="0"/>
              <a:t>77,400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28%	  &gt;$156,150		24%	&gt;$165,000</a:t>
            </a:r>
          </a:p>
          <a:p>
            <a:pPr marL="0" indent="0">
              <a:buNone/>
            </a:pPr>
            <a:r>
              <a:rPr lang="en-US" sz="2400" dirty="0" smtClean="0"/>
              <a:t>33%	  &gt;$237,950</a:t>
            </a:r>
            <a:r>
              <a:rPr lang="en-US" sz="2400" dirty="0"/>
              <a:t> </a:t>
            </a:r>
            <a:r>
              <a:rPr lang="en-US" sz="2400" dirty="0" smtClean="0"/>
              <a:t>		32</a:t>
            </a:r>
            <a:r>
              <a:rPr lang="en-US" sz="2400" dirty="0"/>
              <a:t>%	&gt;$315,000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35%	  &gt;$424,950</a:t>
            </a:r>
            <a:r>
              <a:rPr lang="en-US" sz="2400" dirty="0"/>
              <a:t> </a:t>
            </a:r>
            <a:r>
              <a:rPr lang="en-US" sz="2400" dirty="0" smtClean="0"/>
              <a:t>		35</a:t>
            </a:r>
            <a:r>
              <a:rPr lang="en-US" sz="2400" dirty="0"/>
              <a:t>%	&gt;$</a:t>
            </a:r>
            <a:r>
              <a:rPr lang="en-US" sz="2400" dirty="0" smtClean="0"/>
              <a:t>400,000 	</a:t>
            </a:r>
          </a:p>
          <a:p>
            <a:pPr marL="0" indent="0">
              <a:buNone/>
            </a:pPr>
            <a:r>
              <a:rPr lang="en-US" sz="2400" dirty="0" smtClean="0"/>
              <a:t>39.6%	  &gt;$480,050		37%	&gt;$600,000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6349100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su theme 1">
  <a:themeElements>
    <a:clrScheme name="OSU Extension #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SU Extension #1">
      <a:majorFont>
        <a:latin typeface="Kozuka Gothic Pro B"/>
        <a:ea typeface=""/>
        <a:cs typeface=""/>
      </a:majorFont>
      <a:minorFont>
        <a:latin typeface="Kozuka Gothic Pro 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1" i="1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Kozuka Gothic Pro B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1" i="1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Kozuka Gothic Pro B" pitchFamily="34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buNone/>
          <a:defRPr b="0" i="0" u="none"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OSU Extension #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su theme 1" id="{C64F447C-AEB0-423D-BDF3-CE31FF436EAF}" vid="{590C9B80-CC60-4726-9D17-AD9B239BEE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F5E55C585DB41A8086B22A0BA3978" ma:contentTypeVersion="10" ma:contentTypeDescription="Create a new document." ma:contentTypeScope="" ma:versionID="4017d100ac469d27e8afbfcd5da291e5">
  <xsd:schema xmlns:xsd="http://www.w3.org/2001/XMLSchema" xmlns:xs="http://www.w3.org/2001/XMLSchema" xmlns:p="http://schemas.microsoft.com/office/2006/metadata/properties" xmlns:ns3="6d636ed6-4d22-4f9b-a70c-2b144907596b" xmlns:ns4="db382af5-41d1-4468-8b87-e2f8642e227d" targetNamespace="http://schemas.microsoft.com/office/2006/metadata/properties" ma:root="true" ma:fieldsID="a87cfaeeda2f48cde7ed09687aa51c61" ns3:_="" ns4:_="">
    <xsd:import namespace="6d636ed6-4d22-4f9b-a70c-2b144907596b"/>
    <xsd:import namespace="db382af5-41d1-4468-8b87-e2f8642e22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36ed6-4d22-4f9b-a70c-2b1449075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82af5-41d1-4468-8b87-e2f8642e227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9D2830-9922-4B5F-87FD-680AF20B07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636ed6-4d22-4f9b-a70c-2b144907596b"/>
    <ds:schemaRef ds:uri="db382af5-41d1-4468-8b87-e2f8642e22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D9D66F-13F6-42E9-A699-67D9176F83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B15FF8-12F2-4E8B-BDEC-A0416D27CAF7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6d636ed6-4d22-4f9b-a70c-2b144907596b"/>
    <ds:schemaRef ds:uri="http://schemas.microsoft.com/office/infopath/2007/PartnerControls"/>
    <ds:schemaRef ds:uri="db382af5-41d1-4468-8b87-e2f8642e227d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osu theme 1</Template>
  <TotalTime>5679</TotalTime>
  <Words>1807</Words>
  <Application>Microsoft Office PowerPoint</Application>
  <PresentationFormat>On-screen Show (4:3)</PresentationFormat>
  <Paragraphs>193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Arial Black</vt:lpstr>
      <vt:lpstr>Calibri</vt:lpstr>
      <vt:lpstr>Helvetica</vt:lpstr>
      <vt:lpstr>Kozuka Gothic Pro B</vt:lpstr>
      <vt:lpstr>osu theme 1</vt:lpstr>
      <vt:lpstr>2018 Income Taxes: Federal &amp; Oklahoma</vt:lpstr>
      <vt:lpstr>Purpose</vt:lpstr>
      <vt:lpstr>“Tax Cuts and Jobs Act”</vt:lpstr>
      <vt:lpstr>Tax Return</vt:lpstr>
      <vt:lpstr>Form 1040 (page 1)</vt:lpstr>
      <vt:lpstr>Form 1040 (page 2)</vt:lpstr>
      <vt:lpstr>Individual Changes</vt:lpstr>
      <vt:lpstr>Tax Rate Comparison for Single Taxpayers</vt:lpstr>
      <vt:lpstr>Tax Rate Comparison for Married Filing Joint</vt:lpstr>
      <vt:lpstr>Federal Standard Deduction</vt:lpstr>
      <vt:lpstr>Oklahoma Standard Deduction</vt:lpstr>
      <vt:lpstr>Standard Deduction</vt:lpstr>
      <vt:lpstr>Personal Exemptions</vt:lpstr>
      <vt:lpstr>Better Off Tax Wise?</vt:lpstr>
      <vt:lpstr>Child Tax Credit</vt:lpstr>
      <vt:lpstr>Better Off Tax Wise?</vt:lpstr>
      <vt:lpstr>Better Off Tax Wise?</vt:lpstr>
      <vt:lpstr>Kiddie Tax</vt:lpstr>
      <vt:lpstr>Kiddie Tax</vt:lpstr>
      <vt:lpstr>Federal Capital Gains</vt:lpstr>
      <vt:lpstr>Oklahoma Capital Gains</vt:lpstr>
      <vt:lpstr>Federal Itemized Deductions</vt:lpstr>
      <vt:lpstr>Federal Itemized Deductions</vt:lpstr>
      <vt:lpstr>Federal Itemized Deductions</vt:lpstr>
      <vt:lpstr>Federal Itemized Deductions</vt:lpstr>
      <vt:lpstr>Oklahoma Itemized Deductions</vt:lpstr>
      <vt:lpstr>Personal Property Losses</vt:lpstr>
      <vt:lpstr>Charitable Contributions</vt:lpstr>
      <vt:lpstr>WARNING!!!</vt:lpstr>
      <vt:lpstr>Avoiding the Penalty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 hobbs</dc:creator>
  <cp:lastModifiedBy>Spradlin, Cassidy D</cp:lastModifiedBy>
  <cp:revision>178</cp:revision>
  <cp:lastPrinted>2019-01-08T14:20:45Z</cp:lastPrinted>
  <dcterms:created xsi:type="dcterms:W3CDTF">2018-01-12T19:50:30Z</dcterms:created>
  <dcterms:modified xsi:type="dcterms:W3CDTF">2020-10-15T13:36:13Z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0x010100560F5E55C585DB41A8086B22A0BA3978</vt:lpwstr>
  </property>
</Properties>
</file>