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3"/>
  </p:notesMasterIdLst>
  <p:handoutMasterIdLst>
    <p:handoutMasterId r:id="rId24"/>
  </p:handoutMasterIdLst>
  <p:sldIdLst>
    <p:sldId id="257" r:id="rId5"/>
    <p:sldId id="282" r:id="rId6"/>
    <p:sldId id="346" r:id="rId7"/>
    <p:sldId id="347" r:id="rId8"/>
    <p:sldId id="353" r:id="rId9"/>
    <p:sldId id="348" r:id="rId10"/>
    <p:sldId id="349" r:id="rId11"/>
    <p:sldId id="339" r:id="rId12"/>
    <p:sldId id="341" r:id="rId13"/>
    <p:sldId id="342" r:id="rId14"/>
    <p:sldId id="351" r:id="rId15"/>
    <p:sldId id="352" r:id="rId16"/>
    <p:sldId id="354" r:id="rId17"/>
    <p:sldId id="355" r:id="rId18"/>
    <p:sldId id="284" r:id="rId19"/>
    <p:sldId id="285" r:id="rId20"/>
    <p:sldId id="290" r:id="rId21"/>
    <p:sldId id="291" r:id="rId22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53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7F03B0-31C2-4D81-83BC-FEFF51D202CC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20CC22-A2FF-41B9-8BE2-D8F573AB78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7421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40B778-D427-46C8-8EFD-55BE9BEEBA62}" type="datetimeFigureOut">
              <a:rPr lang="en-US" smtClean="0"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2776B0-4EF9-443F-A002-C2B0ED7CE1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752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981204"/>
            <a:ext cx="7772400" cy="1470025"/>
          </a:xfrm>
        </p:spPr>
        <p:txBody>
          <a:bodyPr/>
          <a:lstStyle>
            <a:lvl1pPr>
              <a:defRPr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979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9798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8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B29AC4D-0ED7-4021-A8C9-9A53CE847E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7992" name="Line 8"/>
          <p:cNvSpPr>
            <a:spLocks noChangeShapeType="1"/>
          </p:cNvSpPr>
          <p:nvPr/>
        </p:nvSpPr>
        <p:spPr bwMode="auto">
          <a:xfrm>
            <a:off x="0" y="17526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3" name="Line 9"/>
          <p:cNvSpPr>
            <a:spLocks noChangeShapeType="1"/>
          </p:cNvSpPr>
          <p:nvPr/>
        </p:nvSpPr>
        <p:spPr bwMode="auto">
          <a:xfrm>
            <a:off x="8382000" y="1690688"/>
            <a:ext cx="0" cy="152400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sp>
        <p:nvSpPr>
          <p:cNvPr id="297994" name="Line 10"/>
          <p:cNvSpPr>
            <a:spLocks noChangeShapeType="1"/>
          </p:cNvSpPr>
          <p:nvPr/>
        </p:nvSpPr>
        <p:spPr bwMode="auto">
          <a:xfrm>
            <a:off x="0" y="6172200"/>
            <a:ext cx="8382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  <p:pic>
        <p:nvPicPr>
          <p:cNvPr id="10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"/>
            <a:ext cx="1752600" cy="1682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14359295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8934CA-0236-4E4D-A06F-FDEB0CD98E5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9929278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FCD24F-C895-43A6-BB41-50BD7CB2256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3800814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42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DFBA484-5DBB-4E7B-A5E7-E66C8A924C3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4160781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4"/>
            <a:ext cx="8229600" cy="4525963"/>
          </a:xfrm>
        </p:spPr>
        <p:txBody>
          <a:bodyPr/>
          <a:lstStyle/>
          <a:p>
            <a:r>
              <a:rPr lang="en-US" dirty="0" smtClean="0"/>
              <a:t>Click icon to add table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328445D-DAE3-42A2-9AB6-12F7A293193B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894426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Arial Black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8545D3-52DB-48D5-94CE-F0A44668959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7" name="Picture 7" descr="Extension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53400" y="5906803"/>
            <a:ext cx="990600" cy="951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88551009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9D4F99-1398-4427-B8D9-AAF9C64B26F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115983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1DC74-F0EA-46A8-8092-C8E36770BE6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97076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C7993A-0FA0-4790-8E25-860926D41D8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5583133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D1439D-2762-44BE-A8D6-3833FE34B59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842260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03F80-BEB3-4E17-8A70-2ACC85ED357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3516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7F92F-04D9-4D02-B3E5-201C081D011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655015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65601-661A-4035-9E32-05A9598703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675097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969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400" b="0" i="0" u="none">
                <a:latin typeface="Arial" charset="0"/>
              </a:defRPr>
            </a:lvl1pPr>
          </a:lstStyle>
          <a:p>
            <a:pPr fontAlgn="base">
              <a:spcAft>
                <a:spcPct val="0"/>
              </a:spcAft>
            </a:pPr>
            <a:fld id="{DCC24E76-48E4-4050-B06C-F73ACC80FBA0}" type="slidenum">
              <a:rPr lang="en-US">
                <a:solidFill>
                  <a:srgbClr val="000000"/>
                </a:solidFill>
              </a:rPr>
              <a:pPr fontAlgn="base"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296967" name="Line 7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127000">
            <a:solidFill>
              <a:srgbClr val="FF6600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50000"/>
              </a:spcBef>
              <a:spcAft>
                <a:spcPct val="0"/>
              </a:spcAft>
              <a:buFontTx/>
              <a:buChar char="•"/>
            </a:pPr>
            <a:endParaRPr lang="en-US" sz="2000" b="1" i="1" u="sng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4739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ransition>
    <p:fade thruBlk="1"/>
  </p:transition>
  <p:hf sldNum="0"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anose="020B0A04020102020204" pitchFamily="34" charset="0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5pPr>
      <a:lvl6pPr marL="457189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6pPr>
      <a:lvl7pPr marL="914377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7pPr>
      <a:lvl8pPr marL="1371566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8pPr>
      <a:lvl9pPr marL="1828754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Kozuka Gothic Pro B" pitchFamily="34" charset="-128"/>
        </a:defRPr>
      </a:lvl9pPr>
    </p:titleStyle>
    <p:bodyStyle>
      <a:lvl1pPr marL="342891" indent="-342891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32" indent="-285744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2pPr>
      <a:lvl3pPr marL="1142971" indent="-228594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3pPr>
      <a:lvl4pPr marL="1600160" indent="-228594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4pPr>
      <a:lvl5pPr marL="2057349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2514537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726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8914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103" indent="-228594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rs.gov/pub/irs-pdf/p225.pdf" TargetMode="External"/><Relationship Id="rId2" Type="http://schemas.openxmlformats.org/officeDocument/2006/relationships/hyperlink" Target="https://na01.safelinks.protection.outlook.com/?url=https://okstatecasnr.az1.qualtrics.com/jfe/form/SV_40f6kO1p49nS3LT&amp;data=02|01|jc.hobbs@okstate.edu|6ebc044c4f42437e549808d69356349c|2a69c91de8494e34a230cdf8b27e1964|0|0|636858395787750847&amp;sdata=RSXYwC2%2BX/Jiw8e3GTc6Mr20TV/iraYml7M1sMjaC5I%3D&amp;reserved=0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gvander@ncsu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Title 1"/>
          <p:cNvSpPr>
            <a:spLocks noGrp="1"/>
          </p:cNvSpPr>
          <p:nvPr>
            <p:ph type="ctrTitle"/>
          </p:nvPr>
        </p:nvSpPr>
        <p:spPr>
          <a:xfrm>
            <a:off x="169817" y="2164086"/>
            <a:ext cx="8464731" cy="2434040"/>
          </a:xfrm>
        </p:spPr>
        <p:txBody>
          <a:bodyPr/>
          <a:lstStyle/>
          <a:p>
            <a:r>
              <a:rPr lang="en-US" dirty="0" smtClean="0"/>
              <a:t>Beginning of Year Income Tax Management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sz="2800" dirty="0"/>
              <a:t>Agricultural </a:t>
            </a:r>
            <a:r>
              <a:rPr lang="en-US" sz="2800" dirty="0" smtClean="0"/>
              <a:t>Economics Learn </a:t>
            </a:r>
            <a:r>
              <a:rPr lang="en-US" sz="2800" dirty="0"/>
              <a:t>at Lunch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 smtClean="0"/>
              <a:t>February 19, 2019</a:t>
            </a:r>
            <a:r>
              <a:rPr lang="en-US" baseline="30000" dirty="0"/>
              <a:t/>
            </a:r>
            <a:br>
              <a:rPr lang="en-US" baseline="30000" dirty="0"/>
            </a:br>
            <a:r>
              <a:rPr lang="en-US" dirty="0"/>
              <a:t> 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4663" y="4807131"/>
            <a:ext cx="6400800" cy="143691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2000" dirty="0"/>
              <a:t>J C. Hobbs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dirty="0" smtClean="0"/>
              <a:t>Associate </a:t>
            </a:r>
            <a:r>
              <a:rPr lang="en-US" sz="2000" dirty="0"/>
              <a:t>Extension Specialist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2000" dirty="0"/>
              <a:t>Agricultural Economics Dept.</a:t>
            </a:r>
          </a:p>
          <a:p>
            <a:pPr fontAlgn="auto">
              <a:spcAft>
                <a:spcPts val="0"/>
              </a:spcAft>
              <a:defRPr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271494"/>
      </p:ext>
    </p:extLst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vs Section 179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Section 179</a:t>
            </a:r>
          </a:p>
          <a:p>
            <a:r>
              <a:rPr lang="en-US" dirty="0"/>
              <a:t>Must elect to use but </a:t>
            </a:r>
            <a:r>
              <a:rPr lang="en-US" dirty="0" smtClean="0"/>
              <a:t>election can be for </a:t>
            </a:r>
            <a:r>
              <a:rPr lang="en-US" dirty="0"/>
              <a:t>one specific asset or </a:t>
            </a:r>
            <a:r>
              <a:rPr lang="en-US" dirty="0" smtClean="0"/>
              <a:t>portion of an asset</a:t>
            </a:r>
            <a:endParaRPr lang="en-US" dirty="0"/>
          </a:p>
          <a:p>
            <a:pPr lvl="0"/>
            <a:r>
              <a:rPr lang="en-US" dirty="0" smtClean="0"/>
              <a:t>Cannot create </a:t>
            </a:r>
            <a:r>
              <a:rPr lang="en-US" dirty="0"/>
              <a:t>a </a:t>
            </a:r>
            <a:r>
              <a:rPr lang="en-US" dirty="0" smtClean="0"/>
              <a:t>farm </a:t>
            </a:r>
            <a:r>
              <a:rPr lang="en-US" dirty="0"/>
              <a:t>loss but can </a:t>
            </a:r>
            <a:r>
              <a:rPr lang="en-US" dirty="0" smtClean="0"/>
              <a:t>offset W-2 wage income</a:t>
            </a:r>
            <a:endParaRPr lang="en-US" dirty="0"/>
          </a:p>
          <a:p>
            <a:pPr lvl="0"/>
            <a:r>
              <a:rPr lang="en-US" dirty="0" smtClean="0"/>
              <a:t>Conversion to personal use causes recapture of excess depreciation (amount over </a:t>
            </a:r>
            <a:r>
              <a:rPr lang="en-US" dirty="0"/>
              <a:t>regular </a:t>
            </a:r>
            <a:r>
              <a:rPr lang="en-US" dirty="0" smtClean="0"/>
              <a:t>depreciation allowed)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8777734"/>
      </p:ext>
    </p:extLst>
  </p:cSld>
  <p:clrMapOvr>
    <a:masterClrMapping/>
  </p:clrMapOvr>
  <p:transition>
    <p:fade thruBlk="1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2018 to 2022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257" y="1600200"/>
            <a:ext cx="8634549" cy="4525963"/>
          </a:xfrm>
        </p:spPr>
        <p:txBody>
          <a:bodyPr/>
          <a:lstStyle/>
          <a:p>
            <a:r>
              <a:rPr lang="en-US" dirty="0" smtClean="0"/>
              <a:t>Sec.179 and Bonus: equal deduction 1</a:t>
            </a:r>
            <a:r>
              <a:rPr lang="en-US" baseline="30000" dirty="0" smtClean="0"/>
              <a:t>st</a:t>
            </a:r>
            <a:r>
              <a:rPr lang="en-US" dirty="0" smtClean="0"/>
              <a:t> year</a:t>
            </a:r>
          </a:p>
          <a:p>
            <a:r>
              <a:rPr lang="en-US" dirty="0" smtClean="0"/>
              <a:t>The </a:t>
            </a:r>
            <a:r>
              <a:rPr lang="en-US" dirty="0" err="1" smtClean="0"/>
              <a:t>Gotcha</a:t>
            </a:r>
            <a:r>
              <a:rPr lang="en-US" dirty="0" smtClean="0"/>
              <a:t> – business use drops to ≤ 50%</a:t>
            </a:r>
          </a:p>
          <a:p>
            <a:pPr lvl="1"/>
            <a:r>
              <a:rPr lang="en-US" dirty="0" smtClean="0"/>
              <a:t>Bonus Depreciation: conversion does not result in gain, loss, or depreciation recapture (basis = 0</a:t>
            </a:r>
          </a:p>
          <a:p>
            <a:pPr lvl="1"/>
            <a:r>
              <a:rPr lang="en-US" dirty="0" smtClean="0"/>
              <a:t>Sec 179: if change in use occurs during recovery period (6 years for a truck or 8 years for a tractor) then must recapture the 179 deduction for the year it was converted and future years.</a:t>
            </a:r>
          </a:p>
          <a:p>
            <a:pPr lvl="1"/>
            <a:r>
              <a:rPr lang="en-US" dirty="0" smtClean="0"/>
              <a:t>See following example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37128641"/>
      </p:ext>
    </p:extLst>
  </p:cSld>
  <p:clrMapOvr>
    <a:masterClrMapping/>
  </p:clrMapOvr>
  <p:transition>
    <p:fade thruBlk="1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Change from</a:t>
            </a:r>
            <a:br>
              <a:rPr lang="en-US" dirty="0" smtClean="0"/>
            </a:br>
            <a:r>
              <a:rPr lang="en-US" dirty="0" smtClean="0"/>
              <a:t>100% to 40% Business 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05395" y="1613263"/>
            <a:ext cx="7981406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Buy a truck for $50,000 and convert to 40% business use in June of year 4</a:t>
            </a:r>
            <a:endParaRPr lang="en-US" dirty="0"/>
          </a:p>
          <a:p>
            <a:pPr marL="0" indent="0">
              <a:buNone/>
            </a:pPr>
            <a:r>
              <a:rPr lang="en-US" sz="2400" dirty="0" smtClean="0"/>
              <a:t>Year		Bonus		Sec 179	MACRS</a:t>
            </a:r>
          </a:p>
          <a:p>
            <a:pPr marL="0" indent="0">
              <a:buNone/>
            </a:pPr>
            <a:r>
              <a:rPr lang="en-US" sz="2400" dirty="0" smtClean="0"/>
              <a:t>  1		$50,000	$50,000	$ 7,500</a:t>
            </a:r>
          </a:p>
          <a:p>
            <a:pPr marL="0" indent="0">
              <a:buNone/>
            </a:pPr>
            <a:r>
              <a:rPr lang="en-US" sz="2400" dirty="0" smtClean="0"/>
              <a:t>  2			0		0	 12,750</a:t>
            </a:r>
          </a:p>
          <a:p>
            <a:pPr marL="0" indent="0">
              <a:buNone/>
            </a:pPr>
            <a:r>
              <a:rPr lang="en-US" sz="2400" dirty="0"/>
              <a:t> </a:t>
            </a:r>
            <a:r>
              <a:rPr lang="en-US" sz="2400" dirty="0" smtClean="0"/>
              <a:t> 3			0		0	   8,925</a:t>
            </a:r>
          </a:p>
          <a:p>
            <a:pPr marL="0" indent="0">
              <a:buNone/>
            </a:pPr>
            <a:r>
              <a:rPr lang="en-US" sz="2400" dirty="0" smtClean="0"/>
              <a:t>  4			0		0	   3,332  		 					</a:t>
            </a:r>
            <a:r>
              <a:rPr lang="en-US" sz="1800" dirty="0" smtClean="0"/>
              <a:t>(40% of 8,330 x ½ </a:t>
            </a:r>
            <a:r>
              <a:rPr lang="en-US" sz="1800" dirty="0" err="1" smtClean="0"/>
              <a:t>yr</a:t>
            </a:r>
            <a:r>
              <a:rPr lang="en-US" sz="1800" dirty="0" smtClean="0"/>
              <a:t>)</a:t>
            </a:r>
          </a:p>
          <a:p>
            <a:pPr marL="0" indent="0">
              <a:buNone/>
            </a:pPr>
            <a:r>
              <a:rPr lang="en-US" sz="2400" dirty="0" smtClean="0"/>
              <a:t>Basis	</a:t>
            </a:r>
            <a:r>
              <a:rPr lang="en-US" sz="1800" dirty="0" smtClean="0"/>
              <a:t>(end of year 4)	</a:t>
            </a:r>
            <a:r>
              <a:rPr lang="en-US" sz="2400" dirty="0" smtClean="0"/>
              <a:t>0	  17,493	 17,493</a:t>
            </a:r>
          </a:p>
          <a:p>
            <a:pPr marL="0" indent="0">
              <a:buNone/>
            </a:pPr>
            <a:r>
              <a:rPr lang="en-US" sz="1800" dirty="0" smtClean="0"/>
              <a:t>Section 179 Recap = 50,000 –(7,500+12,750+8,925+3,332) = $17,493</a:t>
            </a:r>
          </a:p>
        </p:txBody>
      </p:sp>
    </p:spTree>
    <p:extLst>
      <p:ext uri="{BB962C8B-B14F-4D97-AF65-F5344CB8AC3E}">
        <p14:creationId xmlns:p14="http://schemas.microsoft.com/office/powerpoint/2010/main" val="1081077849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489" y="170135"/>
            <a:ext cx="8229600" cy="1143000"/>
          </a:xfrm>
        </p:spPr>
        <p:txBody>
          <a:bodyPr/>
          <a:lstStyle/>
          <a:p>
            <a:r>
              <a:rPr lang="en-US" dirty="0" smtClean="0"/>
              <a:t>Farm Net Operating Loss</a:t>
            </a:r>
            <a:br>
              <a:rPr lang="en-US" dirty="0" smtClean="0"/>
            </a:br>
            <a:r>
              <a:rPr lang="en-US" dirty="0" smtClean="0"/>
              <a:t>Carryback vs Carryforward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490" y="1404575"/>
            <a:ext cx="8229600" cy="4525963"/>
          </a:xfrm>
        </p:spPr>
        <p:txBody>
          <a:bodyPr/>
          <a:lstStyle/>
          <a:p>
            <a:r>
              <a:rPr lang="en-US" dirty="0" smtClean="0"/>
              <a:t>Generally, </a:t>
            </a:r>
            <a:r>
              <a:rPr lang="en-US" dirty="0"/>
              <a:t>2-year </a:t>
            </a:r>
            <a:r>
              <a:rPr lang="en-US" dirty="0" smtClean="0"/>
              <a:t>carryback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/>
              <a:t>and then any remaining NOL can be carried forward indefinitely</a:t>
            </a:r>
            <a:r>
              <a:rPr lang="en-US" dirty="0" smtClean="0"/>
              <a:t>. (Can elect out of carryback)</a:t>
            </a:r>
          </a:p>
          <a:p>
            <a:r>
              <a:rPr lang="en-US" dirty="0" smtClean="0"/>
              <a:t>Amount allowed as a deduction in year NOL is carried to is limited to 80% of taxable income</a:t>
            </a:r>
          </a:p>
          <a:p>
            <a:r>
              <a:rPr lang="en-US" dirty="0" smtClean="0"/>
              <a:t>Must look at:</a:t>
            </a:r>
          </a:p>
          <a:p>
            <a:pPr lvl="1"/>
            <a:r>
              <a:rPr lang="en-US" dirty="0" smtClean="0"/>
              <a:t>Need for a refund resulting from a carryback</a:t>
            </a:r>
          </a:p>
          <a:p>
            <a:pPr lvl="1"/>
            <a:r>
              <a:rPr lang="en-US" dirty="0" smtClean="0"/>
              <a:t>Expectations of larger taxable income in the future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372808"/>
      </p:ext>
    </p:extLst>
  </p:cSld>
  <p:clrMapOvr>
    <a:masterClrMapping/>
  </p:clrMapOvr>
  <p:transition>
    <p:fade thruBlk="1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Farm Income Averaging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446" y="1600204"/>
            <a:ext cx="8569234" cy="4525963"/>
          </a:xfrm>
        </p:spPr>
        <p:txBody>
          <a:bodyPr/>
          <a:lstStyle/>
          <a:p>
            <a:r>
              <a:rPr lang="en-US" sz="3600" dirty="0" smtClean="0"/>
              <a:t>Reduces current year elected farm income </a:t>
            </a:r>
          </a:p>
          <a:p>
            <a:r>
              <a:rPr lang="en-US" sz="3600" dirty="0" smtClean="0"/>
              <a:t>Elect amount to carryback to the 3 prior years</a:t>
            </a:r>
          </a:p>
          <a:p>
            <a:r>
              <a:rPr lang="en-US" sz="3600" dirty="0" smtClean="0"/>
              <a:t>Increases taxable income in those years</a:t>
            </a:r>
          </a:p>
          <a:p>
            <a:r>
              <a:rPr lang="en-US" sz="3600" dirty="0" smtClean="0"/>
              <a:t>Helps to level taxable income over time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3125539"/>
      </p:ext>
    </p:extLst>
  </p:cSld>
  <p:clrMapOvr>
    <a:masterClrMapping/>
  </p:clrMapOvr>
  <p:transition>
    <p:fade thruBlk="1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Farm Income Averaging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>
          <a:xfrm>
            <a:off x="457200" y="1528354"/>
            <a:ext cx="8229600" cy="4597813"/>
          </a:xfrm>
        </p:spPr>
        <p:txBody>
          <a:bodyPr/>
          <a:lstStyle/>
          <a:p>
            <a:r>
              <a:rPr lang="en-US" altLang="en-US" sz="3600" dirty="0" smtClean="0"/>
              <a:t>Reduce high income of current year by taking advantage of unused lower tax brackets from the 3 prior years.</a:t>
            </a:r>
          </a:p>
          <a:p>
            <a:r>
              <a:rPr lang="en-US" altLang="en-US" sz="3600" dirty="0" smtClean="0"/>
              <a:t>Ex: 2015 – $20,000 below beginning of 25% bracket.                              2016 - $25,000 below </a:t>
            </a:r>
            <a:r>
              <a:rPr lang="en-US" altLang="en-US" sz="3600" dirty="0"/>
              <a:t>beginning of 25% bracket. </a:t>
            </a:r>
            <a:r>
              <a:rPr lang="en-US" altLang="en-US" sz="3600" dirty="0" smtClean="0"/>
              <a:t>                               2017 - $30,000 below </a:t>
            </a:r>
            <a:r>
              <a:rPr lang="en-US" altLang="en-US" sz="3600" dirty="0"/>
              <a:t>beginning of 25% bracket</a:t>
            </a:r>
            <a:r>
              <a:rPr lang="en-US" altLang="en-US" sz="36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275402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Farm Income Averaging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3600" dirty="0" smtClean="0"/>
              <a:t>Large amount of taxable income</a:t>
            </a:r>
          </a:p>
          <a:p>
            <a:r>
              <a:rPr lang="en-US" altLang="en-US" sz="3600" dirty="0" smtClean="0"/>
              <a:t>Move $60,000 of taxable income from 2018 and put $20,000 more taxable income in 2015, 2016, and 2017</a:t>
            </a:r>
          </a:p>
          <a:p>
            <a:r>
              <a:rPr lang="en-US" altLang="en-US" sz="3600" dirty="0" smtClean="0"/>
              <a:t>Income </a:t>
            </a:r>
            <a:r>
              <a:rPr lang="en-US" altLang="en-US" sz="3600" dirty="0"/>
              <a:t>a</a:t>
            </a:r>
            <a:r>
              <a:rPr lang="en-US" altLang="en-US" sz="3600" dirty="0" smtClean="0"/>
              <a:t>veraging does not reduce self-employment tax or net investment income tax</a:t>
            </a:r>
          </a:p>
        </p:txBody>
      </p:sp>
    </p:spTree>
    <p:extLst>
      <p:ext uri="{BB962C8B-B14F-4D97-AF65-F5344CB8AC3E}">
        <p14:creationId xmlns:p14="http://schemas.microsoft.com/office/powerpoint/2010/main" val="1934567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Tax Planning </a:t>
            </a:r>
            <a:r>
              <a:rPr lang="en-US" dirty="0" smtClean="0"/>
              <a:t>and </a:t>
            </a:r>
            <a:r>
              <a:rPr lang="en-US" dirty="0"/>
              <a:t>Management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</p:spPr>
        <p:txBody>
          <a:bodyPr/>
          <a:lstStyle/>
          <a:p>
            <a:r>
              <a:rPr lang="en-US" dirty="0"/>
              <a:t>Year-round every day </a:t>
            </a:r>
            <a:r>
              <a:rPr lang="en-US" dirty="0" smtClean="0"/>
              <a:t>job.</a:t>
            </a:r>
            <a:endParaRPr lang="en-US" dirty="0"/>
          </a:p>
          <a:p>
            <a:r>
              <a:rPr lang="en-US" dirty="0"/>
              <a:t>Basic </a:t>
            </a:r>
            <a:r>
              <a:rPr lang="en-US" dirty="0" smtClean="0"/>
              <a:t>tax law knowledge needed.</a:t>
            </a:r>
            <a:endParaRPr lang="en-US" dirty="0"/>
          </a:p>
          <a:p>
            <a:r>
              <a:rPr lang="en-US" dirty="0" smtClean="0"/>
              <a:t>When </a:t>
            </a:r>
            <a:r>
              <a:rPr lang="en-US" dirty="0"/>
              <a:t>you don’t </a:t>
            </a:r>
            <a:r>
              <a:rPr lang="en-US" dirty="0" smtClean="0"/>
              <a:t>know, ask questions.</a:t>
            </a:r>
            <a:endParaRPr lang="en-US" dirty="0"/>
          </a:p>
          <a:p>
            <a:r>
              <a:rPr lang="en-US" dirty="0" smtClean="0"/>
              <a:t>Ask “what </a:t>
            </a:r>
            <a:r>
              <a:rPr lang="en-US" dirty="0"/>
              <a:t>if” rather than </a:t>
            </a:r>
            <a:r>
              <a:rPr lang="en-US" dirty="0" smtClean="0"/>
              <a:t>say ‘this </a:t>
            </a:r>
            <a:r>
              <a:rPr lang="en-US" dirty="0"/>
              <a:t>is what I did</a:t>
            </a:r>
            <a:r>
              <a:rPr lang="en-US" dirty="0" smtClean="0"/>
              <a:t>’.   (The oops cannot always be fixed.)</a:t>
            </a:r>
            <a:endParaRPr lang="en-US" dirty="0"/>
          </a:p>
          <a:p>
            <a:r>
              <a:rPr lang="en-US" dirty="0"/>
              <a:t>Professional </a:t>
            </a:r>
            <a:r>
              <a:rPr lang="en-US" dirty="0" smtClean="0"/>
              <a:t>advice may be needed.</a:t>
            </a:r>
            <a:endParaRPr lang="en-US" dirty="0"/>
          </a:p>
          <a:p>
            <a:r>
              <a:rPr lang="en-US" dirty="0"/>
              <a:t>Year-end tax </a:t>
            </a:r>
            <a:r>
              <a:rPr lang="en-US" dirty="0" smtClean="0"/>
              <a:t>planning is always useful (level taxable income over lifetime).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831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 Link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263" y="1417639"/>
            <a:ext cx="8229600" cy="4721592"/>
          </a:xfrm>
        </p:spPr>
        <p:txBody>
          <a:bodyPr/>
          <a:lstStyle/>
          <a:p>
            <a:r>
              <a:rPr lang="en-US" sz="2400" u="sng" dirty="0" smtClean="0">
                <a:hlinkClick r:id="rId2"/>
              </a:rPr>
              <a:t>https</a:t>
            </a:r>
            <a:r>
              <a:rPr lang="en-US" sz="2400" u="sng" dirty="0">
                <a:hlinkClick r:id="rId2"/>
              </a:rPr>
              <a:t>://okstatecasnr.az1.qualtrics.com/jfe/form/SV_40f6kO1p49nS3LT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Thank you for your attention!!</a:t>
            </a:r>
          </a:p>
          <a:p>
            <a:endParaRPr lang="en-US" sz="2400" dirty="0" smtClean="0"/>
          </a:p>
          <a:p>
            <a:r>
              <a:rPr lang="en-US" sz="2400" dirty="0" smtClean="0"/>
              <a:t>IRS Publication 225: Farmer’s Tax Guide for 2018</a:t>
            </a:r>
          </a:p>
          <a:p>
            <a:r>
              <a:rPr lang="en-US" sz="2400" dirty="0">
                <a:hlinkClick r:id="rId3"/>
              </a:rPr>
              <a:t>https://</a:t>
            </a:r>
            <a:r>
              <a:rPr lang="en-US" sz="2400" dirty="0" smtClean="0">
                <a:hlinkClick r:id="rId3"/>
              </a:rPr>
              <a:t>www.irs.gov/pub/irs-pdf/p225.pdf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J C. Hobbs</a:t>
            </a:r>
          </a:p>
          <a:p>
            <a:pPr marL="0" indent="0">
              <a:buNone/>
            </a:pPr>
            <a:r>
              <a:rPr lang="en-US" sz="2400" dirty="0" smtClean="0"/>
              <a:t>Associate Extension Specialist</a:t>
            </a:r>
          </a:p>
          <a:p>
            <a:pPr marL="0" indent="0">
              <a:buNone/>
            </a:pPr>
            <a:r>
              <a:rPr lang="en-US" sz="2400" dirty="0" smtClean="0"/>
              <a:t>Email: </a:t>
            </a:r>
            <a:r>
              <a:rPr lang="en-US" sz="2400" dirty="0" smtClean="0">
                <a:hlinkClick r:id="rId4"/>
              </a:rPr>
              <a:t>jc.hobbs@okstate.edu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857423675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Tax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417638"/>
            <a:ext cx="7924800" cy="4708525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/>
              <a:t>Beginning of year tax management tools that affect the current and future years.</a:t>
            </a:r>
          </a:p>
          <a:p>
            <a:r>
              <a:rPr lang="en-US" sz="3400" dirty="0" smtClean="0"/>
              <a:t>IRC §180 – Fertilizer and Lime</a:t>
            </a:r>
          </a:p>
          <a:p>
            <a:r>
              <a:rPr lang="en-US" sz="3400" dirty="0" smtClean="0"/>
              <a:t>Depreciation tools</a:t>
            </a:r>
          </a:p>
          <a:p>
            <a:r>
              <a:rPr lang="en-US" sz="3400" dirty="0" smtClean="0"/>
              <a:t>Farm Net Operating Loss</a:t>
            </a:r>
          </a:p>
          <a:p>
            <a:r>
              <a:rPr lang="en-US" sz="3400" dirty="0" smtClean="0"/>
              <a:t>Funding retirement</a:t>
            </a:r>
          </a:p>
          <a:p>
            <a:r>
              <a:rPr lang="en-US" sz="3400" dirty="0" smtClean="0"/>
              <a:t>Income Averaging</a:t>
            </a:r>
            <a:endParaRPr lang="en-US" sz="3400" dirty="0"/>
          </a:p>
          <a:p>
            <a:endParaRPr lang="en-US" sz="3600" dirty="0" smtClean="0"/>
          </a:p>
          <a:p>
            <a:r>
              <a:rPr lang="en-US" sz="3600" dirty="0" smtClean="0"/>
              <a:t>Some tools work after the tax year has closed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641302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IRC </a:t>
            </a:r>
            <a:r>
              <a:rPr lang="en-US" dirty="0"/>
              <a:t>§ </a:t>
            </a:r>
            <a:r>
              <a:rPr lang="en-US" dirty="0" smtClean="0"/>
              <a:t>180 - Capitalize vs Deduct</a:t>
            </a:r>
            <a:br>
              <a:rPr lang="en-US" dirty="0" smtClean="0"/>
            </a:br>
            <a:r>
              <a:rPr lang="en-US" dirty="0" smtClean="0"/>
              <a:t> Fertilizer and Lime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benefit lasts more than 1 year can capitalize cost over the useful life</a:t>
            </a:r>
          </a:p>
          <a:p>
            <a:r>
              <a:rPr lang="en-US" dirty="0" smtClean="0"/>
              <a:t>Elect to deduct as an expense in the year paid</a:t>
            </a:r>
          </a:p>
          <a:p>
            <a:r>
              <a:rPr lang="en-US" dirty="0" smtClean="0"/>
              <a:t>Allows for tax management by stretching the cost recovery over a period of years</a:t>
            </a:r>
          </a:p>
          <a:p>
            <a:r>
              <a:rPr lang="en-US" dirty="0" smtClean="0"/>
              <a:t>This is an annual election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9062539"/>
      </p:ext>
    </p:extLst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Depreciation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method selected for the current year has implications for future years</a:t>
            </a:r>
          </a:p>
          <a:p>
            <a:r>
              <a:rPr lang="en-US" dirty="0" smtClean="0"/>
              <a:t>What level of business income to expect in future years?</a:t>
            </a:r>
          </a:p>
          <a:p>
            <a:pPr lvl="1"/>
            <a:r>
              <a:rPr lang="en-US" dirty="0" smtClean="0"/>
              <a:t>Windfall (large amount; not expected again) </a:t>
            </a:r>
          </a:p>
          <a:p>
            <a:pPr lvl="1"/>
            <a:r>
              <a:rPr lang="en-US" dirty="0" smtClean="0"/>
              <a:t>Increasing</a:t>
            </a:r>
          </a:p>
          <a:p>
            <a:pPr lvl="1"/>
            <a:r>
              <a:rPr lang="en-US" dirty="0" smtClean="0"/>
              <a:t>Stable</a:t>
            </a:r>
          </a:p>
          <a:p>
            <a:pPr lvl="1"/>
            <a:r>
              <a:rPr lang="en-US" dirty="0" smtClean="0"/>
              <a:t>Decreasing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3066140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4503"/>
            <a:ext cx="8229600" cy="1313135"/>
          </a:xfrm>
        </p:spPr>
        <p:txBody>
          <a:bodyPr/>
          <a:lstStyle/>
          <a:p>
            <a:r>
              <a:rPr lang="en-US" dirty="0" smtClean="0"/>
              <a:t>New $100,000 Tractor Depreciation Alternatives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8866" y="1724296"/>
            <a:ext cx="8066268" cy="356426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38866" y="5595219"/>
            <a:ext cx="7155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None/>
            </a:pPr>
            <a:r>
              <a:rPr lang="en-US" b="0" i="0" u="none" dirty="0" smtClean="0">
                <a:latin typeface="Arial" panose="020B0604020202020204" pitchFamily="34" charset="0"/>
                <a:cs typeface="Arial" panose="020B0604020202020204" pitchFamily="34" charset="0"/>
              </a:rPr>
              <a:t>Note:  with Sec 179 - can elect less than the $100,000 allowed.</a:t>
            </a:r>
            <a:endParaRPr lang="en-US" b="0" i="0" u="non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5662582"/>
      </p:ext>
    </p:extLst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Depreciation </a:t>
            </a:r>
            <a:r>
              <a:rPr lang="en-US" dirty="0"/>
              <a:t>Rules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 dirty="0"/>
              <a:t>Capital Assets (those with a useful life greater than one year) costs are allowed to be recovered by claiming a depreciation expense:</a:t>
            </a:r>
          </a:p>
          <a:p>
            <a:r>
              <a:rPr lang="en-US" sz="2800" dirty="0"/>
              <a:t>Modified Accelerated Cost Recovery System (MACRS)</a:t>
            </a:r>
          </a:p>
          <a:p>
            <a:pPr lvl="1"/>
            <a:r>
              <a:rPr lang="en-US" sz="2200" dirty="0"/>
              <a:t>General Depreciation System</a:t>
            </a:r>
          </a:p>
          <a:p>
            <a:pPr lvl="2"/>
            <a:r>
              <a:rPr lang="en-US" sz="2200" dirty="0"/>
              <a:t>Recovery Periods: 3, 5, 7,10, 20, 27.5, and 39 years</a:t>
            </a:r>
          </a:p>
          <a:p>
            <a:pPr lvl="1"/>
            <a:r>
              <a:rPr lang="en-US" sz="2200" dirty="0"/>
              <a:t>Alternative Depreciation System</a:t>
            </a:r>
          </a:p>
          <a:p>
            <a:pPr lvl="2"/>
            <a:r>
              <a:rPr lang="en-US" sz="2200" dirty="0"/>
              <a:t>Allows for longer recovery period to be chosen, e.g. 5 year assets now 7, </a:t>
            </a:r>
            <a:r>
              <a:rPr lang="en-US" sz="2200" dirty="0" smtClean="0"/>
              <a:t>beef and dairy </a:t>
            </a:r>
            <a:r>
              <a:rPr lang="en-US" sz="2200" dirty="0"/>
              <a:t>cows for example</a:t>
            </a:r>
          </a:p>
        </p:txBody>
      </p:sp>
    </p:spTree>
    <p:extLst>
      <p:ext uri="{BB962C8B-B14F-4D97-AF65-F5344CB8AC3E}">
        <p14:creationId xmlns:p14="http://schemas.microsoft.com/office/powerpoint/2010/main" val="569187470"/>
      </p:ext>
    </p:extLst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8194"/>
            <a:ext cx="8229600" cy="1093393"/>
          </a:xfrm>
        </p:spPr>
        <p:txBody>
          <a:bodyPr/>
          <a:lstStyle/>
          <a:p>
            <a:r>
              <a:rPr lang="en-US" dirty="0" smtClean="0"/>
              <a:t>Accelerated Depreciation Allowed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943" y="1733474"/>
            <a:ext cx="8752113" cy="3522455"/>
          </a:xfrm>
        </p:spPr>
        <p:txBody>
          <a:bodyPr/>
          <a:lstStyle/>
          <a:p>
            <a:r>
              <a:rPr lang="en-US" sz="2400" dirty="0"/>
              <a:t>Internal Revenue Code (IRC) section 179</a:t>
            </a:r>
          </a:p>
          <a:p>
            <a:pPr lvl="1"/>
            <a:r>
              <a:rPr lang="en-US" sz="2400" dirty="0"/>
              <a:t>$1,020,000 2019 maximum, up to $2,550,000 investment </a:t>
            </a:r>
            <a:r>
              <a:rPr lang="en-US" sz="2400" dirty="0" smtClean="0"/>
              <a:t>limit</a:t>
            </a:r>
          </a:p>
          <a:p>
            <a:pPr lvl="1"/>
            <a:r>
              <a:rPr lang="en-US" sz="2400" dirty="0" smtClean="0"/>
              <a:t>$1,000,000 2018 maximum, up to $2,500,000 inv. limit</a:t>
            </a:r>
            <a:endParaRPr lang="en-US" sz="2400" dirty="0"/>
          </a:p>
          <a:p>
            <a:pPr lvl="1"/>
            <a:r>
              <a:rPr lang="en-US" sz="2400" dirty="0"/>
              <a:t>Taxpayer can pick </a:t>
            </a:r>
            <a:r>
              <a:rPr lang="en-US" sz="2400" dirty="0" smtClean="0"/>
              <a:t>an </a:t>
            </a:r>
            <a:r>
              <a:rPr lang="en-US" sz="2400" dirty="0"/>
              <a:t>“amount” to get to a desired sweet spot</a:t>
            </a:r>
          </a:p>
          <a:p>
            <a:r>
              <a:rPr lang="en-US" sz="2400" dirty="0"/>
              <a:t>IRS section 168(k) “Bonus” depreciation</a:t>
            </a:r>
          </a:p>
          <a:p>
            <a:pPr lvl="1"/>
            <a:r>
              <a:rPr lang="en-US" sz="2400" dirty="0"/>
              <a:t>Allows for 100% deduction against business income, no limits</a:t>
            </a:r>
          </a:p>
          <a:p>
            <a:pPr lvl="1"/>
            <a:r>
              <a:rPr lang="en-US" sz="2400" dirty="0"/>
              <a:t>Use of bonus depreciation is presumption of tax law</a:t>
            </a:r>
          </a:p>
          <a:p>
            <a:pPr lvl="1"/>
            <a:r>
              <a:rPr lang="en-US" sz="2400" dirty="0"/>
              <a:t>Will decrease to 0% by January 1, 2027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6243533"/>
      </p:ext>
    </p:extLst>
  </p:cSld>
  <p:clrMapOvr>
    <a:masterClrMapping/>
  </p:clrMapOvr>
  <p:transition>
    <p:fade thruBlk="1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First–Year (Bonus) Depreciation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100</a:t>
            </a:r>
            <a:r>
              <a:rPr lang="en-US" dirty="0"/>
              <a:t>% first-year depreciation </a:t>
            </a:r>
            <a:r>
              <a:rPr lang="en-US" dirty="0" smtClean="0"/>
              <a:t>(Jan 1, 2018 </a:t>
            </a:r>
            <a:r>
              <a:rPr lang="en-US" dirty="0"/>
              <a:t>– Dec 31, 2022). </a:t>
            </a:r>
            <a:r>
              <a:rPr lang="en-US" b="1" dirty="0"/>
              <a:t>Now allowed </a:t>
            </a:r>
            <a:r>
              <a:rPr lang="en-US" b="1" dirty="0" smtClean="0"/>
              <a:t>for both </a:t>
            </a:r>
            <a:r>
              <a:rPr lang="en-US" b="1" u="sng" dirty="0" smtClean="0"/>
              <a:t>new and used</a:t>
            </a:r>
            <a:r>
              <a:rPr lang="en-US" b="1" dirty="0" smtClean="0"/>
              <a:t> property.</a:t>
            </a:r>
            <a:endParaRPr lang="en-US" dirty="0"/>
          </a:p>
          <a:p>
            <a:r>
              <a:rPr lang="en-US" dirty="0"/>
              <a:t>80%   2023</a:t>
            </a:r>
          </a:p>
          <a:p>
            <a:r>
              <a:rPr lang="en-US" dirty="0"/>
              <a:t>60%   2024</a:t>
            </a:r>
          </a:p>
          <a:p>
            <a:r>
              <a:rPr lang="en-US" dirty="0"/>
              <a:t>40%   2025</a:t>
            </a:r>
          </a:p>
          <a:p>
            <a:r>
              <a:rPr lang="en-US" dirty="0"/>
              <a:t>20%   2026</a:t>
            </a:r>
          </a:p>
          <a:p>
            <a:r>
              <a:rPr lang="en-US" dirty="0"/>
              <a:t>Bonus </a:t>
            </a:r>
            <a:r>
              <a:rPr lang="en-US" dirty="0" err="1" smtClean="0"/>
              <a:t>deprec</a:t>
            </a:r>
            <a:r>
              <a:rPr lang="en-US" dirty="0" smtClean="0"/>
              <a:t>. </a:t>
            </a:r>
            <a:r>
              <a:rPr lang="en-US" dirty="0"/>
              <a:t>sunsets after </a:t>
            </a:r>
            <a:r>
              <a:rPr lang="en-US" dirty="0" smtClean="0"/>
              <a:t>Dec. 31</a:t>
            </a:r>
            <a:r>
              <a:rPr lang="en-US" dirty="0"/>
              <a:t>, 2026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763294"/>
      </p:ext>
    </p:extLst>
  </p:cSld>
  <p:clrMapOvr>
    <a:masterClrMapping/>
  </p:clrMapOvr>
  <p:transition>
    <p:fade thruBlk="1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vs Section 179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Bonus </a:t>
            </a:r>
            <a:r>
              <a:rPr lang="en-US" dirty="0"/>
              <a:t>Depreciation</a:t>
            </a:r>
          </a:p>
          <a:p>
            <a:r>
              <a:rPr lang="en-US" dirty="0" smtClean="0"/>
              <a:t>Must </a:t>
            </a:r>
            <a:r>
              <a:rPr lang="en-US" dirty="0"/>
              <a:t>elect out of bonus depreciation and </a:t>
            </a:r>
            <a:r>
              <a:rPr lang="en-US" dirty="0" smtClean="0"/>
              <a:t>may </a:t>
            </a:r>
            <a:r>
              <a:rPr lang="en-US" dirty="0"/>
              <a:t>elect out on certain classes of </a:t>
            </a:r>
            <a:r>
              <a:rPr lang="en-US" dirty="0" smtClean="0"/>
              <a:t>assets </a:t>
            </a:r>
            <a:r>
              <a:rPr lang="en-US" sz="2800" dirty="0" smtClean="0"/>
              <a:t>(3-, 5-, 7-, and 10-year class life assets)</a:t>
            </a:r>
            <a:endParaRPr lang="en-US" sz="2800" dirty="0"/>
          </a:p>
          <a:p>
            <a:pPr lvl="0"/>
            <a:r>
              <a:rPr lang="en-US" dirty="0" smtClean="0"/>
              <a:t>Can offset </a:t>
            </a:r>
            <a:r>
              <a:rPr lang="en-US" dirty="0"/>
              <a:t>W-2 wages as well as other </a:t>
            </a:r>
            <a:r>
              <a:rPr lang="en-US" dirty="0" smtClean="0"/>
              <a:t>income (e.g. royalty, capital gain, etc.)</a:t>
            </a:r>
            <a:endParaRPr lang="en-US" dirty="0"/>
          </a:p>
          <a:p>
            <a:pPr lvl="0"/>
            <a:r>
              <a:rPr lang="en-US" dirty="0"/>
              <a:t>C</a:t>
            </a:r>
            <a:r>
              <a:rPr lang="en-US" dirty="0" smtClean="0"/>
              <a:t>onversion to personal use </a:t>
            </a:r>
            <a:r>
              <a:rPr lang="en-US" dirty="0"/>
              <a:t>does not require recapture of excess over regular MACRS depreciation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7975612"/>
      </p:ext>
    </p:extLst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osu theme 1">
  <a:themeElements>
    <a:clrScheme name="OSU Extension #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SU Extension #1">
      <a:majorFont>
        <a:latin typeface="Kozuka Gothic Pro B"/>
        <a:ea typeface=""/>
        <a:cs typeface=""/>
      </a:majorFont>
      <a:minorFont>
        <a:latin typeface="Kozuka Gothic Pro B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1143000" marR="0" indent="-22860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Char char="•"/>
          <a:tabLst/>
          <a:defRPr kumimoji="0" lang="en-US" sz="2000" b="1" i="1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Kozuka Gothic Pro B" pitchFamily="34" charset="-128"/>
          </a:defRPr>
        </a:defPPr>
      </a:lstStyle>
    </a:lnDef>
    <a:txDef>
      <a:spPr>
        <a:noFill/>
      </a:spPr>
      <a:bodyPr wrap="none" rtlCol="0">
        <a:spAutoFit/>
      </a:bodyPr>
      <a:lstStyle>
        <a:defPPr>
          <a:buNone/>
          <a:defRPr b="0" i="0" u="none"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OSU Extension #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SU Extension #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SU Extension #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su theme 1" id="{C64F447C-AEB0-423D-BDF3-CE31FF436EAF}" vid="{590C9B80-CC60-4726-9D17-AD9B239BEE8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60F5E55C585DB41A8086B22A0BA3978" ma:contentTypeVersion="10" ma:contentTypeDescription="Create a new document." ma:contentTypeScope="" ma:versionID="4017d100ac469d27e8afbfcd5da291e5">
  <xsd:schema xmlns:xsd="http://www.w3.org/2001/XMLSchema" xmlns:xs="http://www.w3.org/2001/XMLSchema" xmlns:p="http://schemas.microsoft.com/office/2006/metadata/properties" xmlns:ns3="6d636ed6-4d22-4f9b-a70c-2b144907596b" xmlns:ns4="db382af5-41d1-4468-8b87-e2f8642e227d" targetNamespace="http://schemas.microsoft.com/office/2006/metadata/properties" ma:root="true" ma:fieldsID="a87cfaeeda2f48cde7ed09687aa51c61" ns3:_="" ns4:_="">
    <xsd:import namespace="6d636ed6-4d22-4f9b-a70c-2b144907596b"/>
    <xsd:import namespace="db382af5-41d1-4468-8b87-e2f8642e227d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636ed6-4d22-4f9b-a70c-2b1449075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382af5-41d1-4468-8b87-e2f8642e227d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F0B24B6-B3C8-4499-8D62-1B12CFB918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636ed6-4d22-4f9b-a70c-2b144907596b"/>
    <ds:schemaRef ds:uri="db382af5-41d1-4468-8b87-e2f8642e22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8A23E89-1A2B-4B65-95C7-9E4CD774D1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C9A19D4-0F48-4FEC-9511-0939B59CC346}">
  <ds:schemaRefs>
    <ds:schemaRef ds:uri="http://purl.org/dc/terms/"/>
    <ds:schemaRef ds:uri="http://purl.org/dc/elements/1.1/"/>
    <ds:schemaRef ds:uri="http://schemas.microsoft.com/office/infopath/2007/PartnerControls"/>
    <ds:schemaRef ds:uri="6d636ed6-4d22-4f9b-a70c-2b144907596b"/>
    <ds:schemaRef ds:uri="http://schemas.microsoft.com/office/2006/documentManagement/types"/>
    <ds:schemaRef ds:uri="http://purl.org/dc/dcmitype/"/>
    <ds:schemaRef ds:uri="http://www.w3.org/XML/1998/namespace"/>
    <ds:schemaRef ds:uri="http://schemas.openxmlformats.org/package/2006/metadata/core-properties"/>
    <ds:schemaRef ds:uri="db382af5-41d1-4468-8b87-e2f8642e227d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1036</Words>
  <Application>Microsoft Office PowerPoint</Application>
  <PresentationFormat>On-screen Show (4:3)</PresentationFormat>
  <Paragraphs>112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Kozuka Gothic Pro B</vt:lpstr>
      <vt:lpstr>osu theme 1</vt:lpstr>
      <vt:lpstr>Beginning of Year Income Tax Management  Agricultural Economics Learn at Lunch February 19, 2019  </vt:lpstr>
      <vt:lpstr>Income Tax Management</vt:lpstr>
      <vt:lpstr>IRC § 180 - Capitalize vs Deduct  Fertilizer and Lime</vt:lpstr>
      <vt:lpstr>Depreciation Considerations</vt:lpstr>
      <vt:lpstr>New $100,000 Tractor Depreciation Alternatives</vt:lpstr>
      <vt:lpstr>Depreciation Rules Overview</vt:lpstr>
      <vt:lpstr>Accelerated Depreciation Allowed</vt:lpstr>
      <vt:lpstr>First–Year (Bonus) Depreciation</vt:lpstr>
      <vt:lpstr>Bonus vs Section 179</vt:lpstr>
      <vt:lpstr>Bonus vs Section 179</vt:lpstr>
      <vt:lpstr>2018 to 2022</vt:lpstr>
      <vt:lpstr>Example: Change from 100% to 40% Business Use</vt:lpstr>
      <vt:lpstr>Farm Net Operating Loss Carryback vs Carryforward</vt:lpstr>
      <vt:lpstr>Farm Income Averaging</vt:lpstr>
      <vt:lpstr>Farm Income Averaging</vt:lpstr>
      <vt:lpstr>Farm Income Averaging</vt:lpstr>
      <vt:lpstr>Tax Planning and Management</vt:lpstr>
      <vt:lpstr>Evaluation Link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June 19th Coffee Shop Tax Cuts and Jobs Act New Rules for Farm Vehicles, Machinery and Equipment</dc:title>
  <dc:creator>jc hobbs</dc:creator>
  <cp:lastModifiedBy>Spradlin, Cassidy D</cp:lastModifiedBy>
  <cp:revision>62</cp:revision>
  <dcterms:created xsi:type="dcterms:W3CDTF">2018-06-19T14:13:04Z</dcterms:created>
  <dcterms:modified xsi:type="dcterms:W3CDTF">2020-10-15T13:33:48Z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0x010100560F5E55C585DB41A8086B22A0BA3978</vt:lpwstr>
  </property>
</Properties>
</file>