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6"/>
  </p:notesMasterIdLst>
  <p:handoutMasterIdLst>
    <p:handoutMasterId r:id="rId67"/>
  </p:handoutMasterIdLst>
  <p:sldIdLst>
    <p:sldId id="256" r:id="rId5"/>
    <p:sldId id="258" r:id="rId6"/>
    <p:sldId id="259" r:id="rId7"/>
    <p:sldId id="262" r:id="rId8"/>
    <p:sldId id="261" r:id="rId9"/>
    <p:sldId id="265" r:id="rId10"/>
    <p:sldId id="266" r:id="rId11"/>
    <p:sldId id="267" r:id="rId12"/>
    <p:sldId id="268" r:id="rId13"/>
    <p:sldId id="263" r:id="rId14"/>
    <p:sldId id="264" r:id="rId15"/>
    <p:sldId id="272" r:id="rId16"/>
    <p:sldId id="274" r:id="rId17"/>
    <p:sldId id="275" r:id="rId18"/>
    <p:sldId id="276" r:id="rId19"/>
    <p:sldId id="277" r:id="rId20"/>
    <p:sldId id="280" r:id="rId21"/>
    <p:sldId id="282" r:id="rId22"/>
    <p:sldId id="286" r:id="rId23"/>
    <p:sldId id="287" r:id="rId24"/>
    <p:sldId id="290" r:id="rId25"/>
    <p:sldId id="291" r:id="rId26"/>
    <p:sldId id="292" r:id="rId27"/>
    <p:sldId id="293" r:id="rId28"/>
    <p:sldId id="296" r:id="rId29"/>
    <p:sldId id="294" r:id="rId30"/>
    <p:sldId id="295" r:id="rId31"/>
    <p:sldId id="297" r:id="rId32"/>
    <p:sldId id="301" r:id="rId33"/>
    <p:sldId id="299" r:id="rId34"/>
    <p:sldId id="300" r:id="rId35"/>
    <p:sldId id="302" r:id="rId36"/>
    <p:sldId id="303" r:id="rId37"/>
    <p:sldId id="304" r:id="rId38"/>
    <p:sldId id="305" r:id="rId39"/>
    <p:sldId id="309" r:id="rId40"/>
    <p:sldId id="306" r:id="rId41"/>
    <p:sldId id="307" r:id="rId42"/>
    <p:sldId id="328" r:id="rId43"/>
    <p:sldId id="329" r:id="rId44"/>
    <p:sldId id="308" r:id="rId45"/>
    <p:sldId id="310" r:id="rId46"/>
    <p:sldId id="311" r:id="rId47"/>
    <p:sldId id="313" r:id="rId48"/>
    <p:sldId id="315" r:id="rId49"/>
    <p:sldId id="316" r:id="rId50"/>
    <p:sldId id="319" r:id="rId51"/>
    <p:sldId id="320" r:id="rId52"/>
    <p:sldId id="323" r:id="rId53"/>
    <p:sldId id="324" r:id="rId54"/>
    <p:sldId id="326" r:id="rId55"/>
    <p:sldId id="331" r:id="rId56"/>
    <p:sldId id="332" r:id="rId57"/>
    <p:sldId id="333" r:id="rId58"/>
    <p:sldId id="334" r:id="rId59"/>
    <p:sldId id="335" r:id="rId60"/>
    <p:sldId id="336" r:id="rId61"/>
    <p:sldId id="337" r:id="rId62"/>
    <p:sldId id="338" r:id="rId63"/>
    <p:sldId id="340" r:id="rId64"/>
    <p:sldId id="339" r:id="rId65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4" autoAdjust="0"/>
    <p:restoredTop sz="84502" autoAdjust="0"/>
  </p:normalViewPr>
  <p:slideViewPr>
    <p:cSldViewPr snapToGrid="0">
      <p:cViewPr varScale="1">
        <p:scale>
          <a:sx n="97" d="100"/>
          <a:sy n="97" d="100"/>
        </p:scale>
        <p:origin x="8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478C4E-11A1-473E-9BBE-B7AB3D68B896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B744F36-8E3A-4A55-8D0A-0B288572F0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75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C05AC20-CFAB-406E-8F4C-4AAC093B9EB8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4A67555-1DB6-4752-AA37-909625AD8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708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100" dirty="0">
                <a:latin typeface="Garamond" panose="02020404030301010803" pitchFamily="18" charset="0"/>
                <a:cs typeface="David" panose="020E0502060401010101" pitchFamily="34" charset="-79"/>
              </a:rPr>
              <a:t>Developed a hypothetical Oklahoma farm and family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>
                <a:latin typeface="Garamond" panose="02020404030301010803" pitchFamily="18" charset="0"/>
                <a:cs typeface="David" panose="020E0502060401010101" pitchFamily="34" charset="-79"/>
              </a:rPr>
              <a:t>Determine the set of alternative strategies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>
                <a:latin typeface="Garamond" panose="02020404030301010803" pitchFamily="18" charset="0"/>
                <a:cs typeface="David" panose="020E0502060401010101" pitchFamily="34" charset="-79"/>
              </a:rPr>
              <a:t>Built the model around the farm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>
                <a:latin typeface="Garamond" panose="02020404030301010803" pitchFamily="18" charset="0"/>
                <a:cs typeface="David" panose="020E0502060401010101" pitchFamily="34" charset="-79"/>
              </a:rPr>
              <a:t>Imposed each strategy on the farm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100" dirty="0">
                <a:latin typeface="Garamond" panose="02020404030301010803" pitchFamily="18" charset="0"/>
                <a:cs typeface="David" panose="020E0502060401010101" pitchFamily="34" charset="-79"/>
              </a:rPr>
              <a:t>Simulated the model to determine each strategy’s probability of success</a:t>
            </a:r>
            <a:endParaRPr lang="en-US" sz="2200" dirty="0"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7555-1DB6-4752-AA37-909625AD8BF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92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Tax drag</a:t>
            </a:r>
            <a:r>
              <a:rPr lang="en-US" baseline="0" dirty="0" smtClean="0"/>
              <a:t> associated with investment versus life insurance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7555-1DB6-4752-AA37-909625AD8BF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24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Tax drag</a:t>
            </a:r>
            <a:r>
              <a:rPr lang="en-US" baseline="0" dirty="0" smtClean="0"/>
              <a:t> associated with investment versus life insurance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7555-1DB6-4752-AA37-909625AD8BF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43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 deviation / mean = coefficient of variation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7555-1DB6-4752-AA37-909625AD8BF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262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 deviation / mean = coefficient of variation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7555-1DB6-4752-AA37-909625AD8BF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1655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Standard deviation / mean = coefficient of variation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7555-1DB6-4752-AA37-909625AD8BF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741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Legally,</a:t>
            </a:r>
            <a:r>
              <a:rPr lang="en-US" baseline="0" dirty="0" smtClean="0"/>
              <a:t> this is the default. </a:t>
            </a:r>
          </a:p>
          <a:p>
            <a:r>
              <a:rPr lang="en-US" baseline="0" dirty="0" smtClean="0"/>
              <a:t>And some with an estate plan may actually have this written in to the plan. </a:t>
            </a:r>
          </a:p>
          <a:p>
            <a:r>
              <a:rPr lang="en-US" baseline="0" dirty="0" smtClean="0"/>
              <a:t>Statistics may be even higher. </a:t>
            </a:r>
          </a:p>
          <a:p>
            <a:r>
              <a:rPr lang="en-US" baseline="0" dirty="0" smtClean="0"/>
              <a:t>By not choosing, you have chosen.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7555-1DB6-4752-AA37-909625AD8BF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510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11.2 million</a:t>
            </a:r>
            <a:r>
              <a:rPr lang="en-US" baseline="0" dirty="0" smtClean="0"/>
              <a:t> unified credit/person 22.4 million couple</a:t>
            </a:r>
          </a:p>
          <a:p>
            <a:r>
              <a:rPr lang="en-US" baseline="0" dirty="0" smtClean="0"/>
              <a:t>15K per person per year</a:t>
            </a:r>
          </a:p>
          <a:p>
            <a:r>
              <a:rPr lang="en-US" baseline="0" dirty="0" smtClean="0"/>
              <a:t>(anything above the 15K is part of the 11.2)</a:t>
            </a:r>
          </a:p>
          <a:p>
            <a:endParaRPr lang="en-US" baseline="0" dirty="0" smtClean="0"/>
          </a:p>
          <a:p>
            <a:r>
              <a:rPr lang="en-US" baseline="0" dirty="0" smtClean="0"/>
              <a:t>278,212 Gift to Farm Heir</a:t>
            </a:r>
          </a:p>
          <a:p>
            <a:r>
              <a:rPr lang="en-US" baseline="0" dirty="0" smtClean="0"/>
              <a:t>480,446 Cash Reserves</a:t>
            </a:r>
          </a:p>
          <a:p>
            <a:r>
              <a:rPr lang="en-US" baseline="0" dirty="0" smtClean="0"/>
              <a:t>Each should receive 379,212</a:t>
            </a:r>
          </a:p>
          <a:p>
            <a:r>
              <a:rPr lang="en-US" baseline="0" dirty="0" smtClean="0"/>
              <a:t>Farm Heir gets 101,117</a:t>
            </a:r>
          </a:p>
          <a:p>
            <a:r>
              <a:rPr lang="en-US" baseline="0" dirty="0" smtClean="0"/>
              <a:t>Off-Farm Heir gets 379,319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7555-1DB6-4752-AA37-909625AD8BF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48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100,000/15.15%=660,000	660,000/20%=3,300,000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7555-1DB6-4752-AA37-909625AD8BF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502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7555-1DB6-4752-AA37-909625AD8BF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360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Farm Heir only</a:t>
            </a:r>
            <a:r>
              <a:rPr lang="en-US" baseline="0" dirty="0" smtClean="0"/>
              <a:t> has 21 years to operate after mom dies</a:t>
            </a:r>
          </a:p>
          <a:p>
            <a:r>
              <a:rPr lang="en-US" baseline="0" dirty="0" smtClean="0"/>
              <a:t>When Dad dies, Farm Heir is 50</a:t>
            </a:r>
          </a:p>
          <a:p>
            <a:r>
              <a:rPr lang="en-US" baseline="0" dirty="0" smtClean="0"/>
              <a:t>When Mom dies, Farm Heir is 55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7555-1DB6-4752-AA37-909625AD8BF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310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7555-1DB6-4752-AA37-909625AD8BF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25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Intestate</a:t>
            </a:r>
            <a:r>
              <a:rPr lang="en-US" baseline="0" dirty="0" smtClean="0"/>
              <a:t> Succession Laws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7555-1DB6-4752-AA37-909625AD8BF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5876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20% down payment $330,000</a:t>
            </a:r>
          </a:p>
          <a:p>
            <a:r>
              <a:rPr lang="en-US" dirty="0" smtClean="0"/>
              <a:t>Cattle</a:t>
            </a:r>
            <a:r>
              <a:rPr lang="en-US" baseline="0" dirty="0" smtClean="0"/>
              <a:t>: 40,878</a:t>
            </a:r>
          </a:p>
          <a:p>
            <a:r>
              <a:rPr lang="en-US" baseline="0" dirty="0" smtClean="0"/>
              <a:t>Equipment: 50,000</a:t>
            </a:r>
          </a:p>
          <a:p>
            <a:r>
              <a:rPr lang="en-US" baseline="0" dirty="0" smtClean="0"/>
              <a:t>Real Estate: 239,122</a:t>
            </a:r>
          </a:p>
          <a:p>
            <a:r>
              <a:rPr lang="en-US" baseline="0" dirty="0" smtClean="0"/>
              <a:t>Uses o</a:t>
            </a:r>
            <a:r>
              <a:rPr lang="en-US" dirty="0" smtClean="0"/>
              <a:t>perating</a:t>
            </a:r>
            <a:r>
              <a:rPr lang="en-US" baseline="0" dirty="0" smtClean="0"/>
              <a:t> credit if don’t have funds</a:t>
            </a:r>
          </a:p>
          <a:p>
            <a:endParaRPr lang="en-US" baseline="0" dirty="0" smtClean="0"/>
          </a:p>
          <a:p>
            <a:r>
              <a:rPr lang="en-US" dirty="0" smtClean="0"/>
              <a:t>In reality, 172,518 first 5 years, then 86,807</a:t>
            </a:r>
            <a:r>
              <a:rPr lang="en-US" baseline="0" dirty="0" smtClean="0"/>
              <a:t> remaining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7555-1DB6-4752-AA37-909625AD8BF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3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Lowest interest</a:t>
            </a:r>
            <a:r>
              <a:rPr lang="en-US" baseline="0" dirty="0" smtClean="0"/>
              <a:t> rate can loan money to family member without it being a gift</a:t>
            </a:r>
          </a:p>
          <a:p>
            <a:r>
              <a:rPr lang="en-US" baseline="0" dirty="0" smtClean="0"/>
              <a:t>330,000 Down payment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7555-1DB6-4752-AA37-909625AD8BF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788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67555-1DB6-4752-AA37-909625AD8BF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F206-4280-45C4-AF1B-93E1550536D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4FF5-5F61-4A55-8243-12ABF07EB3F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487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F206-4280-45C4-AF1B-93E1550536D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4FF5-5F61-4A55-8243-12ABF07EB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F206-4280-45C4-AF1B-93E1550536D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4FF5-5F61-4A55-8243-12ABF07EB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F206-4280-45C4-AF1B-93E1550536D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4FF5-5F61-4A55-8243-12ABF07EB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71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F206-4280-45C4-AF1B-93E1550536D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4FF5-5F61-4A55-8243-12ABF07EB3F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02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F206-4280-45C4-AF1B-93E1550536D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4FF5-5F61-4A55-8243-12ABF07EB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85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F206-4280-45C4-AF1B-93E1550536D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4FF5-5F61-4A55-8243-12ABF07EB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95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F206-4280-45C4-AF1B-93E1550536D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4FF5-5F61-4A55-8243-12ABF07EB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7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F206-4280-45C4-AF1B-93E1550536D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4FF5-5F61-4A55-8243-12ABF07EB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17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57AF206-4280-45C4-AF1B-93E1550536D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634FF5-5F61-4A55-8243-12ABF07EB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AF206-4280-45C4-AF1B-93E1550536D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34FF5-5F61-4A55-8243-12ABF07EB3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26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57AF206-4280-45C4-AF1B-93E1550536D2}" type="datetimeFigureOut">
              <a:rPr lang="en-US" smtClean="0"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B634FF5-5F61-4A55-8243-12ABF07EB3F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113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501" y="238252"/>
            <a:ext cx="10477500" cy="3566160"/>
          </a:xfrm>
        </p:spPr>
        <p:txBody>
          <a:bodyPr>
            <a:normAutofit/>
          </a:bodyPr>
          <a:lstStyle/>
          <a:p>
            <a:pPr algn="ctr"/>
            <a:r>
              <a:rPr lang="en-US" sz="7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Assessing the Rate of Success of Alternative Farm Transition Strategies </a:t>
            </a:r>
            <a:endParaRPr lang="en-US" sz="7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en-US" sz="38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Garrett James Reed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Thesis Presentation and Defense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Oklahoma State University  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09858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Objectives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Determine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the ability of the farm’s cash flow, supplemented by the financial resources of the operating stakeholders, to support a given alternative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farm transition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over a 20-year planning horizon. </a:t>
            </a: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806958" lvl="1" indent="-5143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Commercial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loan </a:t>
            </a: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806958" lvl="1" indent="-5143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Seller financing </a:t>
            </a:r>
          </a:p>
          <a:p>
            <a:pPr marL="806958" lvl="1" indent="-5143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Sinking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fund 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investment</a:t>
            </a:r>
          </a:p>
          <a:p>
            <a:pPr marL="806958" lvl="1" indent="-5143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Second-to-die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whole life insurance 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policy</a:t>
            </a:r>
          </a:p>
          <a:p>
            <a:pPr marL="806958" lvl="1" indent="-5143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Lifetime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farm business transfer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564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Objectives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Determine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the probability of a successful farm transition using the aforementioned alternative strategies above subject to time, equity, and cash flow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constraints.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Provide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educational examples and tools to support farm transition research and educational efforts. </a:t>
            </a:r>
          </a:p>
          <a:p>
            <a:pPr marL="201168" lvl="1" indent="0">
              <a:buNone/>
            </a:pPr>
            <a:endParaRPr lang="en-US" sz="22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8468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Data and Methods</a:t>
            </a:r>
            <a:endParaRPr lang="en-US" sz="8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126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Representative Farm 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Wanted results to be applicable to a broad range of farm owners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Commercially viable, 1.0 FTE farm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Mom, Dad, Farm Heir, Off-Farm Heir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Largely used KFMA data and farm financial ratios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645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Representative Farm 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Net farm income: $100,000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Family living expense: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$70,000 </a:t>
            </a: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Off-farm income: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$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44,356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Value of farm production: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 $660,000 </a:t>
            </a: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Total assets: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 $3,300,000 </a:t>
            </a: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Total debt: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 $660,000 </a:t>
            </a: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50% income from cattle, 50% income from crops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Owns 1,146 acres, leases 2,539 acres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086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Representative Farm 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918" y="2226525"/>
            <a:ext cx="9491123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1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Representative Farm Family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All live (and die) on the averages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Mom: 58, passes away at 81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Dad: 58, passes away at 76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Farm Heir: 32 at start of transition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Off-Farm Heir: 30 at start of transition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2488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Alternative Strategies 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1: “Split Down the Middle”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2: “Grow to Equal”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3: “Estate Balancing”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4: “Sweat Equity Recognition/Discount”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5: “Lifetime Farm Business Transfer”</a:t>
            </a:r>
            <a:endParaRPr lang="en-US" sz="3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6541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1: “Split Down the Middle”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Undivided ½ interests are given to both heirs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Most common when: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No plan is in place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“We’ll let you kids sort it out!”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Assume Off-Farm Heir demands a buyout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Two options: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Commercial Loan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Seller Financing </a:t>
            </a:r>
            <a:endParaRPr lang="en-US" sz="26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0775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1a: Commercial Loan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2646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Cattle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5 years at 5.75%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Annual payment $38,554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Equipment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5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years 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at 5.75%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Annual 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payment $47,157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Real Estate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20 years at 6.5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%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Annual payment $86,807</a:t>
            </a:r>
            <a:endParaRPr lang="en-US" sz="26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2"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3634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Committee Members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Dr. Shannon Ferrell (Advisor)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Dr. Rodney Jones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Dr. Eric </a:t>
            </a:r>
            <a:r>
              <a:rPr lang="en-US" sz="3000" dirty="0" err="1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DeVuyst</a:t>
            </a: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41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1b: Seller Financing 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8066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Financing with Off-Farm Heir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All three notes combined into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one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20 years at 3.05% (Applicable Federal Rate)</a:t>
            </a:r>
            <a:endParaRPr lang="en-US" sz="26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Annual payment 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$89,135</a:t>
            </a:r>
            <a:endParaRPr lang="en-US" sz="26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201168" lvl="1" indent="0">
              <a:buNone/>
            </a:pPr>
            <a:endParaRPr lang="en-US" sz="3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5800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2: “Grow to Equal”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Farm Heir inherits all of the farm assets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Mom and Dad create a financial asset to equal the value of the farm asset base</a:t>
            </a:r>
            <a:endParaRPr lang="en-US" sz="3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Two options: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Sinking investment fund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econd-to-die whole life insurance policy</a:t>
            </a:r>
            <a:endParaRPr lang="en-US" sz="26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3653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2a: Sinking Investment Fund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Total asset value: $3,300,000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After-tax, real rate of return: 4.55%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Pay period: 20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Annual payment: $104,642</a:t>
            </a: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79446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2b: Life Insurance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Total asset value: $3,300,000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Proxy rate of return: 9%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Pay period: 20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Annual premium: $64,503</a:t>
            </a: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673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3: “Estate Balancing”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Farm operating assets and farm land are placed in separate entities, respectively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Farm Heir inherits the operating entity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Farm Heir and Off-Farm Heir receives equal interests in land entity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Operating entity pays FMV rents to land entity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Entity distributes income to Farm Heir and Off-Farm Heir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086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3: “Estate Balancing”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Mom and Dad create a financial asset to equal the value of the operating entity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Off-Farm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Heir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inherits the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financial asset </a:t>
            </a: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Two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options: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Sinking investment fund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econd-to-die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whole life insurance policy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285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3a: Sinking Investment Fund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Operating entity value: $908,784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After-tax, real rate of return: 4.55%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Pay period: 20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Annual payment: $28,817</a:t>
            </a: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6219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3b: Life Insurance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Operating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entity value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: $908,784 </a:t>
            </a: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Proxy rate of return: 9%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Pay period: 20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Annual premium: $17,764</a:t>
            </a: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3667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4: “Sweat Equity Recognition/Discount”</a:t>
            </a:r>
            <a:endParaRPr lang="en-US" sz="45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Similar to Strategy 3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Farm operating assets and farm land are placed in separate entities, respectively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Farm Heir inherits the operating entity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Farm Heir and Off-Farm Heir receives equal interests in land entity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Operating entity pays FMV rents to land entity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Entity distributed income to Farm Heir and Off-Farm Heir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93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4: “Sweat Equity Recognition/Discount”</a:t>
            </a:r>
            <a:endParaRPr lang="en-US" sz="45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Mom and Dad create a financial asset to equal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½ the value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of the operating entity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Off-Farm Heir inherits the financial asset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Recognize Farm Heir’s contribution to grow farm assets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Two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options: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Sinking investment fund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econd-to-die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whole life insurance policy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2624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Also a Special Thanks To…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J.C. Hobbs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Dr. John Michael Riley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Mike </a:t>
            </a:r>
            <a:r>
              <a:rPr lang="en-US" sz="3000" dirty="0" err="1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Schrammel</a:t>
            </a: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Joe </a:t>
            </a:r>
            <a:r>
              <a:rPr lang="en-US" sz="3000" dirty="0" err="1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Kreger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 &amp; Luke Werth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Jimmy Harmon &amp; </a:t>
            </a:r>
            <a:r>
              <a:rPr lang="en-US" sz="3000" dirty="0" err="1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Loryn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Schnaithman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062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4a: Sinking Investment Fund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½ Operating entity value: $454,392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After-tax, real rate of return: 4.55%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Pay period: 20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Annual payment: $14,409</a:t>
            </a: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7825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4b: Life Insurance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½ Operating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entity value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: $545,139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Proxy rate of return: 9%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Pay period: 20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Annual premium: $8,882</a:t>
            </a: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96382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5: “Lifetime Farm Business Transfer”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Farm operating assets and farm land are placed in separate entities, respectively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Farm Heir receives annual salary of $42,000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Farm Heir purchases shares of the operating entity each year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Farm Heir receives a larger portion of farm income as well as farm debt with each additional share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In years when Farm Heir has insufficient funds to purchase a full share, Mom and Dad gift the difference 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855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5: “Lifetime Farm Business Transfer”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At the end of the transfer, Farm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Heir and Off-Farm Heir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receive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equal interests in land entity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Operating entity pays FMV rents to land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entity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Entity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distributes income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to Farm Heir and Off-Farm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Heir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Any excess funds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would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then be split between Farm Heir and Off-Farm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Heir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Net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any gifts Farm Heir received 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to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help fund this transition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6592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5: “Lifetime Farm Business Transfer”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Operating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entity value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: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$908,784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Planning horizon: 20 years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Annual purchase: 5%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Annual entity payment from Farm Heir: $45,439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Annual gift to Farm Heir: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Variable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($45,439-Entity payment)</a:t>
            </a: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5279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Conceptual Framework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indent="0" algn="ctr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𝑀𝑎𝑥𝑖𝑚𝑖𝑧𝑒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𝑃𝑟𝑜𝑏𝑎𝑏𝑖𝑙𝑖𝑡𝑦</m:t>
                      </m:r>
                      <m:d>
                        <m:dPr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𝑁𝑒𝑡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𝐶𝑎𝑠h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𝐹𝑙𝑜𝑤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𝑆𝑡𝑟𝑎𝑡𝑒𝑔𝑦</m:t>
                              </m:r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)&gt;0</m:t>
                          </m:r>
                        </m:e>
                      </m:d>
                    </m:oMath>
                  </m:oMathPara>
                </a14:m>
                <a:endParaRPr lang="en-US" sz="2800" dirty="0">
                  <a:solidFill>
                    <a:schemeClr val="tx1"/>
                  </a:solidFill>
                  <a:effectLst/>
                </a:endParaRPr>
              </a:p>
              <a:p>
                <a:pPr indent="457200" algn="ctr">
                  <a:lnSpc>
                    <a:spcPct val="200000"/>
                  </a:lnSpc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𝑆𝑡𝑟𝑎𝑡𝑒𝑔𝑦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{1,…,5}</m:t>
                    </m:r>
                  </m:oMath>
                </a14:m>
                <a:endParaRPr lang="en-US" sz="2800" dirty="0">
                  <a:solidFill>
                    <a:schemeClr val="tx1"/>
                  </a:solidFill>
                  <a:effectLst/>
                </a:endParaRPr>
              </a:p>
              <a:p>
                <a:pPr marL="201168" lvl="1" indent="0">
                  <a:buNone/>
                </a:pPr>
                <a:endParaRPr lang="en-US" sz="3000" dirty="0" smtClean="0">
                  <a:solidFill>
                    <a:schemeClr val="tx1"/>
                  </a:solidFill>
                  <a:latin typeface="Garamond" panose="02020404030301010803" pitchFamily="18" charset="0"/>
                  <a:cs typeface="David" panose="020E0502060401010101" pitchFamily="34" charset="-79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3000" dirty="0" smtClean="0">
                  <a:solidFill>
                    <a:schemeClr val="tx1"/>
                  </a:solidFill>
                  <a:latin typeface="Garamond" panose="02020404030301010803" pitchFamily="18" charset="0"/>
                  <a:cs typeface="David" panose="020E0502060401010101" pitchFamily="34" charset="-79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3000" dirty="0" smtClean="0">
                  <a:solidFill>
                    <a:schemeClr val="tx1"/>
                  </a:solidFill>
                  <a:latin typeface="Garamond" panose="02020404030301010803" pitchFamily="18" charset="0"/>
                  <a:cs typeface="David" panose="020E0502060401010101" pitchFamily="34" charset="-79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3000" dirty="0" smtClean="0">
                  <a:solidFill>
                    <a:schemeClr val="tx1"/>
                  </a:solidFill>
                  <a:latin typeface="Garamond" panose="02020404030301010803" pitchFamily="18" charset="0"/>
                  <a:cs typeface="David" panose="020E0502060401010101" pitchFamily="34" charset="-79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600" dirty="0" smtClean="0">
                  <a:solidFill>
                    <a:schemeClr val="tx1"/>
                  </a:solidFill>
                  <a:latin typeface="Garamond" panose="02020404030301010803" pitchFamily="18" charset="0"/>
                  <a:cs typeface="David" panose="020E0502060401010101" pitchFamily="34" charset="-79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82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Equations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7279" y="1845734"/>
                <a:ext cx="10776065" cy="4444230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1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𝑁𝑒𝑡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𝐹𝑎𝑟𝑚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𝐼𝑛𝑐𝑜𝑚𝑒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𝑁𝑒𝑡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𝐹𝑎𝑟𝑚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𝐼𝑛𝑐𝑜𝑚𝑒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𝐵𝑒𝑓𝑜𝑟𝑒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𝐼𝑛𝑡𝑒𝑟𝑒𝑠𝑡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𝐷𝑒𝑑𝑢𝑐𝑡𝑖𝑜𝑛𝑠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         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𝐼𝑛𝑡𝑒𝑟𝑒𝑠𝑡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𝐸𝑥𝑝𝑒𝑛𝑠𝑒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</a:t>
                </a:r>
                <a:endParaRPr lang="en-US" sz="2100" dirty="0">
                  <a:solidFill>
                    <a:schemeClr val="tx1"/>
                  </a:solidFill>
                  <a:effectLst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𝑆𝑒𝑙𝑓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𝐸𝑚𝑝𝑙𝑜𝑦𝑚𝑒𝑛𝑡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𝑇𝑎𝑥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=0.153∗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𝑁𝑒𝑡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𝐹𝑎𝑟𝑚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𝐼𝑛𝑐𝑜𝑚𝑒</m:t>
                    </m:r>
                  </m:oMath>
                </a14:m>
                <a:endParaRPr lang="en-US" sz="2100" dirty="0">
                  <a:solidFill>
                    <a:schemeClr val="tx1"/>
                  </a:solidFill>
                  <a:effectLst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𝐴𝑑𝑗𝑢𝑠𝑡𝑒𝑑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𝐺𝑟𝑜𝑠𝑠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𝐼𝑛𝑐𝑜𝑚𝑒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𝑁𝑒𝑡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𝐹𝑎𝑟𝑚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𝐼𝑛𝑐𝑜𝑚𝑒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𝑆𝑒𝑙𝑓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𝐸𝑚𝑝𝑙𝑜𝑦𝑚𝑒𝑛𝑡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𝑇𝑎𝑥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</a:t>
                </a:r>
                <a:endParaRPr lang="en-US" sz="2100" dirty="0">
                  <a:solidFill>
                    <a:schemeClr val="tx1"/>
                  </a:solidFill>
                  <a:effectLst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𝑇𝑎𝑥𝑎𝑏𝑙𝑒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𝐼𝑛𝑐𝑜𝑚𝑒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𝐴𝑑𝑗𝑢𝑠𝑡𝑒𝑑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𝐺𝑟𝑜𝑠𝑠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𝐼𝑛𝑐𝑜𝑚𝑒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−24,000−</m:t>
                    </m:r>
                    <m:d>
                      <m:d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0.20∗</m:t>
                        </m:r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𝑁𝑒𝑡</m:t>
                        </m:r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𝐹𝑎𝑟𝑚</m:t>
                        </m:r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𝐼𝑛𝑐𝑜𝑚𝑒</m:t>
                        </m:r>
                      </m:e>
                    </m:d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          (0.50∗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𝑆𝑒𝑙𝑓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𝐸𝑚𝑝𝑙𝑜𝑦𝑚𝑒𝑛𝑡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𝑇𝑎𝑥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</a:t>
                </a:r>
                <a:endParaRPr lang="en-US" sz="2100" dirty="0">
                  <a:solidFill>
                    <a:schemeClr val="tx1"/>
                  </a:solidFill>
                  <a:effectLst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d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𝐹𝑒𝑑𝑒𝑟𝑎𝑙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𝐼𝑛𝑐𝑜𝑚𝑒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𝑇𝑎𝑥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𝑇𝑎𝑥𝑎𝑏𝑙𝑒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𝐼𝑛𝑐𝑜𝑚𝑒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𝑀𝑎𝑟𝑟𝑖𝑒𝑑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𝐹𝑖𝑙𝑒𝑑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𝐽𝑜𝑖𝑛𝑡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𝐼𝑛𝑐𝑜𝑚𝑒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𝑇𝑎𝑥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𝑅𝑎𝑡𝑒</m:t>
                    </m:r>
                  </m:oMath>
                </a14:m>
                <a:endParaRPr lang="en-US" sz="2100" dirty="0">
                  <a:solidFill>
                    <a:schemeClr val="tx1"/>
                  </a:solidFill>
                  <a:effectLst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e>
                    </m:d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𝐶𝑎𝑠h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𝐹𝑙𝑜𝑤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𝑁𝑒𝑡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𝐹𝑎𝑟𝑚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𝐼𝑛𝑐𝑜𝑚𝑒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𝑂𝑓𝑓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𝐹𝑎𝑟𝑚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𝐼𝑛𝑐𝑜𝑚𝑒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𝐹𝑎𝑚𝑖𝑙𝑦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𝐿𝑖𝑣𝑖𝑛𝑔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𝐸𝑥𝑝𝑒𝑛𝑠𝑒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         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𝐹𝑒𝑑𝑒𝑟𝑎𝑙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𝐼𝑛𝑐𝑜𝑚𝑒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𝑇𝑎𝑥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𝑃𝑟𝑖𝑛𝑐𝑖𝑝𝑎𝑙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𝑃𝑎𝑦𝑚𝑒𝑛𝑡𝑠</m:t>
                    </m:r>
                  </m:oMath>
                </a14:m>
                <a:r>
                  <a:rPr lang="en-US" sz="2100" dirty="0">
                    <a:solidFill>
                      <a:schemeClr val="tx1"/>
                    </a:solidFill>
                  </a:rPr>
                  <a:t> </a:t>
                </a:r>
                <a:endParaRPr lang="en-US" sz="2100" dirty="0">
                  <a:solidFill>
                    <a:schemeClr val="tx1"/>
                  </a:solidFill>
                  <a:effectLst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1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𝑁𝑒𝑡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𝐶𝑎𝑠h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𝐹𝑙𝑜𝑤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𝐶𝑎𝑠h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𝐹𝑙𝑜𝑤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𝐴𝑙𝑡𝑒𝑟𝑛𝑎𝑡𝑖𝑣𝑒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𝑆𝑡𝑎𝑡𝑒𝑔𝑦</m:t>
                    </m:r>
                    <m:r>
                      <a:rPr lang="en-US" sz="21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𝐶𝑎𝑠h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𝐹𝑙𝑜𝑤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𝐷𝑒𝑚𝑎𝑛𝑑</m:t>
                    </m:r>
                  </m:oMath>
                </a14:m>
                <a:endParaRPr lang="en-US" sz="2100" dirty="0">
                  <a:solidFill>
                    <a:schemeClr val="tx1"/>
                  </a:solidFill>
                  <a:effectLst/>
                </a:endParaRPr>
              </a:p>
              <a:p>
                <a:pPr marL="201168" lvl="1" indent="0">
                  <a:buNone/>
                </a:pPr>
                <a:endParaRPr lang="en-US" sz="3000" dirty="0" smtClean="0">
                  <a:solidFill>
                    <a:schemeClr val="tx1"/>
                  </a:solidFill>
                  <a:latin typeface="Garamond" panose="02020404030301010803" pitchFamily="18" charset="0"/>
                  <a:cs typeface="David" panose="020E0502060401010101" pitchFamily="34" charset="-79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3000" dirty="0" smtClean="0">
                  <a:solidFill>
                    <a:schemeClr val="tx1"/>
                  </a:solidFill>
                  <a:latin typeface="Garamond" panose="02020404030301010803" pitchFamily="18" charset="0"/>
                  <a:cs typeface="David" panose="020E0502060401010101" pitchFamily="34" charset="-79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3000" dirty="0" smtClean="0">
                  <a:solidFill>
                    <a:schemeClr val="tx1"/>
                  </a:solidFill>
                  <a:latin typeface="Garamond" panose="02020404030301010803" pitchFamily="18" charset="0"/>
                  <a:cs typeface="David" panose="020E0502060401010101" pitchFamily="34" charset="-79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3000" dirty="0" smtClean="0">
                  <a:solidFill>
                    <a:schemeClr val="tx1"/>
                  </a:solidFill>
                  <a:latin typeface="Garamond" panose="02020404030301010803" pitchFamily="18" charset="0"/>
                  <a:cs typeface="David" panose="020E0502060401010101" pitchFamily="34" charset="-79"/>
                </a:endParaRPr>
              </a:p>
              <a:p>
                <a:pPr lvl="1">
                  <a:buFont typeface="Arial" panose="020B0604020202020204" pitchFamily="34" charset="0"/>
                  <a:buChar char="•"/>
                </a:pPr>
                <a:endParaRPr lang="en-US" sz="2600" dirty="0" smtClean="0">
                  <a:solidFill>
                    <a:schemeClr val="tx1"/>
                  </a:solidFill>
                  <a:latin typeface="Garamond" panose="02020404030301010803" pitchFamily="18" charset="0"/>
                  <a:cs typeface="David" panose="020E0502060401010101" pitchFamily="34" charset="-79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7279" y="1845734"/>
                <a:ext cx="10776065" cy="4444230"/>
              </a:xfr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03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Criteria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31484" cy="4023360"/>
          </a:xfrm>
        </p:spPr>
        <p:txBody>
          <a:bodyPr>
            <a:normAutofit/>
          </a:bodyPr>
          <a:lstStyle/>
          <a:p>
            <a:pPr marL="715518" lvl="1" indent="-514350"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If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the debt to asset ratio ever reaches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0.60</a:t>
            </a:r>
          </a:p>
          <a:p>
            <a:pPr marL="715518" lvl="1" indent="-514350"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If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the farm incurs three consecutive years of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unpaid operating debt</a:t>
            </a:r>
          </a:p>
          <a:p>
            <a:pPr marL="715518" lvl="1" indent="-514350"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If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the farm ever incurs any operating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debt</a:t>
            </a:r>
          </a:p>
          <a:p>
            <a:pPr marL="715518" lvl="1" indent="-514350">
              <a:buAutoNum type="arabicPeriod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Only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for scenario 5, if the cash reserves of Mom and Dad is ever less than 0</a:t>
            </a: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7280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KFMA Income Data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2005-2017 from KFMA Southeast Association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Adjusted to real dollars using a CPI Index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Coefficient of variation (relative variability): 0.4112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Mean $100,000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Standard Deviation: $41,118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365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Monte Carlo Simulation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Given the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farm’s mean income and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standard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deviation, a Monte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Carlo simulation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is used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Determines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 normally distributed, random draw in farm income </a:t>
            </a: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Applies variability and risk to farm income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One 20-year planning horizon is 1 iteration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0526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Introduction</a:t>
            </a:r>
            <a:endParaRPr lang="en-US" sz="8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4698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Monte Carlo Simulation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Each strategy is imposed on model farm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Simulated 500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times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E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ach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failure within one 20-year iteration is reported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by a 1, subject to the criteria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Adding up the number of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fails reported by a 1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and dividing by the total number of iterations provides the probability of failure </a:t>
            </a: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Subtracting this number from 1 gives the probability of success</a:t>
            </a: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1934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Results</a:t>
            </a:r>
            <a:endParaRPr lang="en-US" sz="8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9683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Results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199" y="2151315"/>
            <a:ext cx="9478562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46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1a: Commercial Loan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Criteria</a:t>
            </a:r>
          </a:p>
          <a:p>
            <a:pPr lvl="2"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1.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1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% success</a:t>
            </a:r>
          </a:p>
          <a:p>
            <a:pPr lvl="2"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2. 0% success</a:t>
            </a:r>
          </a:p>
          <a:p>
            <a:pPr lvl="2"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3. 0% success</a:t>
            </a:r>
          </a:p>
          <a:p>
            <a:pPr lvl="2">
              <a:buFont typeface="Arial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2080" y="2166375"/>
            <a:ext cx="5943600" cy="3382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60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1b: Seller Financing 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8066"/>
          </a:xfrm>
        </p:spPr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Criteria</a:t>
            </a:r>
          </a:p>
          <a:p>
            <a:pPr lvl="2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1. 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100%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success</a:t>
            </a:r>
          </a:p>
          <a:p>
            <a:pPr lvl="2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2. 4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%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success</a:t>
            </a:r>
          </a:p>
          <a:p>
            <a:pPr lvl="2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3. 0% success</a:t>
            </a:r>
          </a:p>
          <a:p>
            <a:pPr marL="201168" lvl="1" indent="0">
              <a:buNone/>
            </a:pPr>
            <a:endParaRPr lang="en-US" sz="3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76" y="2226266"/>
            <a:ext cx="674580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40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2a: Sinking Investment Fund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Criteria</a:t>
            </a:r>
          </a:p>
          <a:p>
            <a:pPr lvl="2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1. 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100%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success</a:t>
            </a:r>
          </a:p>
          <a:p>
            <a:pPr lvl="2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2. 0% success</a:t>
            </a:r>
          </a:p>
          <a:p>
            <a:pPr lvl="2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3. 0% success</a:t>
            </a: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089" y="2165774"/>
            <a:ext cx="6751591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52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2b: Life Insurance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Criteria</a:t>
            </a:r>
          </a:p>
          <a:p>
            <a:pPr lvl="2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1. 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100%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success</a:t>
            </a:r>
          </a:p>
          <a:p>
            <a:pPr lvl="2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2. 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1%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success</a:t>
            </a:r>
          </a:p>
          <a:p>
            <a:pPr lvl="2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3. 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1%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success</a:t>
            </a: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089" y="2165774"/>
            <a:ext cx="6751591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3a: Sinking Investment Fund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Criteria</a:t>
            </a:r>
          </a:p>
          <a:p>
            <a:pPr lvl="2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1. 100% success</a:t>
            </a:r>
          </a:p>
          <a:p>
            <a:pPr lvl="2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2. 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96%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success</a:t>
            </a:r>
          </a:p>
          <a:p>
            <a:pPr lvl="2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3. 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89%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success</a:t>
            </a:r>
          </a:p>
          <a:p>
            <a:pPr lvl="1"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M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et at $140,000</a:t>
            </a:r>
          </a:p>
          <a:p>
            <a:pPr lvl="1">
              <a:buFont typeface="Arial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9876" y="2165774"/>
            <a:ext cx="6745804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3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3b: Life Insurance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Criteria</a:t>
            </a:r>
          </a:p>
          <a:p>
            <a:pPr lvl="2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1. 100% success</a:t>
            </a:r>
          </a:p>
          <a:p>
            <a:pPr lvl="2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2. 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100%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success</a:t>
            </a:r>
          </a:p>
          <a:p>
            <a:pPr lvl="2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3. 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97%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success</a:t>
            </a:r>
          </a:p>
          <a:p>
            <a:pPr lvl="1"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M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et at $130,000</a:t>
            </a:r>
          </a:p>
          <a:p>
            <a:pPr lvl="1">
              <a:buFont typeface="Arial" charset="0"/>
              <a:buChar char="•"/>
            </a:pPr>
            <a:endParaRPr lang="en-US" sz="3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089" y="2165774"/>
            <a:ext cx="6751591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9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4a: Sinking Investment Fund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Criteria</a:t>
            </a:r>
          </a:p>
          <a:p>
            <a:pPr lvl="2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1. 100% success</a:t>
            </a:r>
          </a:p>
          <a:p>
            <a:pPr lvl="2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2. 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100%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success</a:t>
            </a:r>
          </a:p>
          <a:p>
            <a:pPr lvl="2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3. 97% success</a:t>
            </a:r>
          </a:p>
          <a:p>
            <a:pPr lvl="1"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M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et at $120,000</a:t>
            </a:r>
            <a:endParaRPr lang="en-US" sz="26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089" y="2165774"/>
            <a:ext cx="6751591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47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What is farm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</a:t>
            </a:r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ransition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p</a:t>
            </a:r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lanning?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The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process of transferring farm assets’ ownership and management to the next generation of farm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operators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Encompasses: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Estate planning (wills, trusts, estates, etc.)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Retirement planning for the preceding generation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Farm business </a:t>
            </a: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m</a:t>
            </a:r>
            <a:r>
              <a:rPr lang="en-US" sz="28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anagement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201168" lvl="1" indent="0">
              <a:buNone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2400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4b: Life Insurance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Criteria</a:t>
            </a:r>
          </a:p>
          <a:p>
            <a:pPr lvl="2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1. 100% success</a:t>
            </a:r>
          </a:p>
          <a:p>
            <a:pPr lvl="2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2. 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100%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success</a:t>
            </a:r>
          </a:p>
          <a:p>
            <a:pPr lvl="2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3. 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99%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success</a:t>
            </a:r>
          </a:p>
          <a:p>
            <a:pPr lvl="1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Met at $120,000</a:t>
            </a: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charset="0"/>
              <a:buChar char="•"/>
            </a:pPr>
            <a:endParaRPr lang="en-US" sz="3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089" y="2165774"/>
            <a:ext cx="6751591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58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5: </a:t>
            </a:r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Lifetime </a:t>
            </a:r>
            <a:r>
              <a:rPr lang="en-US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Farm Business </a:t>
            </a:r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Transfer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Criteria</a:t>
            </a:r>
          </a:p>
          <a:p>
            <a:pPr lvl="2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1. 100% success</a:t>
            </a:r>
          </a:p>
          <a:p>
            <a:pPr lvl="2"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4. 99% success</a:t>
            </a: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Met at $110,000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4089" y="2165774"/>
            <a:ext cx="6751591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7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Conclusions</a:t>
            </a:r>
            <a:endParaRPr lang="en-US" sz="8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833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1: “Split Down the Middle”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Not an advisable solution, no matter the variation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Simulated this for two reasons: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Modal strategy employed by farm families/treating heirs equally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How NOT to transfer the farm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When annual debt payments are more than annual income, it is destined for failure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Such a large portion of the farm’s asset bases consists of land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Extremely illiquid, generates low returns</a:t>
            </a:r>
            <a:endParaRPr lang="en-US" sz="22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936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2: “Grow to Equal”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Proves to be as challenging as Strategy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Neither variation are advisable solutions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Aggressive investment option and tremendous financial burden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Due to trying to double the asset base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Creating a financial asset that incorporates the land value is a challenge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Perhaps invest more in growing the farm and making it more profitable?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2515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3: “Estate Balancing”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361102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Taking an approach that does not require a “repurchase” of land allows for a lower, more attainable cost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Does not take into account Farm Heir’s contributions to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grow the asset base over the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years..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However, it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does have a higher probability of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success</a:t>
            </a:r>
            <a:endParaRPr lang="en-US" sz="3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For parents who equate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“equal” being the same as “equitable,”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this may be their preferred strategy if it aligns with their family and business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goals </a:t>
            </a: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6161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>
            <a:normAutofit/>
          </a:bodyPr>
          <a:lstStyle/>
          <a:p>
            <a:r>
              <a:rPr lang="en-US" sz="45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4: “Sweat Equity Recognition/Discount”</a:t>
            </a:r>
            <a:endParaRPr lang="en-US" sz="45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540538" cy="477673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Recognition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of Farm Heir’s contribution to the farm </a:t>
            </a: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D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istinction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between “equal” versus “equitable” is explicitly made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by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the amounts of inheritance both heirs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receive</a:t>
            </a:r>
            <a:endParaRPr lang="en-US" sz="3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Off-Farm Heir’s inheritance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may be discounted,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 but they receive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 portion of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rental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payments </a:t>
            </a: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Illustrates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the cost reductions realized by not requiring a “repurchase” of a portion of the land assets from Off-Farm Heir </a:t>
            </a: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Lowers the effective cost of paying to access the farm land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224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Strategy 5: “Lifetime Farm Business Transfer”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595956" cy="4023360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Mom and Dad are slowly removing themselves from the operation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Maintain a comfortable life and stream of income during retirement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Gradual shift of management, institutional knowledge, and decision making while all parties are alive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Off-Farm Heir receives a stream of payments from land entity and a portion of cash reserves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Farm Heir has earned rights to the operating entity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3952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Implications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886902" cy="4499648"/>
          </a:xfrm>
        </p:spPr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Time is on your side (if started early)</a:t>
            </a:r>
          </a:p>
          <a:p>
            <a:pPr lvl="1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Extended planning horizons allow for lower cost strategies </a:t>
            </a:r>
          </a:p>
          <a:p>
            <a:pPr lvl="1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Family needs agreed upon goals to work towards</a:t>
            </a:r>
          </a:p>
          <a:p>
            <a:pPr lvl="1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While the representative farm does not look like every farm in Oklahoma, it will hopefully be applicable to a broad range of farmers</a:t>
            </a:r>
          </a:p>
          <a:p>
            <a:pPr lvl="1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Developed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for educational and extension purposes with the hope of seeing see a higher percentage of farm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owners:</a:t>
            </a:r>
          </a:p>
          <a:p>
            <a:pPr lvl="2">
              <a:buFont typeface="Arial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Recognize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the need to develop a comprehensive transition 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plan</a:t>
            </a:r>
          </a:p>
          <a:p>
            <a:pPr lvl="2">
              <a:buFont typeface="Arial" charset="0"/>
              <a:buChar char="•"/>
            </a:pP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ake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action 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by implementing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the 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plan</a:t>
            </a:r>
          </a:p>
          <a:p>
            <a:pPr lvl="1">
              <a:buFont typeface="Arial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marL="201168" lvl="1" indent="0">
              <a:buNone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28773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Limitations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If term lengths, interest rates, rates of return, health characteristics, age, or years of planning horizon change, so do the results</a:t>
            </a:r>
          </a:p>
          <a:p>
            <a:pPr lvl="1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If the farm used to build the model around changes, so do the results</a:t>
            </a:r>
          </a:p>
          <a:p>
            <a:pPr lvl="1">
              <a:buFont typeface="Arial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Some farms are more profitable, some are 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not</a:t>
            </a:r>
          </a:p>
          <a:p>
            <a:pPr lvl="1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Other sources of off-farm income may be available </a:t>
            </a:r>
          </a:p>
          <a:p>
            <a:pPr lvl="1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Time of death is not known</a:t>
            </a:r>
          </a:p>
          <a:p>
            <a:pPr lvl="1">
              <a:buFont typeface="Arial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2563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Why is this important?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30% transfer from 1</a:t>
            </a:r>
            <a:r>
              <a:rPr lang="en-US" sz="3000" baseline="30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st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 generation to 2</a:t>
            </a:r>
            <a:r>
              <a:rPr lang="en-US" sz="3000" baseline="30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nd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 generation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12% transfer from 2</a:t>
            </a:r>
            <a:r>
              <a:rPr lang="en-US" sz="2400" baseline="30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nd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 generation to 3</a:t>
            </a:r>
            <a:r>
              <a:rPr lang="en-US" sz="2400" baseline="30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rd</a:t>
            </a:r>
            <a:r>
              <a:rPr lang="en-US" sz="24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 generation</a:t>
            </a:r>
          </a:p>
          <a:p>
            <a:pPr lvl="4"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3% </a:t>
            </a: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transfer from 3</a:t>
            </a:r>
            <a:r>
              <a:rPr lang="en-US" sz="2200" baseline="30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rd</a:t>
            </a: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 generation to 4</a:t>
            </a:r>
            <a:r>
              <a:rPr lang="en-US" sz="2200" baseline="30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th</a:t>
            </a:r>
            <a:r>
              <a:rPr lang="en-US" sz="22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 generation</a:t>
            </a:r>
            <a:r>
              <a:rPr lang="en-US" sz="22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……..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Well documented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goals of many farmers (Kirkpatrick 2013)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Long-term viability of the farm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Financial security for the founding generation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Keeping the farm within the family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0819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1094720" cy="1450757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Limitations Provide Opportunities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pPr lvl="1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Vary number of heirs</a:t>
            </a:r>
          </a:p>
          <a:p>
            <a:pPr lvl="1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Make time of death random</a:t>
            </a:r>
          </a:p>
          <a:p>
            <a:pPr lvl="1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Include risk in rates of returns</a:t>
            </a:r>
          </a:p>
          <a:p>
            <a:pPr lvl="1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Create more user-defined inputs</a:t>
            </a:r>
          </a:p>
          <a:p>
            <a:pPr lvl="1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More than one Farm Heir?</a:t>
            </a:r>
          </a:p>
          <a:p>
            <a:pPr lvl="1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No heirs?</a:t>
            </a:r>
          </a:p>
          <a:p>
            <a:pPr lvl="1">
              <a:buFont typeface="Arial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Other strategies?</a:t>
            </a:r>
          </a:p>
          <a:p>
            <a:pPr lvl="1">
              <a:buFont typeface="Arial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charset="0"/>
              <a:buChar char="•"/>
            </a:pPr>
            <a:endParaRPr lang="en-US" sz="30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1">
              <a:buFont typeface="Arial" charset="0"/>
              <a:buChar char="•"/>
            </a:pPr>
            <a:endParaRPr lang="en-US" sz="2600" dirty="0" smtClean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4138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8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Questions?</a:t>
            </a:r>
            <a:endParaRPr lang="en-US" sz="8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2634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Why is this important?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4236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Survey of Minnesota Farmers conducted by </a:t>
            </a:r>
            <a:r>
              <a:rPr lang="en-US" sz="3000" dirty="0" err="1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Hachfeld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 et al. 2009</a:t>
            </a:r>
            <a:endParaRPr lang="en-US" sz="30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524 workshop attendees, 296 completed surveys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57.8% did not have an up-to-date estate plan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88.9% did </a:t>
            </a:r>
            <a:r>
              <a:rPr lang="en-US" sz="26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not have an up-to-date </a:t>
            </a:r>
            <a:r>
              <a:rPr lang="en-US" sz="26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farm transfer plan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Finding time to complete the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Difficulty developing goals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Lack of family consensus/disagreements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Difficulty finding the professionals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Parents not ready to give up control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40302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Why do farm transitions fail?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423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 err="1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Spafford</a:t>
            </a: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 (2006)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Inadequate estate planning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Insufficient capitalization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Failure to prepare the next generation properly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689437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Purpose Statement </a:t>
            </a:r>
            <a:endParaRPr lang="en-US" dirty="0">
              <a:solidFill>
                <a:schemeClr val="tx1"/>
              </a:solidFill>
              <a:latin typeface="Garamond" panose="02020404030301010803" pitchFamily="18" charset="0"/>
              <a:cs typeface="David" panose="020E0502060401010101" pitchFamily="34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5423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Develop </a:t>
            </a:r>
            <a:r>
              <a:rPr lang="en-US" sz="3000" dirty="0">
                <a:solidFill>
                  <a:schemeClr val="tx1"/>
                </a:solidFill>
                <a:latin typeface="Garamond" panose="02020404030301010803" pitchFamily="18" charset="0"/>
                <a:cs typeface="David" panose="020E0502060401010101" pitchFamily="34" charset="-79"/>
              </a:rPr>
              <a:t>a model that will allow researchers and extension educators to simulate alternative farm transition strategies in an effort to increase the success rate of farm asset transfers. </a:t>
            </a:r>
          </a:p>
        </p:txBody>
      </p:sp>
    </p:spTree>
    <p:extLst>
      <p:ext uri="{BB962C8B-B14F-4D97-AF65-F5344CB8AC3E}">
        <p14:creationId xmlns:p14="http://schemas.microsoft.com/office/powerpoint/2010/main" val="3278611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0F5E55C585DB41A8086B22A0BA3978" ma:contentTypeVersion="10" ma:contentTypeDescription="Create a new document." ma:contentTypeScope="" ma:versionID="4017d100ac469d27e8afbfcd5da291e5">
  <xsd:schema xmlns:xsd="http://www.w3.org/2001/XMLSchema" xmlns:xs="http://www.w3.org/2001/XMLSchema" xmlns:p="http://schemas.microsoft.com/office/2006/metadata/properties" xmlns:ns3="6d636ed6-4d22-4f9b-a70c-2b144907596b" xmlns:ns4="db382af5-41d1-4468-8b87-e2f8642e227d" targetNamespace="http://schemas.microsoft.com/office/2006/metadata/properties" ma:root="true" ma:fieldsID="a87cfaeeda2f48cde7ed09687aa51c61" ns3:_="" ns4:_="">
    <xsd:import namespace="6d636ed6-4d22-4f9b-a70c-2b144907596b"/>
    <xsd:import namespace="db382af5-41d1-4468-8b87-e2f8642e22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636ed6-4d22-4f9b-a70c-2b1449075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382af5-41d1-4468-8b87-e2f8642e227d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3701B71-AE22-45D7-9E0C-97EC67A420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636ed6-4d22-4f9b-a70c-2b144907596b"/>
    <ds:schemaRef ds:uri="db382af5-41d1-4468-8b87-e2f8642e22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4FB0DD5-EA1D-4150-BAB3-C143564D39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577E44-9119-4405-94F4-47AB71C321A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db382af5-41d1-4468-8b87-e2f8642e227d"/>
    <ds:schemaRef ds:uri="http://purl.org/dc/elements/1.1/"/>
    <ds:schemaRef ds:uri="http://purl.org/dc/terms/"/>
    <ds:schemaRef ds:uri="http://www.w3.org/XML/1998/namespace"/>
    <ds:schemaRef ds:uri="http://schemas.microsoft.com/office/infopath/2007/PartnerControls"/>
    <ds:schemaRef ds:uri="6d636ed6-4d22-4f9b-a70c-2b144907596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737</TotalTime>
  <Words>2689</Words>
  <Application>Microsoft Office PowerPoint</Application>
  <PresentationFormat>Widescreen</PresentationFormat>
  <Paragraphs>544</Paragraphs>
  <Slides>61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9" baseType="lpstr">
      <vt:lpstr>Arial</vt:lpstr>
      <vt:lpstr>Calibri</vt:lpstr>
      <vt:lpstr>Calibri Light</vt:lpstr>
      <vt:lpstr>Cambria Math</vt:lpstr>
      <vt:lpstr>David</vt:lpstr>
      <vt:lpstr>Garamond</vt:lpstr>
      <vt:lpstr>Times New Roman</vt:lpstr>
      <vt:lpstr>Retrospect</vt:lpstr>
      <vt:lpstr>Assessing the Rate of Success of Alternative Farm Transition Strategies </vt:lpstr>
      <vt:lpstr>Committee Members</vt:lpstr>
      <vt:lpstr>Also a Special Thanks To…</vt:lpstr>
      <vt:lpstr>Introduction</vt:lpstr>
      <vt:lpstr>What is farm transition planning?</vt:lpstr>
      <vt:lpstr>Why is this important?</vt:lpstr>
      <vt:lpstr>Why is this important?</vt:lpstr>
      <vt:lpstr>Why do farm transitions fail?</vt:lpstr>
      <vt:lpstr>Purpose Statement </vt:lpstr>
      <vt:lpstr>Objectives</vt:lpstr>
      <vt:lpstr>Objectives</vt:lpstr>
      <vt:lpstr>Data and Methods</vt:lpstr>
      <vt:lpstr>Representative Farm </vt:lpstr>
      <vt:lpstr>Representative Farm </vt:lpstr>
      <vt:lpstr>Representative Farm </vt:lpstr>
      <vt:lpstr>Representative Farm Family</vt:lpstr>
      <vt:lpstr>Alternative Strategies </vt:lpstr>
      <vt:lpstr>Strategy 1: “Split Down the Middle”</vt:lpstr>
      <vt:lpstr>Strategy 1a: Commercial Loan</vt:lpstr>
      <vt:lpstr>Strategy 1b: Seller Financing </vt:lpstr>
      <vt:lpstr>Strategy 2: “Grow to Equal”</vt:lpstr>
      <vt:lpstr>Strategy 2a: Sinking Investment Fund</vt:lpstr>
      <vt:lpstr>Strategy 2b: Life Insurance</vt:lpstr>
      <vt:lpstr>Strategy 3: “Estate Balancing”</vt:lpstr>
      <vt:lpstr>Strategy 3: “Estate Balancing”</vt:lpstr>
      <vt:lpstr>Strategy 3a: Sinking Investment Fund</vt:lpstr>
      <vt:lpstr>Strategy 3b: Life Insurance</vt:lpstr>
      <vt:lpstr>Strategy 4: “Sweat Equity Recognition/Discount”</vt:lpstr>
      <vt:lpstr>Strategy 4: “Sweat Equity Recognition/Discount”</vt:lpstr>
      <vt:lpstr>Strategy 4a: Sinking Investment Fund</vt:lpstr>
      <vt:lpstr>Strategy 4b: Life Insurance</vt:lpstr>
      <vt:lpstr>Strategy 5: “Lifetime Farm Business Transfer”</vt:lpstr>
      <vt:lpstr>Strategy 5: “Lifetime Farm Business Transfer”</vt:lpstr>
      <vt:lpstr>Strategy 5: “Lifetime Farm Business Transfer”</vt:lpstr>
      <vt:lpstr>Conceptual Framework</vt:lpstr>
      <vt:lpstr>Equations</vt:lpstr>
      <vt:lpstr>Criteria</vt:lpstr>
      <vt:lpstr>KFMA Income Data</vt:lpstr>
      <vt:lpstr>Monte Carlo Simulation</vt:lpstr>
      <vt:lpstr>Monte Carlo Simulation</vt:lpstr>
      <vt:lpstr>Results</vt:lpstr>
      <vt:lpstr>Results</vt:lpstr>
      <vt:lpstr>Strategy 1a: Commercial Loan</vt:lpstr>
      <vt:lpstr>Strategy 1b: Seller Financing </vt:lpstr>
      <vt:lpstr>Strategy 2a: Sinking Investment Fund</vt:lpstr>
      <vt:lpstr>Strategy 2b: Life Insurance</vt:lpstr>
      <vt:lpstr>Strategy 3a: Sinking Investment Fund</vt:lpstr>
      <vt:lpstr>Strategy 3b: Life Insurance</vt:lpstr>
      <vt:lpstr>Strategy 4a: Sinking Investment Fund</vt:lpstr>
      <vt:lpstr>Strategy 4b: Life Insurance</vt:lpstr>
      <vt:lpstr>Strategy 5: Lifetime Farm Business Transfer</vt:lpstr>
      <vt:lpstr>Conclusions</vt:lpstr>
      <vt:lpstr>Strategy 1: “Split Down the Middle”</vt:lpstr>
      <vt:lpstr>Strategy 2: “Grow to Equal”</vt:lpstr>
      <vt:lpstr>Strategy 3: “Estate Balancing”</vt:lpstr>
      <vt:lpstr>Strategy 4: “Sweat Equity Recognition/Discount”</vt:lpstr>
      <vt:lpstr>Strategy 5: “Lifetime Farm Business Transfer”</vt:lpstr>
      <vt:lpstr>Implications</vt:lpstr>
      <vt:lpstr>Limitations</vt:lpstr>
      <vt:lpstr>Limitations Provide Opportunities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Simulation of Alternative Farm Transition Strategies and Their Probability of Success</dc:title>
  <dc:creator>Reed, Garrett James</dc:creator>
  <cp:lastModifiedBy>Spradlin, Cassidy D</cp:lastModifiedBy>
  <cp:revision>89</cp:revision>
  <cp:lastPrinted>2019-04-15T19:24:27Z</cp:lastPrinted>
  <dcterms:created xsi:type="dcterms:W3CDTF">2019-04-11T18:51:38Z</dcterms:created>
  <dcterms:modified xsi:type="dcterms:W3CDTF">2020-10-15T13:18:07Z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0x010100560F5E55C585DB41A8086B22A0BA3978</vt:lpwstr>
  </property>
</Properties>
</file>