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85543-0838-4CA7-A980-5D02AB8540A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B1A3-C4CE-4014-AB6D-56C24FBB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FAC4A0-C1A3-479E-9128-9868E3C84422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5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8196-0E9F-AD4E-ACC8-B6E7B3798B9A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4E69-3771-B14B-A126-5A7A9244E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da.gov/oce/trade/USDA_Trade_Methodology_Repor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oce/trade/USDA_Trade_Methodology_Report.pd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kstatecasnr.az1.qualtrics.com/jfe/form/SV_1CcDUbdo9XMwXA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Policy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Amy Hagerman</a:t>
            </a:r>
          </a:p>
          <a:p>
            <a:r>
              <a:rPr lang="en-US" dirty="0" smtClean="0"/>
              <a:t>State Specialist in Agricultural and Food Policy</a:t>
            </a:r>
          </a:p>
          <a:p>
            <a:endParaRPr lang="en-US" dirty="0" smtClean="0"/>
          </a:p>
          <a:p>
            <a:r>
              <a:rPr lang="en-US" dirty="0" smtClean="0"/>
              <a:t>Learn at Lunch </a:t>
            </a:r>
          </a:p>
          <a:p>
            <a:r>
              <a:rPr lang="en-US" dirty="0" smtClean="0"/>
              <a:t>September 25, 2018</a:t>
            </a:r>
          </a:p>
        </p:txBody>
      </p:sp>
    </p:spTree>
    <p:extLst>
      <p:ext uri="{BB962C8B-B14F-4D97-AF65-F5344CB8AC3E}">
        <p14:creationId xmlns:p14="http://schemas.microsoft.com/office/powerpoint/2010/main" val="2441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happenings in Washington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Appropriations bill for USDA</a:t>
            </a:r>
          </a:p>
          <a:p>
            <a:endParaRPr lang="en-US" dirty="0" smtClean="0"/>
          </a:p>
          <a:p>
            <a:r>
              <a:rPr lang="en-US" dirty="0" smtClean="0"/>
              <a:t>2018 Farm Bill</a:t>
            </a:r>
          </a:p>
          <a:p>
            <a:endParaRPr lang="en-US" dirty="0" smtClean="0"/>
          </a:p>
          <a:p>
            <a:r>
              <a:rPr lang="en-US" dirty="0" smtClean="0"/>
              <a:t>Trade negotiations</a:t>
            </a:r>
            <a:endParaRPr lang="en-US" dirty="0"/>
          </a:p>
        </p:txBody>
      </p:sp>
      <p:pic>
        <p:nvPicPr>
          <p:cNvPr id="7" name="Content Placeholder 6" descr="&lt;strong&gt;Washington Monument&lt;/strong&gt; Sunrise | Explore Jordan Hackworth's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0386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1491048" y="2504303"/>
            <a:ext cx="216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September 30,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048" y="3678515"/>
            <a:ext cx="216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September 30, 2018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 next farm bill… </a:t>
            </a:r>
            <a:r>
              <a:rPr lang="en-US" altLang="en-US" dirty="0" smtClean="0"/>
              <a:t>2018…2019…???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499" y="1434478"/>
            <a:ext cx="3105330" cy="44377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5989" y="1417639"/>
            <a:ext cx="2309904" cy="11113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HOUSE</a:t>
            </a:r>
          </a:p>
          <a:p>
            <a:pPr algn="ctr"/>
            <a:r>
              <a:rPr lang="en-US" sz="1600" dirty="0" smtClean="0"/>
              <a:t>H.R. 2 Agriculture and Nutrition Act of 2018</a:t>
            </a:r>
          </a:p>
          <a:p>
            <a:pPr algn="ctr"/>
            <a:r>
              <a:rPr lang="en-US" sz="1600" dirty="0" smtClean="0"/>
              <a:t>June 21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890671" y="1434478"/>
            <a:ext cx="2299973" cy="111137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SENATE</a:t>
            </a:r>
          </a:p>
          <a:p>
            <a:pPr algn="ctr"/>
            <a:r>
              <a:rPr lang="en-US" sz="1600" dirty="0" smtClean="0"/>
              <a:t>S</a:t>
            </a:r>
            <a:r>
              <a:rPr lang="en-US" sz="1600" dirty="0"/>
              <a:t>. 3042: Agricultural Improvement Act of 2018 </a:t>
            </a:r>
            <a:r>
              <a:rPr lang="en-US" sz="1600" dirty="0" smtClean="0"/>
              <a:t>June </a:t>
            </a:r>
            <a:r>
              <a:rPr lang="en-US" sz="1600" dirty="0"/>
              <a:t>28, 2018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811" y="2675237"/>
            <a:ext cx="10626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967" y="2675237"/>
            <a:ext cx="10626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August 3</a:t>
            </a:r>
            <a:endParaRPr lang="en-US" dirty="0"/>
          </a:p>
        </p:txBody>
      </p:sp>
      <p:cxnSp>
        <p:nvCxnSpPr>
          <p:cNvPr id="12" name="Straight Connector 11"/>
          <p:cNvCxnSpPr>
            <a:stCxn id="7" idx="2"/>
            <a:endCxn id="9" idx="0"/>
          </p:cNvCxnSpPr>
          <p:nvPr/>
        </p:nvCxnSpPr>
        <p:spPr>
          <a:xfrm flipH="1">
            <a:off x="1500152" y="2529017"/>
            <a:ext cx="789" cy="146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10" idx="0"/>
          </p:cNvCxnSpPr>
          <p:nvPr/>
        </p:nvCxnSpPr>
        <p:spPr>
          <a:xfrm flipH="1">
            <a:off x="4037308" y="2545857"/>
            <a:ext cx="3350" cy="129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0" idx="1"/>
          </p:cNvCxnSpPr>
          <p:nvPr/>
        </p:nvCxnSpPr>
        <p:spPr>
          <a:xfrm>
            <a:off x="2031492" y="2859903"/>
            <a:ext cx="1474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2795188" y="2852333"/>
            <a:ext cx="0" cy="228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00236" y="3081296"/>
            <a:ext cx="1589903" cy="6652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CONFERENCE</a:t>
            </a:r>
          </a:p>
          <a:p>
            <a:pPr algn="ctr"/>
            <a:r>
              <a:rPr lang="en-US" sz="1600" dirty="0" smtClean="0"/>
              <a:t>September 5</a:t>
            </a:r>
            <a:endParaRPr lang="en-US" sz="1600" dirty="0"/>
          </a:p>
        </p:txBody>
      </p:sp>
      <p:cxnSp>
        <p:nvCxnSpPr>
          <p:cNvPr id="23" name="Straight Connector 22"/>
          <p:cNvCxnSpPr>
            <a:stCxn id="19" idx="2"/>
          </p:cNvCxnSpPr>
          <p:nvPr/>
        </p:nvCxnSpPr>
        <p:spPr>
          <a:xfrm flipH="1">
            <a:off x="2795187" y="3746498"/>
            <a:ext cx="1" cy="255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09098" y="5411531"/>
            <a:ext cx="0" cy="28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339295" y="4359188"/>
            <a:ext cx="1589903" cy="6652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FULL SENATE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Floor Vote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3667" y="4372190"/>
            <a:ext cx="1589903" cy="6652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FULL HOUSE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Floor Vote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19704" y="5699855"/>
            <a:ext cx="1589903" cy="6652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WHITE HOUSE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Signature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46" idx="3"/>
            <a:endCxn id="45" idx="1"/>
          </p:cNvCxnSpPr>
          <p:nvPr/>
        </p:nvCxnSpPr>
        <p:spPr>
          <a:xfrm>
            <a:off x="1730847" y="3997328"/>
            <a:ext cx="2172346" cy="4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03193" y="3817204"/>
            <a:ext cx="4621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06389" y="3812662"/>
            <a:ext cx="4244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7" name="Straight Connector 46"/>
          <p:cNvCxnSpPr>
            <a:stCxn id="46" idx="2"/>
            <a:endCxn id="41" idx="0"/>
          </p:cNvCxnSpPr>
          <p:nvPr/>
        </p:nvCxnSpPr>
        <p:spPr>
          <a:xfrm>
            <a:off x="1518618" y="4181994"/>
            <a:ext cx="1" cy="1901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2"/>
            <a:endCxn id="27" idx="0"/>
          </p:cNvCxnSpPr>
          <p:nvPr/>
        </p:nvCxnSpPr>
        <p:spPr>
          <a:xfrm>
            <a:off x="4134247" y="4186536"/>
            <a:ext cx="0" cy="17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6" idx="3"/>
            <a:endCxn id="73" idx="1"/>
          </p:cNvCxnSpPr>
          <p:nvPr/>
        </p:nvCxnSpPr>
        <p:spPr>
          <a:xfrm>
            <a:off x="1749672" y="5402959"/>
            <a:ext cx="2153520" cy="8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  <a:endCxn id="76" idx="0"/>
          </p:cNvCxnSpPr>
          <p:nvPr/>
        </p:nvCxnSpPr>
        <p:spPr>
          <a:xfrm>
            <a:off x="1518619" y="5037392"/>
            <a:ext cx="0" cy="180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7" idx="2"/>
            <a:endCxn id="73" idx="0"/>
          </p:cNvCxnSpPr>
          <p:nvPr/>
        </p:nvCxnSpPr>
        <p:spPr>
          <a:xfrm flipH="1">
            <a:off x="4134246" y="5024390"/>
            <a:ext cx="1" cy="20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903192" y="5226865"/>
            <a:ext cx="4621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287565" y="5218293"/>
            <a:ext cx="4621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versions under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80951" y="1303633"/>
            <a:ext cx="589005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Focus is risk management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ARC/PLC, Crop Insurance</a:t>
            </a:r>
            <a:endParaRPr lang="en-US" altLang="en-US" dirty="0"/>
          </a:p>
          <a:p>
            <a:r>
              <a:rPr lang="en-US" altLang="en-US" dirty="0"/>
              <a:t>Maintains omnibus </a:t>
            </a:r>
            <a:r>
              <a:rPr lang="en-US" altLang="en-US" dirty="0" smtClean="0"/>
              <a:t>concept</a:t>
            </a:r>
          </a:p>
          <a:p>
            <a:pPr lvl="1"/>
            <a:r>
              <a:rPr lang="en-US" altLang="en-US" dirty="0" smtClean="0"/>
              <a:t>Nutrition and </a:t>
            </a:r>
            <a:r>
              <a:rPr lang="en-US" altLang="en-US" dirty="0"/>
              <a:t>f</a:t>
            </a:r>
            <a:r>
              <a:rPr lang="en-US" altLang="en-US" dirty="0" smtClean="0"/>
              <a:t>arm programs remain together</a:t>
            </a:r>
            <a:endParaRPr lang="en-US" altLang="en-US" dirty="0"/>
          </a:p>
          <a:p>
            <a:r>
              <a:rPr lang="en-US" altLang="en-US" dirty="0"/>
              <a:t>Sharp partisan </a:t>
            </a:r>
            <a:r>
              <a:rPr lang="en-US" altLang="en-US" dirty="0" smtClean="0"/>
              <a:t>differences may stall progress in conference</a:t>
            </a:r>
            <a:endParaRPr lang="en-US" altLang="en-US" dirty="0"/>
          </a:p>
          <a:p>
            <a:pPr lvl="1"/>
            <a:r>
              <a:rPr lang="en-US" altLang="en-US" dirty="0"/>
              <a:t>Supplemental Nutrition Assistance (</a:t>
            </a:r>
            <a:r>
              <a:rPr lang="en-US" altLang="en-US" dirty="0" smtClean="0"/>
              <a:t>SNAP, formerly </a:t>
            </a:r>
            <a:r>
              <a:rPr lang="en-US" altLang="en-US" dirty="0"/>
              <a:t>Food </a:t>
            </a:r>
            <a:r>
              <a:rPr lang="en-US" altLang="en-US" dirty="0" smtClean="0"/>
              <a:t>Stamps)</a:t>
            </a:r>
          </a:p>
          <a:p>
            <a:pPr lvl="1"/>
            <a:r>
              <a:rPr lang="en-US" altLang="en-US" dirty="0" smtClean="0"/>
              <a:t>Conservation</a:t>
            </a:r>
          </a:p>
          <a:p>
            <a:r>
              <a:rPr lang="en-US" altLang="en-US" dirty="0" smtClean="0"/>
              <a:t>Overall effort to increase efficiency and cut costs, with very different philosophies on how to achieve that. </a:t>
            </a:r>
            <a:endParaRPr lang="en-US" alt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2550"/>
            <a:ext cx="2623751" cy="39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 and 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35" y="1285461"/>
            <a:ext cx="2108523" cy="288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" y="1166191"/>
            <a:ext cx="3666541" cy="4247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66" y="3147391"/>
            <a:ext cx="2411020" cy="2690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61" y="1020417"/>
            <a:ext cx="3120505" cy="3001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93" y="4167808"/>
            <a:ext cx="3589713" cy="2421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2" y="4485258"/>
            <a:ext cx="3468069" cy="2301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17" y="1084805"/>
            <a:ext cx="5066709" cy="2481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0" y="2647245"/>
            <a:ext cx="3948158" cy="2184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" y="1150236"/>
            <a:ext cx="8211696" cy="2753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73" y="3566620"/>
            <a:ext cx="5238146" cy="3208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85" y="993956"/>
            <a:ext cx="5866112" cy="57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0912"/>
            <a:ext cx="4038600" cy="4255251"/>
          </a:xfrm>
        </p:spPr>
        <p:txBody>
          <a:bodyPr/>
          <a:lstStyle/>
          <a:p>
            <a:r>
              <a:rPr lang="en-US" dirty="0" smtClean="0"/>
              <a:t>Trade negotiations with Mexico and Canada</a:t>
            </a:r>
          </a:p>
          <a:p>
            <a:r>
              <a:rPr lang="en-US" dirty="0" smtClean="0"/>
              <a:t>Trade war with China</a:t>
            </a:r>
          </a:p>
          <a:p>
            <a:r>
              <a:rPr lang="en-US" dirty="0" smtClean="0"/>
              <a:t>Tariffs</a:t>
            </a:r>
          </a:p>
          <a:p>
            <a:r>
              <a:rPr lang="en-US" dirty="0" smtClean="0"/>
              <a:t>Retaliatory tariffs affecting agriculture</a:t>
            </a:r>
          </a:p>
        </p:txBody>
      </p:sp>
      <p:pic>
        <p:nvPicPr>
          <p:cNvPr id="5" name="Content Placeholder 4" descr="All things work together for the good of those who lov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091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8445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Disruption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July, 2018</a:t>
            </a:r>
          </a:p>
          <a:p>
            <a:pPr lvl="1"/>
            <a:r>
              <a:rPr lang="en-US" dirty="0" smtClean="0"/>
              <a:t>Up to $12 billion in funds</a:t>
            </a:r>
          </a:p>
          <a:p>
            <a:pPr lvl="1"/>
            <a:r>
              <a:rPr lang="en-US" dirty="0" smtClean="0"/>
              <a:t>Aimed at targeted commodities</a:t>
            </a:r>
          </a:p>
          <a:p>
            <a:r>
              <a:rPr lang="en-US" dirty="0" smtClean="0"/>
              <a:t>August, 2018</a:t>
            </a:r>
          </a:p>
          <a:p>
            <a:pPr lvl="1"/>
            <a:r>
              <a:rPr lang="en-US" dirty="0" smtClean="0"/>
              <a:t>3 different mechanisms</a:t>
            </a:r>
          </a:p>
          <a:p>
            <a:pPr lvl="2"/>
            <a:r>
              <a:rPr lang="en-US" dirty="0" smtClean="0"/>
              <a:t>Market Facilitation Program ($4.7 billion) </a:t>
            </a:r>
          </a:p>
          <a:p>
            <a:pPr lvl="2"/>
            <a:r>
              <a:rPr lang="en-US" dirty="0" smtClean="0"/>
              <a:t>Food Purchase and Distribution Program ($1.2 billion)</a:t>
            </a:r>
          </a:p>
          <a:p>
            <a:pPr lvl="2"/>
            <a:r>
              <a:rPr lang="en-US" dirty="0" smtClean="0"/>
              <a:t>Agricultural Trade Promotion Program ($200 million) 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10032" y="5988908"/>
            <a:ext cx="6878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Details on rate calculations: </a:t>
            </a:r>
            <a:r>
              <a:rPr lang="en-US" sz="1600" dirty="0">
                <a:hlinkClick r:id="rId2"/>
              </a:rPr>
              <a:t>https://www.usda.gov/oce/trade/USDA_Trade_Methodology_Report.pdf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52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Facilitation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5535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Payment of 50% of actual 2018 production </a:t>
            </a:r>
          </a:p>
          <a:p>
            <a:r>
              <a:rPr lang="en-US" sz="2400" dirty="0" smtClean="0"/>
              <a:t>Sign-up September 4 to January 15</a:t>
            </a:r>
          </a:p>
          <a:p>
            <a:r>
              <a:rPr lang="en-US" sz="2400" dirty="0" smtClean="0"/>
              <a:t>Requirements</a:t>
            </a:r>
          </a:p>
          <a:p>
            <a:pPr lvl="1"/>
            <a:r>
              <a:rPr lang="en-US" sz="2000" dirty="0" smtClean="0"/>
              <a:t>Active engagement</a:t>
            </a:r>
          </a:p>
          <a:p>
            <a:pPr lvl="1"/>
            <a:r>
              <a:rPr lang="en-US" sz="2000" dirty="0" smtClean="0"/>
              <a:t>AGI &lt; $900,000</a:t>
            </a:r>
          </a:p>
          <a:p>
            <a:pPr lvl="1"/>
            <a:r>
              <a:rPr lang="en-US" sz="2000" dirty="0" smtClean="0"/>
              <a:t>Conservation Compliance</a:t>
            </a:r>
            <a:endParaRPr lang="en-US" sz="2000" dirty="0"/>
          </a:p>
          <a:p>
            <a:r>
              <a:rPr lang="en-US" sz="2400" dirty="0" smtClean="0"/>
              <a:t>Separate $125,000 payment limits for crops and dairy/hogs.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3763"/>
          <a:stretch/>
        </p:blipFill>
        <p:spPr>
          <a:xfrm>
            <a:off x="4648200" y="2339547"/>
            <a:ext cx="4357482" cy="2355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9156" y="1417638"/>
            <a:ext cx="3797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Decision on the other 50% of production will be made in early December.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0032" y="5988908"/>
            <a:ext cx="6878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Details on rate calculations: </a:t>
            </a:r>
            <a:r>
              <a:rPr lang="en-US" sz="1600" dirty="0">
                <a:hlinkClick r:id="rId3"/>
              </a:rPr>
              <a:t>https://www.usda.gov/oce/trade/USDA_Trade_Methodology_Report.pdf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98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A2B2BD-C95C-496C-BE5C-6CAE4504431C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05508" y="1283945"/>
            <a:ext cx="8880230" cy="32792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Amy Hagerman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amy.hagerman@okstate.edu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405-744-9811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appreciate your feedback: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u="sng" dirty="0">
                <a:hlinkClick r:id="rId3"/>
              </a:rPr>
              <a:t>https://okstatecasnr.az1.qualtrics.com/jfe/form/SV_1CcDUbdo9XMwXAN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000" dirty="0" smtClean="0"/>
          </a:p>
        </p:txBody>
      </p:sp>
      <p:sp>
        <p:nvSpPr>
          <p:cNvPr id="70660" name="Title 6"/>
          <p:cNvSpPr>
            <a:spLocks noGrp="1"/>
          </p:cNvSpPr>
          <p:nvPr>
            <p:ph type="title" idx="4294967295"/>
          </p:nvPr>
        </p:nvSpPr>
        <p:spPr>
          <a:xfrm>
            <a:off x="105508" y="609600"/>
            <a:ext cx="8880230" cy="566738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Questions? </a:t>
            </a:r>
          </a:p>
        </p:txBody>
      </p:sp>
      <p:sp>
        <p:nvSpPr>
          <p:cNvPr id="70662" name="TextBox 4"/>
          <p:cNvSpPr txBox="1">
            <a:spLocks noChangeArrowheads="1"/>
          </p:cNvSpPr>
          <p:nvPr/>
        </p:nvSpPr>
        <p:spPr bwMode="auto">
          <a:xfrm>
            <a:off x="1857375" y="61849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Visit us online at agecon.okstate.edu/agpolicy/</a:t>
            </a:r>
          </a:p>
        </p:txBody>
      </p:sp>
    </p:spTree>
    <p:extLst>
      <p:ext uri="{BB962C8B-B14F-4D97-AF65-F5344CB8AC3E}">
        <p14:creationId xmlns:p14="http://schemas.microsoft.com/office/powerpoint/2010/main" val="20220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ntsion_PPT_Template_Gray" id="{560104B9-8076-0649-8736-C23686484140}" vid="{CEA7258F-307D-4446-B843-38184334D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2B030-0FF1-4351-9DE2-95CAABCA7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D2ACCD-C08B-4C09-A912-DB73C593A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BA329-ECB0-4F2A-9A57-DAC70A18C502}">
  <ds:schemaRefs>
    <ds:schemaRef ds:uri="6d636ed6-4d22-4f9b-a70c-2b144907596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db382af5-41d1-4468-8b87-e2f8642e227d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Extentsion_PPT_Template_Orange</Template>
  <TotalTime>231</TotalTime>
  <Words>315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Farm Policy Update</vt:lpstr>
      <vt:lpstr>Policy happenings in Washington DC</vt:lpstr>
      <vt:lpstr>The next farm bill… 2018…2019…???</vt:lpstr>
      <vt:lpstr>Overview of versions under discussion</vt:lpstr>
      <vt:lpstr>In the news and social media</vt:lpstr>
      <vt:lpstr>Trade Negotiations</vt:lpstr>
      <vt:lpstr>Market Disruption Losses</vt:lpstr>
      <vt:lpstr>Market Facilitation Program</vt:lpstr>
      <vt:lpstr>Questions? 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Hagerman, Amy</dc:creator>
  <cp:lastModifiedBy>Spradlin, Cassidy D</cp:lastModifiedBy>
  <cp:revision>18</cp:revision>
  <dcterms:created xsi:type="dcterms:W3CDTF">2018-09-20T19:00:02Z</dcterms:created>
  <dcterms:modified xsi:type="dcterms:W3CDTF">2020-10-15T14:01:22Z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