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816" r:id="rId5"/>
    <p:sldId id="817" r:id="rId6"/>
    <p:sldId id="818" r:id="rId7"/>
    <p:sldId id="819" r:id="rId8"/>
    <p:sldId id="820" r:id="rId9"/>
    <p:sldId id="821" r:id="rId10"/>
    <p:sldId id="822" r:id="rId11"/>
    <p:sldId id="823" r:id="rId12"/>
    <p:sldId id="751" r:id="rId13"/>
    <p:sldId id="791" r:id="rId14"/>
    <p:sldId id="825" r:id="rId15"/>
    <p:sldId id="793" r:id="rId16"/>
    <p:sldId id="794" r:id="rId17"/>
    <p:sldId id="795" r:id="rId18"/>
    <p:sldId id="824" r:id="rId19"/>
    <p:sldId id="796" r:id="rId20"/>
    <p:sldId id="797" r:id="rId21"/>
    <p:sldId id="798" r:id="rId22"/>
    <p:sldId id="827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80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2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2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30001D-90CB-4168-A9DE-566227217EC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E844A2-E72E-42B5-85BF-07654BD13B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In this video I want to lead you through the thought process of evaluating capital investments for the farm business.  We will look at financial implications for the business from several different perspectives, using a realistic example that reveals some positives as well as some potentially questionable ramifications for the business.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1363" indent="-2841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14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986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58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84C4881-D51A-4255-A79E-88D90695F838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8BF6D7-693D-48CE-8192-6586DF256F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1397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9A501-E124-4178-AB9F-60254DFCFE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5231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44C578-A88F-4DD7-8C85-667F4AB8B3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87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A41442-6A42-4B74-AB98-200A863C4A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338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1D91B-2A48-4968-A54E-01861456D3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11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F78E52-0D8F-4E7D-8782-5CD9FCC42E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7393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47D1C-CF59-4519-AE60-EC5E44397E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1448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B775AB-2196-4BBF-8128-F59DDAC7B7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911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B9E140-083F-475D-9899-82F31D1C9C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359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A167C3-2E91-4609-A7DB-D68CA9585F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318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F43A8C-4E2E-4E43-8D8D-2DD68556EE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883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0A543A-A69E-4027-B85B-03FCE3D533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78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E79AB4-4D0E-4E37-8E6A-E3BD06C124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5051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49386C-75DE-4766-B0EA-3806D90DBBF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odney.jones@okstat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okstatecasnr.az1.qualtrics.com/jfe/form/SV_bsm3mbZ3EkWDCQ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458200" cy="1981200"/>
          </a:xfrm>
        </p:spPr>
        <p:txBody>
          <a:bodyPr/>
          <a:lstStyle/>
          <a:p>
            <a:pPr eaLnBrk="1" hangingPunct="1"/>
            <a:r>
              <a:rPr lang="en-US" altLang="en-US" smtClean="0"/>
              <a:t>Managing in Tough Times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3962400"/>
            <a:ext cx="5943600" cy="1752600"/>
          </a:xfrm>
        </p:spPr>
        <p:txBody>
          <a:bodyPr/>
          <a:lstStyle/>
          <a:p>
            <a:pPr eaLnBrk="1" hangingPunct="1"/>
            <a:r>
              <a:rPr lang="en-US" altLang="en-US" smtClean="0"/>
              <a:t>Rodney Jones</a:t>
            </a:r>
          </a:p>
          <a:p>
            <a:pPr eaLnBrk="1" hangingPunct="1"/>
            <a:r>
              <a:rPr lang="en-US" altLang="en-US" smtClean="0">
                <a:hlinkClick r:id="rId3"/>
              </a:rPr>
              <a:t>Rodney.jones@okstate.edu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405 744 6173</a:t>
            </a:r>
          </a:p>
        </p:txBody>
      </p:sp>
      <p:pic>
        <p:nvPicPr>
          <p:cNvPr id="2052" name="Picture 6" descr="C:\Users\drod\Pictures\Rodney Jones 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695700"/>
            <a:ext cx="1905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533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Detecting and Correcting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b="1" smtClean="0"/>
              <a:t>Numbers will probably tell the story before the operator realizes a problem is developing</a:t>
            </a:r>
          </a:p>
          <a:p>
            <a:pPr lvl="3">
              <a:buFontTx/>
              <a:buNone/>
            </a:pPr>
            <a:r>
              <a:rPr lang="en-US" altLang="en-US" b="1" smtClean="0"/>
              <a:t>Cash flow shortfall</a:t>
            </a:r>
          </a:p>
          <a:p>
            <a:pPr lvl="3">
              <a:buFontTx/>
              <a:buNone/>
            </a:pPr>
            <a:r>
              <a:rPr lang="en-US" altLang="en-US" b="1" smtClean="0"/>
              <a:t>Selling down inventories</a:t>
            </a:r>
          </a:p>
          <a:p>
            <a:pPr lvl="3">
              <a:buFontTx/>
              <a:buNone/>
            </a:pPr>
            <a:endParaRPr lang="en-US" altLang="en-US" b="1" smtClean="0"/>
          </a:p>
          <a:p>
            <a:pPr lvl="1">
              <a:buFontTx/>
              <a:buNone/>
            </a:pPr>
            <a:r>
              <a:rPr lang="en-US" altLang="en-US" b="1" smtClean="0"/>
              <a:t>Typically it is the liquidity and repayment indicators that deteriorate first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b="1" smtClean="0"/>
              <a:t>If Multiple Categories of Problems are Identified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lvl="1"/>
            <a:r>
              <a:rPr lang="en-US" altLang="en-US" b="1" smtClean="0"/>
              <a:t>Solvency, Liquidity, Efficiency, etc.</a:t>
            </a:r>
          </a:p>
          <a:p>
            <a:pPr lvl="2"/>
            <a:r>
              <a:rPr lang="en-US" altLang="en-US" b="1" smtClean="0"/>
              <a:t>Extremely difficult for a business to overcome a situation where they have multiple categories of systematic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Short Term Financial Stress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smtClean="0"/>
              <a:t>Localized drought</a:t>
            </a:r>
          </a:p>
          <a:p>
            <a:r>
              <a:rPr lang="en-US" altLang="en-US" b="1" smtClean="0"/>
              <a:t>Shortfall in current income (low prices)</a:t>
            </a:r>
          </a:p>
          <a:p>
            <a:r>
              <a:rPr lang="en-US" altLang="en-US" b="1" smtClean="0"/>
              <a:t>Bad Luck  (machinery repairs, etc.)</a:t>
            </a:r>
          </a:p>
          <a:p>
            <a:r>
              <a:rPr lang="en-US" altLang="en-US" b="1" smtClean="0"/>
              <a:t>Unforeseen expenses</a:t>
            </a:r>
          </a:p>
          <a:p>
            <a:r>
              <a:rPr lang="en-US" altLang="en-US" b="1" smtClean="0"/>
              <a:t>One time increased living withdrawals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b="1" smtClean="0"/>
              <a:t>Is It Really Short Term?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altLang="en-US" b="1" smtClean="0"/>
              <a:t>If the farm has been historically profitable and efficient, and you don’t see unwarranted increase in withdrawals, you can be more comfortable with the short term assessment </a:t>
            </a:r>
          </a:p>
          <a:p>
            <a:r>
              <a:rPr lang="en-US" altLang="en-US" b="1" smtClean="0"/>
              <a:t>Look at historical measures</a:t>
            </a:r>
          </a:p>
          <a:p>
            <a:pPr lvl="1"/>
            <a:r>
              <a:rPr lang="en-US" altLang="en-US" b="1" smtClean="0"/>
              <a:t>Look at withdrawals</a:t>
            </a:r>
          </a:p>
          <a:p>
            <a:pPr lvl="1"/>
            <a:r>
              <a:rPr lang="en-US" altLang="en-US" b="1" smtClean="0"/>
              <a:t>Look at current production and prices compared with history</a:t>
            </a:r>
          </a:p>
          <a:p>
            <a:pPr lvl="1"/>
            <a:r>
              <a:rPr lang="en-US" altLang="en-US" b="1" smtClean="0"/>
              <a:t>Make best judgement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Short Term Financial Stress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smtClean="0"/>
              <a:t>Respond by:</a:t>
            </a:r>
          </a:p>
          <a:p>
            <a:pPr lvl="1"/>
            <a:r>
              <a:rPr lang="en-US" altLang="en-US" b="1" smtClean="0"/>
              <a:t>Managing cash flow</a:t>
            </a:r>
          </a:p>
          <a:p>
            <a:pPr lvl="1"/>
            <a:r>
              <a:rPr lang="en-US" altLang="en-US" b="1" smtClean="0"/>
              <a:t>Managing Liabilities</a:t>
            </a:r>
          </a:p>
          <a:p>
            <a:pPr lvl="1"/>
            <a:r>
              <a:rPr lang="en-US" altLang="en-US" b="1" smtClean="0"/>
              <a:t>Managing Assets</a:t>
            </a:r>
          </a:p>
          <a:p>
            <a:r>
              <a:rPr lang="en-US" altLang="en-US" b="1" smtClean="0"/>
              <a:t>Remember, Early signs nearly always  show up as a cash shortfall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b="1" smtClean="0"/>
              <a:t>Short Term Financial Stress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1295400"/>
            <a:ext cx="6869113" cy="4648200"/>
          </a:xfrm>
        </p:spPr>
        <p:txBody>
          <a:bodyPr/>
          <a:lstStyle/>
          <a:p>
            <a:r>
              <a:rPr lang="en-US" altLang="en-US" b="1" smtClean="0"/>
              <a:t>Managing cash flow</a:t>
            </a:r>
          </a:p>
          <a:p>
            <a:pPr lvl="1"/>
            <a:r>
              <a:rPr lang="en-US" altLang="en-US" b="1" smtClean="0"/>
              <a:t>Control costs (sharpen pencil), and don’t forget basic economic principles</a:t>
            </a:r>
          </a:p>
          <a:p>
            <a:pPr lvl="1"/>
            <a:r>
              <a:rPr lang="en-US" altLang="en-US" b="1" smtClean="0"/>
              <a:t>Re-negotiate cash rents and other ongoing costs</a:t>
            </a:r>
          </a:p>
          <a:p>
            <a:pPr lvl="1"/>
            <a:r>
              <a:rPr lang="en-US" altLang="en-US" b="1" smtClean="0"/>
              <a:t>Reduce capital expenditures (repair rather than replace)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b="1" smtClean="0"/>
              <a:t>Short Term Financial Stress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1295400"/>
            <a:ext cx="6869113" cy="4648200"/>
          </a:xfrm>
        </p:spPr>
        <p:txBody>
          <a:bodyPr/>
          <a:lstStyle/>
          <a:p>
            <a:r>
              <a:rPr lang="en-US" altLang="en-US" b="1" smtClean="0"/>
              <a:t>Managing cash flow</a:t>
            </a:r>
          </a:p>
          <a:p>
            <a:pPr lvl="1"/>
            <a:r>
              <a:rPr lang="en-US" altLang="en-US" b="1" smtClean="0"/>
              <a:t>Reduce family withdrawals</a:t>
            </a:r>
          </a:p>
          <a:p>
            <a:pPr lvl="1"/>
            <a:r>
              <a:rPr lang="en-US" altLang="en-US" b="1" smtClean="0"/>
              <a:t>Rent out un-used facilities – excess equipment (custom work)</a:t>
            </a:r>
          </a:p>
          <a:p>
            <a:pPr lvl="1"/>
            <a:r>
              <a:rPr lang="en-US" altLang="en-US" b="1" smtClean="0"/>
              <a:t>Liquidate underutilized assets</a:t>
            </a:r>
          </a:p>
          <a:p>
            <a:pPr lvl="1"/>
            <a:r>
              <a:rPr lang="en-US" altLang="en-US" b="1" smtClean="0"/>
              <a:t>Increase non-farm income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b="1" smtClean="0"/>
              <a:t>Short Term Financial Stress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altLang="en-US" b="1" smtClean="0"/>
              <a:t>Manage Liabilities</a:t>
            </a:r>
          </a:p>
          <a:p>
            <a:pPr lvl="1"/>
            <a:r>
              <a:rPr lang="en-US" altLang="en-US" b="1" smtClean="0"/>
              <a:t>Extend loan terms  (buy time)</a:t>
            </a:r>
          </a:p>
          <a:p>
            <a:pPr lvl="1"/>
            <a:r>
              <a:rPr lang="en-US" altLang="en-US" b="1" smtClean="0"/>
              <a:t>Interest only payments (use only if shortfall is very temporary)</a:t>
            </a:r>
          </a:p>
          <a:p>
            <a:pPr lvl="1"/>
            <a:r>
              <a:rPr lang="en-US" altLang="en-US" b="1" smtClean="0"/>
              <a:t>Reduce debt using off farm sources, or sale of unproductive assets</a:t>
            </a:r>
          </a:p>
          <a:p>
            <a:pPr lvl="1"/>
            <a:r>
              <a:rPr lang="en-US" altLang="en-US" b="1" smtClean="0"/>
              <a:t>Re-finance at a lower 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Short Term Financial Stress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smtClean="0"/>
              <a:t>Manage Assets</a:t>
            </a:r>
          </a:p>
          <a:p>
            <a:pPr lvl="1"/>
            <a:r>
              <a:rPr lang="en-US" altLang="en-US" b="1" smtClean="0"/>
              <a:t>Liquidate cash and investments</a:t>
            </a:r>
          </a:p>
          <a:p>
            <a:pPr lvl="1"/>
            <a:r>
              <a:rPr lang="en-US" altLang="en-US" b="1" smtClean="0"/>
              <a:t>Sell inventories</a:t>
            </a:r>
          </a:p>
          <a:p>
            <a:pPr lvl="1"/>
            <a:r>
              <a:rPr lang="en-US" altLang="en-US" b="1" smtClean="0"/>
              <a:t>Sell capital assets</a:t>
            </a:r>
          </a:p>
          <a:p>
            <a:pPr lvl="2"/>
            <a:r>
              <a:rPr lang="en-US" altLang="en-US" b="1" smtClean="0"/>
              <a:t>Be aware of tax consequences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Sorry I Don’t Have Easier Answers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10600" cy="4114800"/>
          </a:xfrm>
        </p:spPr>
        <p:txBody>
          <a:bodyPr/>
          <a:lstStyle/>
          <a:p>
            <a:r>
              <a:rPr lang="en-US" altLang="en-US" smtClean="0"/>
              <a:t>Post any questions or comments in the chat box</a:t>
            </a:r>
          </a:p>
          <a:p>
            <a:endParaRPr lang="en-US" altLang="en-US" smtClean="0"/>
          </a:p>
          <a:p>
            <a:r>
              <a:rPr lang="en-US" altLang="en-US" smtClean="0"/>
              <a:t>Please give us some feedback</a:t>
            </a:r>
          </a:p>
          <a:p>
            <a:endParaRPr lang="en-US" altLang="en-US" smtClean="0"/>
          </a:p>
          <a:p>
            <a:r>
              <a:rPr lang="en-US" altLang="en-US" sz="2000" u="sng" smtClean="0">
                <a:hlinkClick r:id="rId2"/>
              </a:rPr>
              <a:t>https://okstatecasnr.az1.qualtrics.com/jfe/form/SV_bsm3mbZ3EkWDCQt</a:t>
            </a:r>
            <a:endParaRPr lang="en-US" altLang="en-US" sz="2000" smtClean="0"/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We Are In Tougher Economic Times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In general more true for crop based operations than for cattle or mixed operations</a:t>
            </a:r>
          </a:p>
          <a:p>
            <a:r>
              <a:rPr lang="en-US" altLang="en-US" smtClean="0"/>
              <a:t>Degree and type of “financial stress” varies from producer to producer</a:t>
            </a:r>
          </a:p>
          <a:p>
            <a:r>
              <a:rPr lang="en-US" altLang="en-US" smtClean="0"/>
              <a:t>Some evidence it is more pronounced in Southern Plains due to more growing condition challenges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Facts and Projections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5181600"/>
          </a:xfrm>
        </p:spPr>
        <p:txBody>
          <a:bodyPr/>
          <a:lstStyle/>
          <a:p>
            <a:r>
              <a:rPr lang="en-US" altLang="en-US" smtClean="0"/>
              <a:t>Overall U.S. net farm income forecast to drop 13% from 2017 levels (already less than half of 2013 levels)</a:t>
            </a:r>
          </a:p>
          <a:p>
            <a:pPr lvl="1"/>
            <a:r>
              <a:rPr lang="en-US" altLang="en-US" smtClean="0"/>
              <a:t>Southern Plains – down 21% from 2017</a:t>
            </a:r>
          </a:p>
          <a:p>
            <a:r>
              <a:rPr lang="en-US" altLang="en-US" smtClean="0"/>
              <a:t>Frequent examples of working capital shortfalls</a:t>
            </a:r>
          </a:p>
          <a:p>
            <a:r>
              <a:rPr lang="en-US" altLang="en-US" smtClean="0"/>
              <a:t>Interest costs rising</a:t>
            </a:r>
          </a:p>
          <a:p>
            <a:r>
              <a:rPr lang="en-US" altLang="en-US" smtClean="0"/>
              <a:t>Loans harder to secure</a:t>
            </a:r>
          </a:p>
          <a:p>
            <a:r>
              <a:rPr lang="en-US" altLang="en-US" smtClean="0"/>
              <a:t>Overall debt increasing at a slow pace, but faster for some producers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Is it the 1980’s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Then, very rapid decline in commodity prices along with rapid increase in Interest rates resulted in a very fast farm sector economic downturn that lasted a few years followed by a steady recovery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Is it the 1980’s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Now, a multi year slow erosion of net income with no end in sight yet</a:t>
            </a:r>
          </a:p>
          <a:p>
            <a:r>
              <a:rPr lang="en-US" altLang="en-US" smtClean="0"/>
              <a:t>We have seen this type of a downturn before – 1920’s – extended (12-13 year continued gradual erosion of net farm income followed finally by a fairly rapid recovery starting in early to mid 1930’s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Where Do We Go From Here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r>
              <a:rPr lang="en-US" altLang="en-US" smtClean="0"/>
              <a:t>How rapidly will interest rates rise</a:t>
            </a:r>
          </a:p>
          <a:p>
            <a:r>
              <a:rPr lang="en-US" altLang="en-US" smtClean="0"/>
              <a:t>Impact of retaliatory tariffs</a:t>
            </a:r>
          </a:p>
          <a:p>
            <a:r>
              <a:rPr lang="en-US" altLang="en-US" smtClean="0"/>
              <a:t>Will we see a more global crop shortfall to stimulate a supply related commodity price bump</a:t>
            </a:r>
          </a:p>
          <a:p>
            <a:r>
              <a:rPr lang="en-US" altLang="en-US" smtClean="0"/>
              <a:t>For Oklahoma, will the cattle price cycle low point come along while crop prices are still struggling, impacting even our more diversified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Don’t Count on a Rapid Commodity Price Recovery at This Point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r>
              <a:rPr lang="en-US" altLang="en-US" smtClean="0"/>
              <a:t>Current projection is that this downturn will last a while longer, and we will likely see modest interest rate increases as well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Aside From Luck or Good Fortune – What Can You Do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r>
              <a:rPr lang="en-US" altLang="en-US" smtClean="0"/>
              <a:t>Every producer has a different starting point story.   Some have been in business a long time, have accumulated equity in various forms, have low debt payment obligations, etc.   Obviously those are better able to weather the storm.  What about the rest of us?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Carefully Monitor All Five Broad Categories of Financial Position and Performance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772400" cy="4114800"/>
          </a:xfrm>
        </p:spPr>
        <p:txBody>
          <a:bodyPr/>
          <a:lstStyle/>
          <a:p>
            <a:r>
              <a:rPr lang="en-US" altLang="en-US" sz="2800" b="1" smtClean="0"/>
              <a:t>Liquidity, Solvency, Profitability, Financial Efficiency, and Debt Repayment Capacity</a:t>
            </a:r>
          </a:p>
          <a:p>
            <a:r>
              <a:rPr lang="en-US" altLang="en-US" sz="2800" b="1" smtClean="0"/>
              <a:t>Which are most important</a:t>
            </a:r>
          </a:p>
          <a:p>
            <a:pPr lvl="1"/>
            <a:r>
              <a:rPr lang="en-US" altLang="en-US" sz="2400" b="1" smtClean="0"/>
              <a:t>Cant say, however</a:t>
            </a:r>
          </a:p>
          <a:p>
            <a:pPr lvl="1"/>
            <a:r>
              <a:rPr lang="en-US" altLang="en-US" sz="2400" b="1" smtClean="0"/>
              <a:t>Liquidity and debt service ability are somewhat related, probably the first areas to start to reveal problems, and are in general the most frequent sources of problems right now.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F5E55C585DB41A8086B22A0BA3978" ma:contentTypeVersion="10" ma:contentTypeDescription="Create a new document." ma:contentTypeScope="" ma:versionID="4017d100ac469d27e8afbfcd5da291e5">
  <xsd:schema xmlns:xsd="http://www.w3.org/2001/XMLSchema" xmlns:xs="http://www.w3.org/2001/XMLSchema" xmlns:p="http://schemas.microsoft.com/office/2006/metadata/properties" xmlns:ns3="6d636ed6-4d22-4f9b-a70c-2b144907596b" xmlns:ns4="db382af5-41d1-4468-8b87-e2f8642e227d" targetNamespace="http://schemas.microsoft.com/office/2006/metadata/properties" ma:root="true" ma:fieldsID="a87cfaeeda2f48cde7ed09687aa51c61" ns3:_="" ns4:_="">
    <xsd:import namespace="6d636ed6-4d22-4f9b-a70c-2b144907596b"/>
    <xsd:import namespace="db382af5-41d1-4468-8b87-e2f8642e22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636ed6-4d22-4f9b-a70c-2b1449075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82af5-41d1-4468-8b87-e2f8642e227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89F1CCC-BEB2-4167-82A2-4DD181F89F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636ed6-4d22-4f9b-a70c-2b144907596b"/>
    <ds:schemaRef ds:uri="db382af5-41d1-4468-8b87-e2f8642e22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E7F618-97E7-406B-ADDB-D8AAD91FE0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82ADAE-EBF6-4B60-A588-AFF5DEAC061E}">
  <ds:schemaRefs>
    <ds:schemaRef ds:uri="http://schemas.openxmlformats.org/package/2006/metadata/core-properties"/>
    <ds:schemaRef ds:uri="http://purl.org/dc/terms/"/>
    <ds:schemaRef ds:uri="http://www.w3.org/XML/1998/namespace"/>
    <ds:schemaRef ds:uri="db382af5-41d1-4468-8b87-e2f8642e227d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6d636ed6-4d22-4f9b-a70c-2b144907596b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9518</TotalTime>
  <Words>805</Words>
  <Application>Microsoft Office PowerPoint</Application>
  <PresentationFormat>On-screen Show (4:3)</PresentationFormat>
  <Paragraphs>92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Arial</vt:lpstr>
      <vt:lpstr>Default Design</vt:lpstr>
      <vt:lpstr>Managing in Tough Times</vt:lpstr>
      <vt:lpstr>We Are In Tougher Economic Times</vt:lpstr>
      <vt:lpstr>Facts and Projections</vt:lpstr>
      <vt:lpstr>Is it the 1980’s</vt:lpstr>
      <vt:lpstr>Is it the 1980’s</vt:lpstr>
      <vt:lpstr>Where Do We Go From Here</vt:lpstr>
      <vt:lpstr>Don’t Count on a Rapid Commodity Price Recovery at This Point</vt:lpstr>
      <vt:lpstr>Aside From Luck or Good Fortune – What Can You Do</vt:lpstr>
      <vt:lpstr>Carefully Monitor All Five Broad Categories of Financial Position and Performance</vt:lpstr>
      <vt:lpstr>Detecting and Correcting</vt:lpstr>
      <vt:lpstr>If Multiple Categories of Problems are Identified</vt:lpstr>
      <vt:lpstr>Short Term Financial Stress</vt:lpstr>
      <vt:lpstr>Is It Really Short Term? </vt:lpstr>
      <vt:lpstr>Short Term Financial Stress</vt:lpstr>
      <vt:lpstr>Short Term Financial Stress</vt:lpstr>
      <vt:lpstr>Short Term Financial Stress</vt:lpstr>
      <vt:lpstr>Short Term Financial Stress</vt:lpstr>
      <vt:lpstr>Short Term Financial Stress</vt:lpstr>
      <vt:lpstr>Sorry I Don’t Have Easier Answers</vt:lpstr>
    </vt:vector>
  </TitlesOfParts>
  <Company>Ag Economics, KSU WildCats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Thoughts Regarding The Cattle Industry</dc:title>
  <dc:creator>Rodney Jones</dc:creator>
  <cp:lastModifiedBy>Spradlin, Cassidy D</cp:lastModifiedBy>
  <cp:revision>228</cp:revision>
  <dcterms:created xsi:type="dcterms:W3CDTF">1998-07-08T14:51:06Z</dcterms:created>
  <dcterms:modified xsi:type="dcterms:W3CDTF">2020-10-15T13:56:11Z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0x010100560F5E55C585DB41A8086B22A0BA3978</vt:lpwstr>
  </property>
</Properties>
</file>