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87" r:id="rId6"/>
    <p:sldId id="270" r:id="rId7"/>
    <p:sldId id="310" r:id="rId8"/>
    <p:sldId id="311" r:id="rId9"/>
    <p:sldId id="296" r:id="rId10"/>
    <p:sldId id="257" r:id="rId11"/>
    <p:sldId id="297" r:id="rId12"/>
    <p:sldId id="303" r:id="rId13"/>
    <p:sldId id="278" r:id="rId14"/>
    <p:sldId id="291"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1" autoAdjust="0"/>
    <p:restoredTop sz="69708" autoAdjust="0"/>
  </p:normalViewPr>
  <p:slideViewPr>
    <p:cSldViewPr snapToGrid="0" snapToObjects="1">
      <p:cViewPr varScale="1">
        <p:scale>
          <a:sx n="80" d="100"/>
          <a:sy n="80" d="100"/>
        </p:scale>
        <p:origin x="246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80" d="100"/>
          <a:sy n="80" d="100"/>
        </p:scale>
        <p:origin x="21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1" Type="http://schemas.openxmlformats.org/officeDocument/2006/relationships/image" Target="../media/image17.jpeg"/></Relationships>
</file>

<file path=ppt/diagrams/_rels/data8.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AE0A4-F18D-412F-93DD-A4F86651013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CBC2989-638C-45E7-9453-DCDECB31B12C}">
      <dgm:prSet phldrT="[Text]" custT="1"/>
      <dgm:spPr>
        <a:solidFill>
          <a:schemeClr val="accent1">
            <a:lumMod val="75000"/>
          </a:schemeClr>
        </a:solidFill>
      </dgm:spPr>
      <dgm:t>
        <a:bodyPr/>
        <a:lstStyle/>
        <a:p>
          <a:r>
            <a:rPr lang="en-US" sz="2400" dirty="0"/>
            <a:t>FARM LOANS</a:t>
          </a:r>
        </a:p>
      </dgm:t>
    </dgm:pt>
    <dgm:pt modelId="{612FA1B3-93A4-4B2B-B724-533FA9B27035}" type="parTrans" cxnId="{D9148176-3D60-4C5B-9037-EA03A68328B3}">
      <dgm:prSet/>
      <dgm:spPr/>
      <dgm:t>
        <a:bodyPr/>
        <a:lstStyle/>
        <a:p>
          <a:endParaRPr lang="en-US"/>
        </a:p>
      </dgm:t>
    </dgm:pt>
    <dgm:pt modelId="{EBA9434A-1147-440F-A423-F092924B4AA2}" type="sibTrans" cxnId="{D9148176-3D60-4C5B-9037-EA03A68328B3}">
      <dgm:prSet/>
      <dgm:spPr/>
      <dgm:t>
        <a:bodyPr/>
        <a:lstStyle/>
        <a:p>
          <a:endParaRPr lang="en-US"/>
        </a:p>
      </dgm:t>
    </dgm:pt>
    <dgm:pt modelId="{3DAE810D-CB0B-4880-B510-F5F6A13B9622}">
      <dgm:prSet phldrT="[Text]" custT="1"/>
      <dgm:spPr>
        <a:solidFill>
          <a:schemeClr val="accent1">
            <a:lumMod val="75000"/>
            <a:alpha val="90000"/>
          </a:schemeClr>
        </a:solidFill>
      </dgm:spPr>
      <dgm:t>
        <a:bodyPr/>
        <a:lstStyle/>
        <a:p>
          <a:r>
            <a:rPr lang="en-US" sz="1800" b="0" dirty="0">
              <a:solidFill>
                <a:schemeClr val="bg1"/>
              </a:solidFill>
            </a:rPr>
            <a:t>DIRECT EMERGENCY LOANS</a:t>
          </a:r>
        </a:p>
      </dgm:t>
    </dgm:pt>
    <dgm:pt modelId="{B98FB52F-1A32-49A5-ACB7-A0D93966DD8C}" type="parTrans" cxnId="{E7F10D9F-D692-4E73-9BDA-5C6D3930AF19}">
      <dgm:prSet/>
      <dgm:spPr/>
      <dgm:t>
        <a:bodyPr/>
        <a:lstStyle/>
        <a:p>
          <a:endParaRPr lang="en-US"/>
        </a:p>
      </dgm:t>
    </dgm:pt>
    <dgm:pt modelId="{94128148-C851-4955-960F-456EDE5BFF3F}" type="sibTrans" cxnId="{E7F10D9F-D692-4E73-9BDA-5C6D3930AF19}">
      <dgm:prSet/>
      <dgm:spPr/>
      <dgm:t>
        <a:bodyPr/>
        <a:lstStyle/>
        <a:p>
          <a:endParaRPr lang="en-US"/>
        </a:p>
      </dgm:t>
    </dgm:pt>
    <dgm:pt modelId="{DEAB3CB7-CB68-4FCC-889F-7D536D78D51D}">
      <dgm:prSet phldrT="[Text]" custT="1"/>
      <dgm:spPr>
        <a:solidFill>
          <a:schemeClr val="accent3">
            <a:lumMod val="75000"/>
          </a:schemeClr>
        </a:solidFill>
      </dgm:spPr>
      <dgm:t>
        <a:bodyPr/>
        <a:lstStyle/>
        <a:p>
          <a:r>
            <a:rPr lang="en-US" sz="2400" dirty="0"/>
            <a:t>FARM PROGRAMS</a:t>
          </a:r>
        </a:p>
      </dgm:t>
    </dgm:pt>
    <dgm:pt modelId="{B4F384FF-9B17-463F-AF4E-F49D5220D64D}" type="parTrans" cxnId="{4458CA65-282D-41FB-8BE8-0320F441BE24}">
      <dgm:prSet/>
      <dgm:spPr/>
      <dgm:t>
        <a:bodyPr/>
        <a:lstStyle/>
        <a:p>
          <a:endParaRPr lang="en-US"/>
        </a:p>
      </dgm:t>
    </dgm:pt>
    <dgm:pt modelId="{12DB483F-1F1D-42E8-B5AD-00132277EE0F}" type="sibTrans" cxnId="{4458CA65-282D-41FB-8BE8-0320F441BE24}">
      <dgm:prSet/>
      <dgm:spPr/>
      <dgm:t>
        <a:bodyPr/>
        <a:lstStyle/>
        <a:p>
          <a:endParaRPr lang="en-US"/>
        </a:p>
      </dgm:t>
    </dgm:pt>
    <dgm:pt modelId="{3C6AB151-467F-4A8B-AF40-7A3B553B6AC1}">
      <dgm:prSet phldrT="[Text]" custT="1"/>
      <dgm:spPr>
        <a:solidFill>
          <a:schemeClr val="accent3">
            <a:lumMod val="75000"/>
            <a:alpha val="90000"/>
          </a:schemeClr>
        </a:solidFill>
      </dgm:spPr>
      <dgm:t>
        <a:bodyPr/>
        <a:lstStyle/>
        <a:p>
          <a:r>
            <a:rPr lang="en-US" sz="1800" b="0" dirty="0">
              <a:solidFill>
                <a:schemeClr val="bg1"/>
              </a:solidFill>
            </a:rPr>
            <a:t>SAFETY NET PROGRAMS</a:t>
          </a:r>
        </a:p>
      </dgm:t>
    </dgm:pt>
    <dgm:pt modelId="{6B5F5B86-3E9F-45C9-86C1-C10AEAE03A86}" type="parTrans" cxnId="{455B5E81-9BF1-4834-B64A-199D6244DB93}">
      <dgm:prSet/>
      <dgm:spPr/>
      <dgm:t>
        <a:bodyPr/>
        <a:lstStyle/>
        <a:p>
          <a:endParaRPr lang="en-US"/>
        </a:p>
      </dgm:t>
    </dgm:pt>
    <dgm:pt modelId="{43959CBD-25CE-4E61-A80A-A6F0483E2684}" type="sibTrans" cxnId="{455B5E81-9BF1-4834-B64A-199D6244DB93}">
      <dgm:prSet/>
      <dgm:spPr/>
      <dgm:t>
        <a:bodyPr/>
        <a:lstStyle/>
        <a:p>
          <a:endParaRPr lang="en-US"/>
        </a:p>
      </dgm:t>
    </dgm:pt>
    <dgm:pt modelId="{A68F6730-82A7-4258-BA03-C76B2810D6E7}">
      <dgm:prSet phldrT="[Text]" custT="1"/>
      <dgm:spPr>
        <a:solidFill>
          <a:schemeClr val="accent3">
            <a:lumMod val="75000"/>
            <a:alpha val="90000"/>
          </a:schemeClr>
        </a:solidFill>
      </dgm:spPr>
      <dgm:t>
        <a:bodyPr/>
        <a:lstStyle/>
        <a:p>
          <a:r>
            <a:rPr lang="en-US" sz="1800" b="0" dirty="0">
              <a:solidFill>
                <a:schemeClr val="bg1"/>
              </a:solidFill>
            </a:rPr>
            <a:t>CONSERVATION PROGRAMS</a:t>
          </a:r>
        </a:p>
      </dgm:t>
    </dgm:pt>
    <dgm:pt modelId="{DAB364C9-C720-464A-96CF-60AFBDA7129A}" type="parTrans" cxnId="{CE218BDC-599B-46DA-821A-48641165E16D}">
      <dgm:prSet/>
      <dgm:spPr/>
      <dgm:t>
        <a:bodyPr/>
        <a:lstStyle/>
        <a:p>
          <a:endParaRPr lang="en-US"/>
        </a:p>
      </dgm:t>
    </dgm:pt>
    <dgm:pt modelId="{734A5706-7587-4AF9-8B4F-7E029B0FE4A7}" type="sibTrans" cxnId="{CE218BDC-599B-46DA-821A-48641165E16D}">
      <dgm:prSet/>
      <dgm:spPr/>
      <dgm:t>
        <a:bodyPr/>
        <a:lstStyle/>
        <a:p>
          <a:endParaRPr lang="en-US"/>
        </a:p>
      </dgm:t>
    </dgm:pt>
    <dgm:pt modelId="{FD98984B-F493-4D54-927A-E829939DD75C}">
      <dgm:prSet phldrT="[Text]" custT="1"/>
      <dgm:spPr>
        <a:solidFill>
          <a:schemeClr val="accent3">
            <a:lumMod val="75000"/>
            <a:alpha val="90000"/>
          </a:schemeClr>
        </a:solidFill>
      </dgm:spPr>
      <dgm:t>
        <a:bodyPr/>
        <a:lstStyle/>
        <a:p>
          <a:r>
            <a:rPr lang="en-US" sz="1800" b="0" dirty="0">
              <a:solidFill>
                <a:schemeClr val="bg1"/>
              </a:solidFill>
            </a:rPr>
            <a:t>LIVESTOCK PROGRAMS</a:t>
          </a:r>
        </a:p>
      </dgm:t>
    </dgm:pt>
    <dgm:pt modelId="{CC0D4FF0-053E-423C-95A6-8B4420284E00}" type="parTrans" cxnId="{9AC30ECC-2DA3-47E1-9114-1570C7741EEE}">
      <dgm:prSet/>
      <dgm:spPr/>
      <dgm:t>
        <a:bodyPr/>
        <a:lstStyle/>
        <a:p>
          <a:endParaRPr lang="en-US"/>
        </a:p>
      </dgm:t>
    </dgm:pt>
    <dgm:pt modelId="{68B6D172-7A9A-485F-8487-0DC56A1B1456}" type="sibTrans" cxnId="{9AC30ECC-2DA3-47E1-9114-1570C7741EEE}">
      <dgm:prSet/>
      <dgm:spPr/>
      <dgm:t>
        <a:bodyPr/>
        <a:lstStyle/>
        <a:p>
          <a:endParaRPr lang="en-US"/>
        </a:p>
      </dgm:t>
    </dgm:pt>
    <dgm:pt modelId="{853E80DF-21D9-41A3-9784-5999F00C5428}">
      <dgm:prSet phldrT="[Text]" custT="1"/>
      <dgm:spPr>
        <a:solidFill>
          <a:schemeClr val="accent3">
            <a:lumMod val="75000"/>
            <a:alpha val="90000"/>
          </a:schemeClr>
        </a:solidFill>
      </dgm:spPr>
      <dgm:t>
        <a:bodyPr/>
        <a:lstStyle/>
        <a:p>
          <a:r>
            <a:rPr lang="en-US" sz="1800" b="0" dirty="0">
              <a:solidFill>
                <a:schemeClr val="bg1"/>
              </a:solidFill>
            </a:rPr>
            <a:t>MARKET FACILITATION PROGRAM </a:t>
          </a:r>
        </a:p>
      </dgm:t>
    </dgm:pt>
    <dgm:pt modelId="{D6123017-8509-4A77-9D6E-111C3AB5D9BA}" type="parTrans" cxnId="{75E6F3C6-CE93-402C-9FFA-CB57F986EE98}">
      <dgm:prSet/>
      <dgm:spPr/>
      <dgm:t>
        <a:bodyPr/>
        <a:lstStyle/>
        <a:p>
          <a:endParaRPr lang="en-US"/>
        </a:p>
      </dgm:t>
    </dgm:pt>
    <dgm:pt modelId="{8774D69F-73DA-419D-B32F-ACB6592FD62D}" type="sibTrans" cxnId="{75E6F3C6-CE93-402C-9FFA-CB57F986EE98}">
      <dgm:prSet/>
      <dgm:spPr/>
      <dgm:t>
        <a:bodyPr/>
        <a:lstStyle/>
        <a:p>
          <a:endParaRPr lang="en-US"/>
        </a:p>
      </dgm:t>
    </dgm:pt>
    <dgm:pt modelId="{F0DF2BB0-7965-4D5B-977C-536A4F93AAFD}" type="pres">
      <dgm:prSet presAssocID="{3C4AE0A4-F18D-412F-93DD-A4F866510134}" presName="Name0" presStyleCnt="0">
        <dgm:presLayoutVars>
          <dgm:dir/>
          <dgm:animLvl val="lvl"/>
          <dgm:resizeHandles val="exact"/>
        </dgm:presLayoutVars>
      </dgm:prSet>
      <dgm:spPr/>
      <dgm:t>
        <a:bodyPr/>
        <a:lstStyle/>
        <a:p>
          <a:endParaRPr lang="en-US"/>
        </a:p>
      </dgm:t>
    </dgm:pt>
    <dgm:pt modelId="{AD91F242-704D-4A4C-A57F-EB0076F903CC}" type="pres">
      <dgm:prSet presAssocID="{8CBC2989-638C-45E7-9453-DCDECB31B12C}" presName="linNode" presStyleCnt="0"/>
      <dgm:spPr/>
    </dgm:pt>
    <dgm:pt modelId="{A7C39F7B-CD0A-475B-99A1-D3E13B675ACB}" type="pres">
      <dgm:prSet presAssocID="{8CBC2989-638C-45E7-9453-DCDECB31B12C}" presName="parentText" presStyleLbl="node1" presStyleIdx="0" presStyleCnt="2" custLinFactY="1917" custLinFactNeighborX="-68085" custLinFactNeighborY="100000">
        <dgm:presLayoutVars>
          <dgm:chMax val="1"/>
          <dgm:bulletEnabled val="1"/>
        </dgm:presLayoutVars>
      </dgm:prSet>
      <dgm:spPr/>
      <dgm:t>
        <a:bodyPr/>
        <a:lstStyle/>
        <a:p>
          <a:endParaRPr lang="en-US"/>
        </a:p>
      </dgm:t>
    </dgm:pt>
    <dgm:pt modelId="{1364EE66-69AA-4BB2-9690-DA4619EA061C}" type="pres">
      <dgm:prSet presAssocID="{8CBC2989-638C-45E7-9453-DCDECB31B12C}" presName="descendantText" presStyleLbl="alignAccFollowNode1" presStyleIdx="0" presStyleCnt="2" custScaleY="98752" custLinFactY="31269" custLinFactNeighborX="272" custLinFactNeighborY="100000">
        <dgm:presLayoutVars>
          <dgm:bulletEnabled val="1"/>
        </dgm:presLayoutVars>
      </dgm:prSet>
      <dgm:spPr/>
      <dgm:t>
        <a:bodyPr/>
        <a:lstStyle/>
        <a:p>
          <a:endParaRPr lang="en-US"/>
        </a:p>
      </dgm:t>
    </dgm:pt>
    <dgm:pt modelId="{F3273503-A19E-4F27-83AF-CE7E8D9142AF}" type="pres">
      <dgm:prSet presAssocID="{EBA9434A-1147-440F-A423-F092924B4AA2}" presName="sp" presStyleCnt="0"/>
      <dgm:spPr/>
    </dgm:pt>
    <dgm:pt modelId="{8FE1B097-0BF8-40AB-B04F-B11CB2CBA7F4}" type="pres">
      <dgm:prSet presAssocID="{DEAB3CB7-CB68-4FCC-889F-7D536D78D51D}" presName="linNode" presStyleCnt="0"/>
      <dgm:spPr/>
    </dgm:pt>
    <dgm:pt modelId="{C1D71F1D-F4F6-4797-B06E-728D8B2E30AB}" type="pres">
      <dgm:prSet presAssocID="{DEAB3CB7-CB68-4FCC-889F-7D536D78D51D}" presName="parentText" presStyleLbl="node1" presStyleIdx="1" presStyleCnt="2" custLinFactY="-46002" custLinFactNeighborX="-192" custLinFactNeighborY="-100000">
        <dgm:presLayoutVars>
          <dgm:chMax val="1"/>
          <dgm:bulletEnabled val="1"/>
        </dgm:presLayoutVars>
      </dgm:prSet>
      <dgm:spPr/>
      <dgm:t>
        <a:bodyPr/>
        <a:lstStyle/>
        <a:p>
          <a:endParaRPr lang="en-US"/>
        </a:p>
      </dgm:t>
    </dgm:pt>
    <dgm:pt modelId="{88DEA5F1-5425-42E4-8387-69488DA55028}" type="pres">
      <dgm:prSet presAssocID="{DEAB3CB7-CB68-4FCC-889F-7D536D78D51D}" presName="descendantText" presStyleLbl="alignAccFollowNode1" presStyleIdx="1" presStyleCnt="2" custScaleY="124490" custLinFactY="-82503" custLinFactNeighborX="0" custLinFactNeighborY="-100000">
        <dgm:presLayoutVars>
          <dgm:bulletEnabled val="1"/>
        </dgm:presLayoutVars>
      </dgm:prSet>
      <dgm:spPr/>
      <dgm:t>
        <a:bodyPr/>
        <a:lstStyle/>
        <a:p>
          <a:endParaRPr lang="en-US"/>
        </a:p>
      </dgm:t>
    </dgm:pt>
  </dgm:ptLst>
  <dgm:cxnLst>
    <dgm:cxn modelId="{1E3D0866-0EA0-439E-AA30-257B974C7314}" type="presOf" srcId="{3C4AE0A4-F18D-412F-93DD-A4F866510134}" destId="{F0DF2BB0-7965-4D5B-977C-536A4F93AAFD}" srcOrd="0" destOrd="0" presId="urn:microsoft.com/office/officeart/2005/8/layout/vList5"/>
    <dgm:cxn modelId="{4A052A67-9A5A-4B62-9632-676A4BFC2428}" type="presOf" srcId="{853E80DF-21D9-41A3-9784-5999F00C5428}" destId="{88DEA5F1-5425-42E4-8387-69488DA55028}" srcOrd="0" destOrd="3" presId="urn:microsoft.com/office/officeart/2005/8/layout/vList5"/>
    <dgm:cxn modelId="{E6C19704-924A-480F-AA06-437E561FE5B8}" type="presOf" srcId="{A68F6730-82A7-4258-BA03-C76B2810D6E7}" destId="{88DEA5F1-5425-42E4-8387-69488DA55028}" srcOrd="0" destOrd="1" presId="urn:microsoft.com/office/officeart/2005/8/layout/vList5"/>
    <dgm:cxn modelId="{D9148176-3D60-4C5B-9037-EA03A68328B3}" srcId="{3C4AE0A4-F18D-412F-93DD-A4F866510134}" destId="{8CBC2989-638C-45E7-9453-DCDECB31B12C}" srcOrd="0" destOrd="0" parTransId="{612FA1B3-93A4-4B2B-B724-533FA9B27035}" sibTransId="{EBA9434A-1147-440F-A423-F092924B4AA2}"/>
    <dgm:cxn modelId="{455B5E81-9BF1-4834-B64A-199D6244DB93}" srcId="{DEAB3CB7-CB68-4FCC-889F-7D536D78D51D}" destId="{3C6AB151-467F-4A8B-AF40-7A3B553B6AC1}" srcOrd="0" destOrd="0" parTransId="{6B5F5B86-3E9F-45C9-86C1-C10AEAE03A86}" sibTransId="{43959CBD-25CE-4E61-A80A-A6F0483E2684}"/>
    <dgm:cxn modelId="{CE218BDC-599B-46DA-821A-48641165E16D}" srcId="{DEAB3CB7-CB68-4FCC-889F-7D536D78D51D}" destId="{A68F6730-82A7-4258-BA03-C76B2810D6E7}" srcOrd="1" destOrd="0" parTransId="{DAB364C9-C720-464A-96CF-60AFBDA7129A}" sibTransId="{734A5706-7587-4AF9-8B4F-7E029B0FE4A7}"/>
    <dgm:cxn modelId="{912AA589-D39A-4A0D-9134-D2C82B2E1A30}" type="presOf" srcId="{3C6AB151-467F-4A8B-AF40-7A3B553B6AC1}" destId="{88DEA5F1-5425-42E4-8387-69488DA55028}" srcOrd="0" destOrd="0" presId="urn:microsoft.com/office/officeart/2005/8/layout/vList5"/>
    <dgm:cxn modelId="{4458CA65-282D-41FB-8BE8-0320F441BE24}" srcId="{3C4AE0A4-F18D-412F-93DD-A4F866510134}" destId="{DEAB3CB7-CB68-4FCC-889F-7D536D78D51D}" srcOrd="1" destOrd="0" parTransId="{B4F384FF-9B17-463F-AF4E-F49D5220D64D}" sibTransId="{12DB483F-1F1D-42E8-B5AD-00132277EE0F}"/>
    <dgm:cxn modelId="{E7F10D9F-D692-4E73-9BDA-5C6D3930AF19}" srcId="{8CBC2989-638C-45E7-9453-DCDECB31B12C}" destId="{3DAE810D-CB0B-4880-B510-F5F6A13B9622}" srcOrd="0" destOrd="0" parTransId="{B98FB52F-1A32-49A5-ACB7-A0D93966DD8C}" sibTransId="{94128148-C851-4955-960F-456EDE5BFF3F}"/>
    <dgm:cxn modelId="{9AC30ECC-2DA3-47E1-9114-1570C7741EEE}" srcId="{DEAB3CB7-CB68-4FCC-889F-7D536D78D51D}" destId="{FD98984B-F493-4D54-927A-E829939DD75C}" srcOrd="2" destOrd="0" parTransId="{CC0D4FF0-053E-423C-95A6-8B4420284E00}" sibTransId="{68B6D172-7A9A-485F-8487-0DC56A1B1456}"/>
    <dgm:cxn modelId="{E2B7D4C2-BBAE-4160-8629-FD440D29ACF8}" type="presOf" srcId="{DEAB3CB7-CB68-4FCC-889F-7D536D78D51D}" destId="{C1D71F1D-F4F6-4797-B06E-728D8B2E30AB}" srcOrd="0" destOrd="0" presId="urn:microsoft.com/office/officeart/2005/8/layout/vList5"/>
    <dgm:cxn modelId="{5B9060C8-CC63-43C1-B79B-1B036A894A59}" type="presOf" srcId="{3DAE810D-CB0B-4880-B510-F5F6A13B9622}" destId="{1364EE66-69AA-4BB2-9690-DA4619EA061C}" srcOrd="0" destOrd="0" presId="urn:microsoft.com/office/officeart/2005/8/layout/vList5"/>
    <dgm:cxn modelId="{106353EB-F65B-4EAE-9AF2-384DB87E30F6}" type="presOf" srcId="{FD98984B-F493-4D54-927A-E829939DD75C}" destId="{88DEA5F1-5425-42E4-8387-69488DA55028}" srcOrd="0" destOrd="2" presId="urn:microsoft.com/office/officeart/2005/8/layout/vList5"/>
    <dgm:cxn modelId="{5C703FC2-26A1-42C7-9114-460EA816F6C6}" type="presOf" srcId="{8CBC2989-638C-45E7-9453-DCDECB31B12C}" destId="{A7C39F7B-CD0A-475B-99A1-D3E13B675ACB}" srcOrd="0" destOrd="0" presId="urn:microsoft.com/office/officeart/2005/8/layout/vList5"/>
    <dgm:cxn modelId="{75E6F3C6-CE93-402C-9FFA-CB57F986EE98}" srcId="{DEAB3CB7-CB68-4FCC-889F-7D536D78D51D}" destId="{853E80DF-21D9-41A3-9784-5999F00C5428}" srcOrd="3" destOrd="0" parTransId="{D6123017-8509-4A77-9D6E-111C3AB5D9BA}" sibTransId="{8774D69F-73DA-419D-B32F-ACB6592FD62D}"/>
    <dgm:cxn modelId="{AD019BD8-7DE7-472D-878B-46B1943BE7C8}" type="presParOf" srcId="{F0DF2BB0-7965-4D5B-977C-536A4F93AAFD}" destId="{AD91F242-704D-4A4C-A57F-EB0076F903CC}" srcOrd="0" destOrd="0" presId="urn:microsoft.com/office/officeart/2005/8/layout/vList5"/>
    <dgm:cxn modelId="{F0F9BF07-E0D8-41C2-9759-1BF85FC8914D}" type="presParOf" srcId="{AD91F242-704D-4A4C-A57F-EB0076F903CC}" destId="{A7C39F7B-CD0A-475B-99A1-D3E13B675ACB}" srcOrd="0" destOrd="0" presId="urn:microsoft.com/office/officeart/2005/8/layout/vList5"/>
    <dgm:cxn modelId="{82F96BD9-DF58-48B3-A7FD-ED3D537C6142}" type="presParOf" srcId="{AD91F242-704D-4A4C-A57F-EB0076F903CC}" destId="{1364EE66-69AA-4BB2-9690-DA4619EA061C}" srcOrd="1" destOrd="0" presId="urn:microsoft.com/office/officeart/2005/8/layout/vList5"/>
    <dgm:cxn modelId="{43E070B8-EB15-44F4-814A-A0103BB23E41}" type="presParOf" srcId="{F0DF2BB0-7965-4D5B-977C-536A4F93AAFD}" destId="{F3273503-A19E-4F27-83AF-CE7E8D9142AF}" srcOrd="1" destOrd="0" presId="urn:microsoft.com/office/officeart/2005/8/layout/vList5"/>
    <dgm:cxn modelId="{2190F35A-5D37-4F11-B453-F1583800E9BA}" type="presParOf" srcId="{F0DF2BB0-7965-4D5B-977C-536A4F93AAFD}" destId="{8FE1B097-0BF8-40AB-B04F-B11CB2CBA7F4}" srcOrd="2" destOrd="0" presId="urn:microsoft.com/office/officeart/2005/8/layout/vList5"/>
    <dgm:cxn modelId="{F0ECB9BC-E432-439E-840B-B080483F6C6C}" type="presParOf" srcId="{8FE1B097-0BF8-40AB-B04F-B11CB2CBA7F4}" destId="{C1D71F1D-F4F6-4797-B06E-728D8B2E30AB}" srcOrd="0" destOrd="0" presId="urn:microsoft.com/office/officeart/2005/8/layout/vList5"/>
    <dgm:cxn modelId="{E2937017-B18C-44AE-A23E-E1E017C8F83F}" type="presParOf" srcId="{8FE1B097-0BF8-40AB-B04F-B11CB2CBA7F4}" destId="{88DEA5F1-5425-42E4-8387-69488DA550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4F18C-A0AC-423D-8FEB-8F556531C3D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B854677A-6B46-490C-893E-43B7F1D064F1}" type="pres">
      <dgm:prSet presAssocID="{BE64F18C-A0AC-423D-8FEB-8F556531C3D5}" presName="linear" presStyleCnt="0">
        <dgm:presLayoutVars>
          <dgm:dir/>
          <dgm:resizeHandles val="exact"/>
        </dgm:presLayoutVars>
      </dgm:prSet>
      <dgm:spPr/>
      <dgm:t>
        <a:bodyPr/>
        <a:lstStyle/>
        <a:p>
          <a:endParaRPr lang="en-US"/>
        </a:p>
      </dgm:t>
    </dgm:pt>
  </dgm:ptLst>
  <dgm:cxnLst>
    <dgm:cxn modelId="{F05F5A23-E9CE-45DC-98DB-0D27B32B432E}" type="presOf" srcId="{BE64F18C-A0AC-423D-8FEB-8F556531C3D5}" destId="{B854677A-6B46-490C-893E-43B7F1D064F1}"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6B1062-317D-4D82-985C-97220590802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E944B1B3-429C-4543-8A7C-110F9FDB1BFE}">
      <dgm:prSet phldrT="[Text]" custT="1"/>
      <dgm:spPr/>
      <dgm:t>
        <a:bodyPr/>
        <a:lstStyle/>
        <a:p>
          <a:r>
            <a:rPr lang="en-US" sz="2000" b="1" dirty="0"/>
            <a:t>Agriculture Risk Coverage (ARC) &amp; Price Loss Coverage (PLC) </a:t>
          </a:r>
          <a:endParaRPr lang="en-US" sz="2000" dirty="0"/>
        </a:p>
      </dgm:t>
    </dgm:pt>
    <dgm:pt modelId="{1414B39F-CDE7-40E7-91B8-CEC2B8868851}" type="parTrans" cxnId="{C185C523-E73F-4EA6-8B6E-2AEF1BE8B402}">
      <dgm:prSet/>
      <dgm:spPr/>
      <dgm:t>
        <a:bodyPr/>
        <a:lstStyle/>
        <a:p>
          <a:endParaRPr lang="en-US"/>
        </a:p>
      </dgm:t>
    </dgm:pt>
    <dgm:pt modelId="{EED5FA6E-097E-438D-95AD-4D3588640722}" type="sibTrans" cxnId="{C185C523-E73F-4EA6-8B6E-2AEF1BE8B402}">
      <dgm:prSet/>
      <dgm:spPr/>
      <dgm:t>
        <a:bodyPr/>
        <a:lstStyle/>
        <a:p>
          <a:endParaRPr lang="en-US"/>
        </a:p>
      </dgm:t>
    </dgm:pt>
    <dgm:pt modelId="{BBC96218-39F1-4801-93EB-F402465F61ED}">
      <dgm:prSet phldrT="[Text]" custT="1"/>
      <dgm:spPr/>
      <dgm:t>
        <a:bodyPr/>
        <a:lstStyle/>
        <a:p>
          <a:r>
            <a:rPr lang="en-US" sz="2000" b="1" dirty="0"/>
            <a:t>Noninsured Crop Disaster Assistance Program (NAP)</a:t>
          </a:r>
          <a:endParaRPr lang="en-US" sz="2000" dirty="0"/>
        </a:p>
      </dgm:t>
    </dgm:pt>
    <dgm:pt modelId="{E4180310-0710-4BEF-BCD3-DFC35E899C32}" type="parTrans" cxnId="{DBDDAC2F-9B29-4AD2-95B3-9E800953DB29}">
      <dgm:prSet/>
      <dgm:spPr/>
      <dgm:t>
        <a:bodyPr/>
        <a:lstStyle/>
        <a:p>
          <a:endParaRPr lang="en-US"/>
        </a:p>
      </dgm:t>
    </dgm:pt>
    <dgm:pt modelId="{EFC27EC8-7B7E-472B-AD50-4F73088379EC}" type="sibTrans" cxnId="{DBDDAC2F-9B29-4AD2-95B3-9E800953DB29}">
      <dgm:prSet/>
      <dgm:spPr/>
      <dgm:t>
        <a:bodyPr/>
        <a:lstStyle/>
        <a:p>
          <a:endParaRPr lang="en-US"/>
        </a:p>
      </dgm:t>
    </dgm:pt>
    <dgm:pt modelId="{9E58AE0B-86D2-4C52-ADE5-3CA040792E4F}">
      <dgm:prSet phldrT="[Text]" custT="1"/>
      <dgm:spPr/>
      <dgm:t>
        <a:bodyPr/>
        <a:lstStyle/>
        <a:p>
          <a:r>
            <a:rPr lang="en-US" sz="1600" dirty="0"/>
            <a:t>NAP provides financial assistance to producers of non-insurable crops when low yields, loss of inventory, or prevented planting occur due to natural disasters;  </a:t>
          </a:r>
        </a:p>
      </dgm:t>
    </dgm:pt>
    <dgm:pt modelId="{BD719880-2B6B-4075-99BD-DE70DD33E346}" type="parTrans" cxnId="{251988DA-9C04-4611-B7F1-2B128D135E8F}">
      <dgm:prSet/>
      <dgm:spPr/>
      <dgm:t>
        <a:bodyPr/>
        <a:lstStyle/>
        <a:p>
          <a:endParaRPr lang="en-US"/>
        </a:p>
      </dgm:t>
    </dgm:pt>
    <dgm:pt modelId="{8E4BFDF3-BB87-4213-B02A-EFFA7819FFBD}" type="sibTrans" cxnId="{251988DA-9C04-4611-B7F1-2B128D135E8F}">
      <dgm:prSet/>
      <dgm:spPr/>
      <dgm:t>
        <a:bodyPr/>
        <a:lstStyle/>
        <a:p>
          <a:endParaRPr lang="en-US"/>
        </a:p>
      </dgm:t>
    </dgm:pt>
    <dgm:pt modelId="{416606BE-3032-4304-A5C5-3C6D30ED18D5}">
      <dgm:prSet phldrT="[Text]" custT="1"/>
      <dgm:spPr/>
      <dgm:t>
        <a:bodyPr/>
        <a:lstStyle/>
        <a:p>
          <a:r>
            <a:rPr lang="en-US" sz="1600" dirty="0"/>
            <a:t>In 2017, the last year full payment data is available, NAP made 15, 136 payments for over $162 million. </a:t>
          </a:r>
        </a:p>
      </dgm:t>
    </dgm:pt>
    <dgm:pt modelId="{03DACF7D-72FA-4B07-860D-F6B46A509CF3}" type="parTrans" cxnId="{8FDC263A-1364-4264-8AA1-2E4EF6DBAEE9}">
      <dgm:prSet/>
      <dgm:spPr/>
      <dgm:t>
        <a:bodyPr/>
        <a:lstStyle/>
        <a:p>
          <a:endParaRPr lang="en-US"/>
        </a:p>
      </dgm:t>
    </dgm:pt>
    <dgm:pt modelId="{4CD183E9-2156-4A68-8026-B3E4AACF6EB9}" type="sibTrans" cxnId="{8FDC263A-1364-4264-8AA1-2E4EF6DBAEE9}">
      <dgm:prSet/>
      <dgm:spPr/>
      <dgm:t>
        <a:bodyPr/>
        <a:lstStyle/>
        <a:p>
          <a:endParaRPr lang="en-US"/>
        </a:p>
      </dgm:t>
    </dgm:pt>
    <dgm:pt modelId="{863AA503-C6EF-4708-AEC5-AD9A6E2F5B88}">
      <dgm:prSet phldrT="[Text]" custT="1"/>
      <dgm:spPr/>
      <dgm:t>
        <a:bodyPr/>
        <a:lstStyle/>
        <a:p>
          <a:r>
            <a:rPr lang="en-US" sz="2000" b="1" dirty="0"/>
            <a:t>2017 Wildfires and Hurricanes Indemnity Program (2017-WHIP)</a:t>
          </a:r>
          <a:endParaRPr lang="en-US" sz="2000" dirty="0"/>
        </a:p>
      </dgm:t>
    </dgm:pt>
    <dgm:pt modelId="{46DF85F8-8F39-41A3-BBAA-16D48AFF63F7}" type="parTrans" cxnId="{8436B7B3-8A77-4390-9290-894D185AB634}">
      <dgm:prSet/>
      <dgm:spPr/>
      <dgm:t>
        <a:bodyPr/>
        <a:lstStyle/>
        <a:p>
          <a:endParaRPr lang="en-US"/>
        </a:p>
      </dgm:t>
    </dgm:pt>
    <dgm:pt modelId="{EF81C62A-EE51-40B3-8BCC-FC94410E2655}" type="sibTrans" cxnId="{8436B7B3-8A77-4390-9290-894D185AB634}">
      <dgm:prSet/>
      <dgm:spPr/>
      <dgm:t>
        <a:bodyPr/>
        <a:lstStyle/>
        <a:p>
          <a:endParaRPr lang="en-US"/>
        </a:p>
      </dgm:t>
    </dgm:pt>
    <dgm:pt modelId="{AA02FDD8-1E44-453B-8458-74688179A207}">
      <dgm:prSet phldrT="[Text]" custT="1"/>
      <dgm:spPr/>
      <dgm:t>
        <a:bodyPr/>
        <a:lstStyle/>
        <a:p>
          <a:r>
            <a:rPr lang="en-US" sz="1600" dirty="0"/>
            <a:t>2017-WHIP provides disaster payments to agricultural producers to offset losses from hurricanes and wildfires during 2017. It is a short-term program designed to respond to 2017 or 2018 losses. </a:t>
          </a:r>
        </a:p>
      </dgm:t>
    </dgm:pt>
    <dgm:pt modelId="{40F4BDA3-87B0-4466-AD59-ADB6955A5E93}" type="parTrans" cxnId="{688161EB-A877-4FEC-A95C-AFCDAA5C614A}">
      <dgm:prSet/>
      <dgm:spPr/>
      <dgm:t>
        <a:bodyPr/>
        <a:lstStyle/>
        <a:p>
          <a:endParaRPr lang="en-US"/>
        </a:p>
      </dgm:t>
    </dgm:pt>
    <dgm:pt modelId="{4D16A538-93CB-4AD4-8C93-7ABFFE70AD6E}" type="sibTrans" cxnId="{688161EB-A877-4FEC-A95C-AFCDAA5C614A}">
      <dgm:prSet/>
      <dgm:spPr/>
      <dgm:t>
        <a:bodyPr/>
        <a:lstStyle/>
        <a:p>
          <a:endParaRPr lang="en-US"/>
        </a:p>
      </dgm:t>
    </dgm:pt>
    <dgm:pt modelId="{2530EC35-531A-463B-8587-6964F2740E6F}">
      <dgm:prSet phldrT="[Text]" custT="1"/>
      <dgm:spPr/>
      <dgm:t>
        <a:bodyPr/>
        <a:lstStyle/>
        <a:p>
          <a:r>
            <a:rPr lang="en-US" sz="1600" dirty="0"/>
            <a:t>Congress has provided almost $2 billion for this program and another $340 million has been allocated to help the Florida citrus industry recover. </a:t>
          </a:r>
        </a:p>
      </dgm:t>
    </dgm:pt>
    <dgm:pt modelId="{93A7F61E-FD8B-4084-BD35-E0198BD26A08}" type="parTrans" cxnId="{E973D135-50F8-417A-A657-9FECAAD4FFE1}">
      <dgm:prSet/>
      <dgm:spPr/>
      <dgm:t>
        <a:bodyPr/>
        <a:lstStyle/>
        <a:p>
          <a:endParaRPr lang="en-US"/>
        </a:p>
      </dgm:t>
    </dgm:pt>
    <dgm:pt modelId="{8CA86B44-A242-484B-8071-77290DE1458D}" type="sibTrans" cxnId="{E973D135-50F8-417A-A657-9FECAAD4FFE1}">
      <dgm:prSet/>
      <dgm:spPr/>
      <dgm:t>
        <a:bodyPr/>
        <a:lstStyle/>
        <a:p>
          <a:endParaRPr lang="en-US"/>
        </a:p>
      </dgm:t>
    </dgm:pt>
    <dgm:pt modelId="{34A7D34C-DAB8-446C-A20B-0C8E0AE35F55}">
      <dgm:prSet phldrT="[Text]" custT="1"/>
      <dgm:spPr/>
      <dgm:t>
        <a:bodyPr/>
        <a:lstStyle/>
        <a:p>
          <a:r>
            <a:rPr lang="en-US" sz="1600" dirty="0"/>
            <a:t>ARC/PLC programs provide payments to farmers when the actual revenue for a covered commodity falls below the expected revenue; </a:t>
          </a:r>
        </a:p>
      </dgm:t>
    </dgm:pt>
    <dgm:pt modelId="{1DF4E976-02F6-4223-A24C-9F66A71EB95E}" type="sibTrans" cxnId="{9F185AF3-F6D7-467D-B2AA-272F5079FAFF}">
      <dgm:prSet/>
      <dgm:spPr/>
      <dgm:t>
        <a:bodyPr/>
        <a:lstStyle/>
        <a:p>
          <a:endParaRPr lang="en-US"/>
        </a:p>
      </dgm:t>
    </dgm:pt>
    <dgm:pt modelId="{F89EE7B9-576B-43A1-8A18-8129F8ED0BB4}" type="parTrans" cxnId="{9F185AF3-F6D7-467D-B2AA-272F5079FAFF}">
      <dgm:prSet/>
      <dgm:spPr/>
      <dgm:t>
        <a:bodyPr/>
        <a:lstStyle/>
        <a:p>
          <a:endParaRPr lang="en-US"/>
        </a:p>
      </dgm:t>
    </dgm:pt>
    <dgm:pt modelId="{407516FE-E10D-4BA0-AEB9-6CAAC0B10AC2}">
      <dgm:prSet custT="1"/>
      <dgm:spPr/>
      <dgm:t>
        <a:bodyPr/>
        <a:lstStyle/>
        <a:p>
          <a:r>
            <a:rPr lang="en-US" sz="1600" dirty="0"/>
            <a:t>For the 2016 crop year, the last year that payment data was available, the ARC and PLC programs provided 2.3 million payments to producers totaling just over $7 billion. </a:t>
          </a:r>
        </a:p>
      </dgm:t>
    </dgm:pt>
    <dgm:pt modelId="{DE69F553-E9B9-4128-AF96-4042A3B45815}" type="parTrans" cxnId="{3C15F824-1A43-430F-BACD-C776081FD60E}">
      <dgm:prSet/>
      <dgm:spPr/>
      <dgm:t>
        <a:bodyPr/>
        <a:lstStyle/>
        <a:p>
          <a:endParaRPr lang="en-US"/>
        </a:p>
      </dgm:t>
    </dgm:pt>
    <dgm:pt modelId="{27CC6307-1D9A-4F06-B625-2F32DE953AB0}" type="sibTrans" cxnId="{3C15F824-1A43-430F-BACD-C776081FD60E}">
      <dgm:prSet/>
      <dgm:spPr/>
      <dgm:t>
        <a:bodyPr/>
        <a:lstStyle/>
        <a:p>
          <a:endParaRPr lang="en-US"/>
        </a:p>
      </dgm:t>
    </dgm:pt>
    <dgm:pt modelId="{ECADB0E9-A0FA-4952-B3B4-1C970716B961}" type="pres">
      <dgm:prSet presAssocID="{176B1062-317D-4D82-985C-972205908025}" presName="linear" presStyleCnt="0">
        <dgm:presLayoutVars>
          <dgm:dir/>
          <dgm:resizeHandles val="exact"/>
        </dgm:presLayoutVars>
      </dgm:prSet>
      <dgm:spPr/>
      <dgm:t>
        <a:bodyPr/>
        <a:lstStyle/>
        <a:p>
          <a:endParaRPr lang="en-US"/>
        </a:p>
      </dgm:t>
    </dgm:pt>
    <dgm:pt modelId="{0B88DA93-47C9-4200-B894-48064EA71F49}" type="pres">
      <dgm:prSet presAssocID="{E944B1B3-429C-4543-8A7C-110F9FDB1BFE}" presName="comp" presStyleCnt="0"/>
      <dgm:spPr/>
    </dgm:pt>
    <dgm:pt modelId="{5A6EADAF-E28C-4161-976C-21676ECA7F38}" type="pres">
      <dgm:prSet presAssocID="{E944B1B3-429C-4543-8A7C-110F9FDB1BFE}" presName="box" presStyleLbl="node1" presStyleIdx="0" presStyleCnt="3"/>
      <dgm:spPr/>
      <dgm:t>
        <a:bodyPr/>
        <a:lstStyle/>
        <a:p>
          <a:endParaRPr lang="en-US"/>
        </a:p>
      </dgm:t>
    </dgm:pt>
    <dgm:pt modelId="{4B1B443E-78CA-40D8-AB46-93EF7C66F43D}" type="pres">
      <dgm:prSet presAssocID="{E944B1B3-429C-4543-8A7C-110F9FDB1BFE}" presName="img" presStyleLbl="fgImgPlace1" presStyleIdx="0" presStyleCnt="3" custLinFactNeighborX="-2532" custLinFactNeighborY="38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DD218536-FFE5-45A9-8520-0FBCCBD72681}" type="pres">
      <dgm:prSet presAssocID="{E944B1B3-429C-4543-8A7C-110F9FDB1BFE}" presName="text" presStyleLbl="node1" presStyleIdx="0" presStyleCnt="3">
        <dgm:presLayoutVars>
          <dgm:bulletEnabled val="1"/>
        </dgm:presLayoutVars>
      </dgm:prSet>
      <dgm:spPr/>
      <dgm:t>
        <a:bodyPr/>
        <a:lstStyle/>
        <a:p>
          <a:endParaRPr lang="en-US"/>
        </a:p>
      </dgm:t>
    </dgm:pt>
    <dgm:pt modelId="{76964F03-C5A7-4BD2-8980-B2B8349AA61A}" type="pres">
      <dgm:prSet presAssocID="{EED5FA6E-097E-438D-95AD-4D3588640722}" presName="spacer" presStyleCnt="0"/>
      <dgm:spPr/>
    </dgm:pt>
    <dgm:pt modelId="{0F3A2FC6-1B52-4E12-8553-DA00AA545C48}" type="pres">
      <dgm:prSet presAssocID="{BBC96218-39F1-4801-93EB-F402465F61ED}" presName="comp" presStyleCnt="0"/>
      <dgm:spPr/>
    </dgm:pt>
    <dgm:pt modelId="{58FEE186-42C9-4706-A07C-1D14D4DF7F94}" type="pres">
      <dgm:prSet presAssocID="{BBC96218-39F1-4801-93EB-F402465F61ED}" presName="box" presStyleLbl="node1" presStyleIdx="1" presStyleCnt="3" custLinFactY="6118" custLinFactNeighborX="-34" custLinFactNeighborY="100000"/>
      <dgm:spPr/>
      <dgm:t>
        <a:bodyPr/>
        <a:lstStyle/>
        <a:p>
          <a:endParaRPr lang="en-US"/>
        </a:p>
      </dgm:t>
    </dgm:pt>
    <dgm:pt modelId="{98AD3C4D-7DF3-4B1F-B1F7-314D645B22EC}" type="pres">
      <dgm:prSet presAssocID="{BBC96218-39F1-4801-93EB-F402465F61ED}" presName="img" presStyleLbl="fgImgPlace1" presStyleIdx="1" presStyleCnt="3" custLinFactY="31106" custLinFactNeighborX="-3822" custLinFactNeighborY="10000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800ECE9-7D49-426F-BC56-E3EE7874FA2A}" type="pres">
      <dgm:prSet presAssocID="{BBC96218-39F1-4801-93EB-F402465F61ED}" presName="text" presStyleLbl="node1" presStyleIdx="1" presStyleCnt="3">
        <dgm:presLayoutVars>
          <dgm:bulletEnabled val="1"/>
        </dgm:presLayoutVars>
      </dgm:prSet>
      <dgm:spPr/>
      <dgm:t>
        <a:bodyPr/>
        <a:lstStyle/>
        <a:p>
          <a:endParaRPr lang="en-US"/>
        </a:p>
      </dgm:t>
    </dgm:pt>
    <dgm:pt modelId="{C365CF28-E6EF-4439-BD76-C3E62B6A5C37}" type="pres">
      <dgm:prSet presAssocID="{EFC27EC8-7B7E-472B-AD50-4F73088379EC}" presName="spacer" presStyleCnt="0"/>
      <dgm:spPr/>
    </dgm:pt>
    <dgm:pt modelId="{509AA763-67E1-4B83-9116-83D1990858AC}" type="pres">
      <dgm:prSet presAssocID="{863AA503-C6EF-4708-AEC5-AD9A6E2F5B88}" presName="comp" presStyleCnt="0"/>
      <dgm:spPr/>
    </dgm:pt>
    <dgm:pt modelId="{106D01D2-C08C-4C41-9FDF-FE33BFB9C336}" type="pres">
      <dgm:prSet presAssocID="{863AA503-C6EF-4708-AEC5-AD9A6E2F5B88}" presName="box" presStyleLbl="node1" presStyleIdx="2" presStyleCnt="3" custLinFactY="-11506" custLinFactNeighborY="-100000"/>
      <dgm:spPr/>
      <dgm:t>
        <a:bodyPr/>
        <a:lstStyle/>
        <a:p>
          <a:endParaRPr lang="en-US"/>
        </a:p>
      </dgm:t>
    </dgm:pt>
    <dgm:pt modelId="{6343ABD0-C63D-4D33-9A66-3188371FD575}" type="pres">
      <dgm:prSet presAssocID="{863AA503-C6EF-4708-AEC5-AD9A6E2F5B88}" presName="img" presStyleLbl="fgImgPlace1" presStyleIdx="2" presStyleCnt="3" custLinFactY="-44695" custLinFactNeighborX="-1934" custLinFactNeighborY="-10000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9863DA8-3626-4C72-A2BD-DAE02CD1F1FF}" type="pres">
      <dgm:prSet presAssocID="{863AA503-C6EF-4708-AEC5-AD9A6E2F5B88}" presName="text" presStyleLbl="node1" presStyleIdx="2" presStyleCnt="3">
        <dgm:presLayoutVars>
          <dgm:bulletEnabled val="1"/>
        </dgm:presLayoutVars>
      </dgm:prSet>
      <dgm:spPr/>
      <dgm:t>
        <a:bodyPr/>
        <a:lstStyle/>
        <a:p>
          <a:endParaRPr lang="en-US"/>
        </a:p>
      </dgm:t>
    </dgm:pt>
  </dgm:ptLst>
  <dgm:cxnLst>
    <dgm:cxn modelId="{DBDDAC2F-9B29-4AD2-95B3-9E800953DB29}" srcId="{176B1062-317D-4D82-985C-972205908025}" destId="{BBC96218-39F1-4801-93EB-F402465F61ED}" srcOrd="1" destOrd="0" parTransId="{E4180310-0710-4BEF-BCD3-DFC35E899C32}" sibTransId="{EFC27EC8-7B7E-472B-AD50-4F73088379EC}"/>
    <dgm:cxn modelId="{C185C523-E73F-4EA6-8B6E-2AEF1BE8B402}" srcId="{176B1062-317D-4D82-985C-972205908025}" destId="{E944B1B3-429C-4543-8A7C-110F9FDB1BFE}" srcOrd="0" destOrd="0" parTransId="{1414B39F-CDE7-40E7-91B8-CEC2B8868851}" sibTransId="{EED5FA6E-097E-438D-95AD-4D3588640722}"/>
    <dgm:cxn modelId="{0680690E-A53B-4DA6-AA11-1535DD05BBD3}" type="presOf" srcId="{34A7D34C-DAB8-446C-A20B-0C8E0AE35F55}" destId="{5A6EADAF-E28C-4161-976C-21676ECA7F38}" srcOrd="0" destOrd="1" presId="urn:microsoft.com/office/officeart/2005/8/layout/vList4"/>
    <dgm:cxn modelId="{E9EBEE7B-0327-4A5D-9379-45E15F87F41D}" type="presOf" srcId="{AA02FDD8-1E44-453B-8458-74688179A207}" destId="{C9863DA8-3626-4C72-A2BD-DAE02CD1F1FF}" srcOrd="1" destOrd="1" presId="urn:microsoft.com/office/officeart/2005/8/layout/vList4"/>
    <dgm:cxn modelId="{3C8EB573-09D1-4829-B645-FD327DB23ACA}" type="presOf" srcId="{E944B1B3-429C-4543-8A7C-110F9FDB1BFE}" destId="{DD218536-FFE5-45A9-8520-0FBCCBD72681}" srcOrd="1" destOrd="0" presId="urn:microsoft.com/office/officeart/2005/8/layout/vList4"/>
    <dgm:cxn modelId="{CE0A7036-F496-4673-B82C-AA33AC0CE6B8}" type="presOf" srcId="{2530EC35-531A-463B-8587-6964F2740E6F}" destId="{C9863DA8-3626-4C72-A2BD-DAE02CD1F1FF}" srcOrd="1" destOrd="2" presId="urn:microsoft.com/office/officeart/2005/8/layout/vList4"/>
    <dgm:cxn modelId="{9469716E-4CAC-49E0-861F-5362992185AD}" type="presOf" srcId="{9E58AE0B-86D2-4C52-ADE5-3CA040792E4F}" destId="{C800ECE9-7D49-426F-BC56-E3EE7874FA2A}" srcOrd="1" destOrd="1" presId="urn:microsoft.com/office/officeart/2005/8/layout/vList4"/>
    <dgm:cxn modelId="{FB2ECDE4-BE4B-4373-A553-13A58B97BE59}" type="presOf" srcId="{2530EC35-531A-463B-8587-6964F2740E6F}" destId="{106D01D2-C08C-4C41-9FDF-FE33BFB9C336}" srcOrd="0" destOrd="2" presId="urn:microsoft.com/office/officeart/2005/8/layout/vList4"/>
    <dgm:cxn modelId="{DC7430C1-3211-4B05-A4DC-E9180C73717D}" type="presOf" srcId="{34A7D34C-DAB8-446C-A20B-0C8E0AE35F55}" destId="{DD218536-FFE5-45A9-8520-0FBCCBD72681}" srcOrd="1" destOrd="1" presId="urn:microsoft.com/office/officeart/2005/8/layout/vList4"/>
    <dgm:cxn modelId="{8436B7B3-8A77-4390-9290-894D185AB634}" srcId="{176B1062-317D-4D82-985C-972205908025}" destId="{863AA503-C6EF-4708-AEC5-AD9A6E2F5B88}" srcOrd="2" destOrd="0" parTransId="{46DF85F8-8F39-41A3-BBAA-16D48AFF63F7}" sibTransId="{EF81C62A-EE51-40B3-8BCC-FC94410E2655}"/>
    <dgm:cxn modelId="{688161EB-A877-4FEC-A95C-AFCDAA5C614A}" srcId="{863AA503-C6EF-4708-AEC5-AD9A6E2F5B88}" destId="{AA02FDD8-1E44-453B-8458-74688179A207}" srcOrd="0" destOrd="0" parTransId="{40F4BDA3-87B0-4466-AD59-ADB6955A5E93}" sibTransId="{4D16A538-93CB-4AD4-8C93-7ABFFE70AD6E}"/>
    <dgm:cxn modelId="{2AF9FF55-D057-4C4A-9602-57293CECCFDA}" type="presOf" srcId="{AA02FDD8-1E44-453B-8458-74688179A207}" destId="{106D01D2-C08C-4C41-9FDF-FE33BFB9C336}" srcOrd="0" destOrd="1" presId="urn:microsoft.com/office/officeart/2005/8/layout/vList4"/>
    <dgm:cxn modelId="{8E3CCCF1-A25B-4C92-8544-4A73F99603DA}" type="presOf" srcId="{863AA503-C6EF-4708-AEC5-AD9A6E2F5B88}" destId="{C9863DA8-3626-4C72-A2BD-DAE02CD1F1FF}" srcOrd="1" destOrd="0" presId="urn:microsoft.com/office/officeart/2005/8/layout/vList4"/>
    <dgm:cxn modelId="{6A1EC0A8-92CF-4696-A073-33490171E2F5}" type="presOf" srcId="{E944B1B3-429C-4543-8A7C-110F9FDB1BFE}" destId="{5A6EADAF-E28C-4161-976C-21676ECA7F38}" srcOrd="0" destOrd="0" presId="urn:microsoft.com/office/officeart/2005/8/layout/vList4"/>
    <dgm:cxn modelId="{E973D135-50F8-417A-A657-9FECAAD4FFE1}" srcId="{863AA503-C6EF-4708-AEC5-AD9A6E2F5B88}" destId="{2530EC35-531A-463B-8587-6964F2740E6F}" srcOrd="1" destOrd="0" parTransId="{93A7F61E-FD8B-4084-BD35-E0198BD26A08}" sibTransId="{8CA86B44-A242-484B-8071-77290DE1458D}"/>
    <dgm:cxn modelId="{9CC2A855-74C4-474D-8B23-D6BA8DCDFFB0}" type="presOf" srcId="{176B1062-317D-4D82-985C-972205908025}" destId="{ECADB0E9-A0FA-4952-B3B4-1C970716B961}" srcOrd="0" destOrd="0" presId="urn:microsoft.com/office/officeart/2005/8/layout/vList4"/>
    <dgm:cxn modelId="{CFE341B4-EE2D-4CEE-9087-B1159565D6A8}" type="presOf" srcId="{863AA503-C6EF-4708-AEC5-AD9A6E2F5B88}" destId="{106D01D2-C08C-4C41-9FDF-FE33BFB9C336}" srcOrd="0" destOrd="0" presId="urn:microsoft.com/office/officeart/2005/8/layout/vList4"/>
    <dgm:cxn modelId="{3C15F824-1A43-430F-BACD-C776081FD60E}" srcId="{E944B1B3-429C-4543-8A7C-110F9FDB1BFE}" destId="{407516FE-E10D-4BA0-AEB9-6CAAC0B10AC2}" srcOrd="1" destOrd="0" parTransId="{DE69F553-E9B9-4128-AF96-4042A3B45815}" sibTransId="{27CC6307-1D9A-4F06-B625-2F32DE953AB0}"/>
    <dgm:cxn modelId="{BA723653-1127-4EC6-B152-8B28F33C4E00}" type="presOf" srcId="{416606BE-3032-4304-A5C5-3C6D30ED18D5}" destId="{C800ECE9-7D49-426F-BC56-E3EE7874FA2A}" srcOrd="1" destOrd="2" presId="urn:microsoft.com/office/officeart/2005/8/layout/vList4"/>
    <dgm:cxn modelId="{19D54872-05E1-4EBD-8CCA-F3DFC15B913E}" type="presOf" srcId="{407516FE-E10D-4BA0-AEB9-6CAAC0B10AC2}" destId="{DD218536-FFE5-45A9-8520-0FBCCBD72681}" srcOrd="1" destOrd="2" presId="urn:microsoft.com/office/officeart/2005/8/layout/vList4"/>
    <dgm:cxn modelId="{F74DB738-A2B1-450F-8F03-1EE1B812E070}" type="presOf" srcId="{407516FE-E10D-4BA0-AEB9-6CAAC0B10AC2}" destId="{5A6EADAF-E28C-4161-976C-21676ECA7F38}" srcOrd="0" destOrd="2" presId="urn:microsoft.com/office/officeart/2005/8/layout/vList4"/>
    <dgm:cxn modelId="{7300D228-7BA8-4E4A-AAD2-21BB4C1B5500}" type="presOf" srcId="{BBC96218-39F1-4801-93EB-F402465F61ED}" destId="{C800ECE9-7D49-426F-BC56-E3EE7874FA2A}" srcOrd="1" destOrd="0" presId="urn:microsoft.com/office/officeart/2005/8/layout/vList4"/>
    <dgm:cxn modelId="{251988DA-9C04-4611-B7F1-2B128D135E8F}" srcId="{BBC96218-39F1-4801-93EB-F402465F61ED}" destId="{9E58AE0B-86D2-4C52-ADE5-3CA040792E4F}" srcOrd="0" destOrd="0" parTransId="{BD719880-2B6B-4075-99BD-DE70DD33E346}" sibTransId="{8E4BFDF3-BB87-4213-B02A-EFFA7819FFBD}"/>
    <dgm:cxn modelId="{FB7FBC24-4D3E-462E-AE7C-AC0F5AEA4022}" type="presOf" srcId="{BBC96218-39F1-4801-93EB-F402465F61ED}" destId="{58FEE186-42C9-4706-A07C-1D14D4DF7F94}" srcOrd="0" destOrd="0" presId="urn:microsoft.com/office/officeart/2005/8/layout/vList4"/>
    <dgm:cxn modelId="{17F197F1-40DE-4B13-9F71-A2478ADD99F1}" type="presOf" srcId="{9E58AE0B-86D2-4C52-ADE5-3CA040792E4F}" destId="{58FEE186-42C9-4706-A07C-1D14D4DF7F94}" srcOrd="0" destOrd="1" presId="urn:microsoft.com/office/officeart/2005/8/layout/vList4"/>
    <dgm:cxn modelId="{9F185AF3-F6D7-467D-B2AA-272F5079FAFF}" srcId="{E944B1B3-429C-4543-8A7C-110F9FDB1BFE}" destId="{34A7D34C-DAB8-446C-A20B-0C8E0AE35F55}" srcOrd="0" destOrd="0" parTransId="{F89EE7B9-576B-43A1-8A18-8129F8ED0BB4}" sibTransId="{1DF4E976-02F6-4223-A24C-9F66A71EB95E}"/>
    <dgm:cxn modelId="{8FDC263A-1364-4264-8AA1-2E4EF6DBAEE9}" srcId="{BBC96218-39F1-4801-93EB-F402465F61ED}" destId="{416606BE-3032-4304-A5C5-3C6D30ED18D5}" srcOrd="1" destOrd="0" parTransId="{03DACF7D-72FA-4B07-860D-F6B46A509CF3}" sibTransId="{4CD183E9-2156-4A68-8026-B3E4AACF6EB9}"/>
    <dgm:cxn modelId="{D970EC02-7938-482A-871B-766ADEA030AA}" type="presOf" srcId="{416606BE-3032-4304-A5C5-3C6D30ED18D5}" destId="{58FEE186-42C9-4706-A07C-1D14D4DF7F94}" srcOrd="0" destOrd="2" presId="urn:microsoft.com/office/officeart/2005/8/layout/vList4"/>
    <dgm:cxn modelId="{7F340A43-9DAC-47CA-8FCF-C31F3FB6CA4A}" type="presParOf" srcId="{ECADB0E9-A0FA-4952-B3B4-1C970716B961}" destId="{0B88DA93-47C9-4200-B894-48064EA71F49}" srcOrd="0" destOrd="0" presId="urn:microsoft.com/office/officeart/2005/8/layout/vList4"/>
    <dgm:cxn modelId="{6E47BBD7-4153-47F1-827A-F0949899E71B}" type="presParOf" srcId="{0B88DA93-47C9-4200-B894-48064EA71F49}" destId="{5A6EADAF-E28C-4161-976C-21676ECA7F38}" srcOrd="0" destOrd="0" presId="urn:microsoft.com/office/officeart/2005/8/layout/vList4"/>
    <dgm:cxn modelId="{E638194E-7F26-4DA4-85C4-00BE5E1245E8}" type="presParOf" srcId="{0B88DA93-47C9-4200-B894-48064EA71F49}" destId="{4B1B443E-78CA-40D8-AB46-93EF7C66F43D}" srcOrd="1" destOrd="0" presId="urn:microsoft.com/office/officeart/2005/8/layout/vList4"/>
    <dgm:cxn modelId="{272EE3EF-C435-492E-BD5E-3193759F63FE}" type="presParOf" srcId="{0B88DA93-47C9-4200-B894-48064EA71F49}" destId="{DD218536-FFE5-45A9-8520-0FBCCBD72681}" srcOrd="2" destOrd="0" presId="urn:microsoft.com/office/officeart/2005/8/layout/vList4"/>
    <dgm:cxn modelId="{DA192A39-DF11-43B1-865B-12F84F335299}" type="presParOf" srcId="{ECADB0E9-A0FA-4952-B3B4-1C970716B961}" destId="{76964F03-C5A7-4BD2-8980-B2B8349AA61A}" srcOrd="1" destOrd="0" presId="urn:microsoft.com/office/officeart/2005/8/layout/vList4"/>
    <dgm:cxn modelId="{41FC76DD-EF7B-41C1-AD69-E3C58E4272C3}" type="presParOf" srcId="{ECADB0E9-A0FA-4952-B3B4-1C970716B961}" destId="{0F3A2FC6-1B52-4E12-8553-DA00AA545C48}" srcOrd="2" destOrd="0" presId="urn:microsoft.com/office/officeart/2005/8/layout/vList4"/>
    <dgm:cxn modelId="{DEA9D863-6381-4744-9FFF-6B96A962FBE1}" type="presParOf" srcId="{0F3A2FC6-1B52-4E12-8553-DA00AA545C48}" destId="{58FEE186-42C9-4706-A07C-1D14D4DF7F94}" srcOrd="0" destOrd="0" presId="urn:microsoft.com/office/officeart/2005/8/layout/vList4"/>
    <dgm:cxn modelId="{2A24105E-962E-406D-9385-E9DA74A02B6B}" type="presParOf" srcId="{0F3A2FC6-1B52-4E12-8553-DA00AA545C48}" destId="{98AD3C4D-7DF3-4B1F-B1F7-314D645B22EC}" srcOrd="1" destOrd="0" presId="urn:microsoft.com/office/officeart/2005/8/layout/vList4"/>
    <dgm:cxn modelId="{2E86A428-8BD2-4330-855F-9D121861AC1E}" type="presParOf" srcId="{0F3A2FC6-1B52-4E12-8553-DA00AA545C48}" destId="{C800ECE9-7D49-426F-BC56-E3EE7874FA2A}" srcOrd="2" destOrd="0" presId="urn:microsoft.com/office/officeart/2005/8/layout/vList4"/>
    <dgm:cxn modelId="{910A1FD8-929B-49EC-B415-13100FF2AB2B}" type="presParOf" srcId="{ECADB0E9-A0FA-4952-B3B4-1C970716B961}" destId="{C365CF28-E6EF-4439-BD76-C3E62B6A5C37}" srcOrd="3" destOrd="0" presId="urn:microsoft.com/office/officeart/2005/8/layout/vList4"/>
    <dgm:cxn modelId="{DC96BC9A-BD65-4F8D-9904-E3F01DB0B88F}" type="presParOf" srcId="{ECADB0E9-A0FA-4952-B3B4-1C970716B961}" destId="{509AA763-67E1-4B83-9116-83D1990858AC}" srcOrd="4" destOrd="0" presId="urn:microsoft.com/office/officeart/2005/8/layout/vList4"/>
    <dgm:cxn modelId="{05C18468-950E-48A1-B572-CEE5B0E64887}" type="presParOf" srcId="{509AA763-67E1-4B83-9116-83D1990858AC}" destId="{106D01D2-C08C-4C41-9FDF-FE33BFB9C336}" srcOrd="0" destOrd="0" presId="urn:microsoft.com/office/officeart/2005/8/layout/vList4"/>
    <dgm:cxn modelId="{3D549DEC-3548-4E0E-967F-5847B5D71835}" type="presParOf" srcId="{509AA763-67E1-4B83-9116-83D1990858AC}" destId="{6343ABD0-C63D-4D33-9A66-3188371FD575}" srcOrd="1" destOrd="0" presId="urn:microsoft.com/office/officeart/2005/8/layout/vList4"/>
    <dgm:cxn modelId="{A93BE3BE-A1EB-40B8-88F3-5A28C33B4414}" type="presParOf" srcId="{509AA763-67E1-4B83-9116-83D1990858AC}" destId="{C9863DA8-3626-4C72-A2BD-DAE02CD1F1FF}"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085D5E-B096-4BF2-ADB4-8277F3C99B1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7AC89AF9-BFBC-4913-857D-19B77B029225}">
      <dgm:prSet phldrT="[Text]" custT="1"/>
      <dgm:spPr/>
      <dgm:t>
        <a:bodyPr/>
        <a:lstStyle/>
        <a:p>
          <a:r>
            <a:rPr lang="en-US" sz="1800" b="1" dirty="0"/>
            <a:t>Livestock Indemnity Program (LIP)  </a:t>
          </a:r>
        </a:p>
      </dgm:t>
    </dgm:pt>
    <dgm:pt modelId="{EBAF134A-3171-4324-A8CC-06DFFA9A9FCD}" type="parTrans" cxnId="{7159BC0D-BD3F-4315-A825-4EFF4C83A899}">
      <dgm:prSet/>
      <dgm:spPr/>
      <dgm:t>
        <a:bodyPr/>
        <a:lstStyle/>
        <a:p>
          <a:endParaRPr lang="en-US"/>
        </a:p>
      </dgm:t>
    </dgm:pt>
    <dgm:pt modelId="{749A059A-BCBC-484D-9CEE-D3264A5394D4}" type="sibTrans" cxnId="{7159BC0D-BD3F-4315-A825-4EFF4C83A899}">
      <dgm:prSet/>
      <dgm:spPr/>
      <dgm:t>
        <a:bodyPr/>
        <a:lstStyle/>
        <a:p>
          <a:endParaRPr lang="en-US"/>
        </a:p>
      </dgm:t>
    </dgm:pt>
    <dgm:pt modelId="{C2C0CD21-45EC-48BD-B069-A1C346E7799F}">
      <dgm:prSet phldrT="[Text]" custT="1"/>
      <dgm:spPr/>
      <dgm:t>
        <a:bodyPr/>
        <a:lstStyle/>
        <a:p>
          <a:r>
            <a:rPr lang="en-US" sz="1400" dirty="0"/>
            <a:t>LIP pays livestock producers for livestock deaths in excess of normal mortality or injury to livestock caused by an eligible adverse weather event or attacks by animals reintroduced into the wild by the Federal Government. </a:t>
          </a:r>
        </a:p>
      </dgm:t>
    </dgm:pt>
    <dgm:pt modelId="{CAAF05E0-B0CA-4A60-8BF1-743A02C5931D}" type="parTrans" cxnId="{578B69DE-0FA6-4AD7-A316-FB349861E804}">
      <dgm:prSet/>
      <dgm:spPr/>
      <dgm:t>
        <a:bodyPr/>
        <a:lstStyle/>
        <a:p>
          <a:endParaRPr lang="en-US"/>
        </a:p>
      </dgm:t>
    </dgm:pt>
    <dgm:pt modelId="{10C1B622-E56C-4A63-9611-CA61C42DE43A}" type="sibTrans" cxnId="{578B69DE-0FA6-4AD7-A316-FB349861E804}">
      <dgm:prSet/>
      <dgm:spPr/>
      <dgm:t>
        <a:bodyPr/>
        <a:lstStyle/>
        <a:p>
          <a:endParaRPr lang="en-US"/>
        </a:p>
      </dgm:t>
    </dgm:pt>
    <dgm:pt modelId="{E6907DA2-7E64-4F05-A446-0E0E6DBC2142}">
      <dgm:prSet phldrT="[Text]" custT="1"/>
      <dgm:spPr/>
      <dgm:t>
        <a:bodyPr/>
        <a:lstStyle/>
        <a:p>
          <a:r>
            <a:rPr lang="en-US" sz="1800" b="1" dirty="0"/>
            <a:t>Emergency Assistance for Livestock, Honey Bees, and Farm-raised Fish (ELAP)</a:t>
          </a:r>
          <a:endParaRPr lang="en-US" sz="1800" dirty="0"/>
        </a:p>
      </dgm:t>
    </dgm:pt>
    <dgm:pt modelId="{6AEB468D-1AA8-4B44-9BB0-450D08E2DF14}" type="parTrans" cxnId="{50740B27-10D4-4BCE-AB02-ED6D43A928B1}">
      <dgm:prSet/>
      <dgm:spPr/>
      <dgm:t>
        <a:bodyPr/>
        <a:lstStyle/>
        <a:p>
          <a:endParaRPr lang="en-US"/>
        </a:p>
      </dgm:t>
    </dgm:pt>
    <dgm:pt modelId="{132DE487-DD84-4BC4-BDA9-33AB31BA734D}" type="sibTrans" cxnId="{50740B27-10D4-4BCE-AB02-ED6D43A928B1}">
      <dgm:prSet/>
      <dgm:spPr/>
      <dgm:t>
        <a:bodyPr/>
        <a:lstStyle/>
        <a:p>
          <a:endParaRPr lang="en-US"/>
        </a:p>
      </dgm:t>
    </dgm:pt>
    <dgm:pt modelId="{73CF101D-0E44-4F7E-B24D-B61C39EC51E8}">
      <dgm:prSet phldrT="[Text]" custT="1"/>
      <dgm:spPr/>
      <dgm:t>
        <a:bodyPr/>
        <a:lstStyle/>
        <a:p>
          <a:r>
            <a:rPr lang="en-US" sz="1400" dirty="0"/>
            <a:t>ELAP pays producers for losses due to disease, certain adverse weather events or conditions, including blizzards and wildfires, as determined by the Secretary. </a:t>
          </a:r>
        </a:p>
      </dgm:t>
    </dgm:pt>
    <dgm:pt modelId="{24BB6C20-6711-4A8A-BADF-91A90F3A58A3}" type="parTrans" cxnId="{C81C9C37-D869-41D1-A244-0E84EE4D9D05}">
      <dgm:prSet/>
      <dgm:spPr/>
      <dgm:t>
        <a:bodyPr/>
        <a:lstStyle/>
        <a:p>
          <a:endParaRPr lang="en-US"/>
        </a:p>
      </dgm:t>
    </dgm:pt>
    <dgm:pt modelId="{276EFDC6-D9D4-4EAA-925F-4ACAB78A6F74}" type="sibTrans" cxnId="{C81C9C37-D869-41D1-A244-0E84EE4D9D05}">
      <dgm:prSet/>
      <dgm:spPr/>
      <dgm:t>
        <a:bodyPr/>
        <a:lstStyle/>
        <a:p>
          <a:endParaRPr lang="en-US"/>
        </a:p>
      </dgm:t>
    </dgm:pt>
    <dgm:pt modelId="{B947A3D4-7898-457A-B90D-4E6DDE25420C}">
      <dgm:prSet phldrT="[Text]" custT="1"/>
      <dgm:spPr/>
      <dgm:t>
        <a:bodyPr/>
        <a:lstStyle/>
        <a:p>
          <a:r>
            <a:rPr lang="en-US" sz="1800" b="1" dirty="0"/>
            <a:t>Tree Assistance Program (TAP) </a:t>
          </a:r>
        </a:p>
      </dgm:t>
    </dgm:pt>
    <dgm:pt modelId="{645E6869-95D3-429F-A9A8-EDB5F537DE5E}" type="parTrans" cxnId="{FC693001-E8E2-44E0-9338-3C5998F36D2F}">
      <dgm:prSet/>
      <dgm:spPr/>
      <dgm:t>
        <a:bodyPr/>
        <a:lstStyle/>
        <a:p>
          <a:endParaRPr lang="en-US"/>
        </a:p>
      </dgm:t>
    </dgm:pt>
    <dgm:pt modelId="{4AEA5368-C0E7-407F-9628-CD68932AD32C}" type="sibTrans" cxnId="{FC693001-E8E2-44E0-9338-3C5998F36D2F}">
      <dgm:prSet/>
      <dgm:spPr/>
      <dgm:t>
        <a:bodyPr/>
        <a:lstStyle/>
        <a:p>
          <a:endParaRPr lang="en-US"/>
        </a:p>
      </dgm:t>
    </dgm:pt>
    <dgm:pt modelId="{048C93CF-5899-41BB-A91B-5D79BA9197ED}">
      <dgm:prSet phldrT="[Text]" custT="1"/>
      <dgm:spPr/>
      <dgm:t>
        <a:bodyPr/>
        <a:lstStyle/>
        <a:p>
          <a:r>
            <a:rPr lang="en-US" sz="1400" dirty="0"/>
            <a:t>TAP provides financial assistance to eligible orchardists and nursery tree growers to replace or rehabilitate eligible trees, bushes and vines lost to natural disasters, including hurricanes and wildfires; </a:t>
          </a:r>
        </a:p>
      </dgm:t>
    </dgm:pt>
    <dgm:pt modelId="{FF3245CC-0559-48A0-A585-1CDEC6140941}" type="parTrans" cxnId="{CC817A33-8813-4E8F-A4FA-68C5508BA57A}">
      <dgm:prSet/>
      <dgm:spPr/>
      <dgm:t>
        <a:bodyPr/>
        <a:lstStyle/>
        <a:p>
          <a:endParaRPr lang="en-US"/>
        </a:p>
      </dgm:t>
    </dgm:pt>
    <dgm:pt modelId="{7997D500-0A67-4CC2-A147-2A28BAD371CA}" type="sibTrans" cxnId="{CC817A33-8813-4E8F-A4FA-68C5508BA57A}">
      <dgm:prSet/>
      <dgm:spPr/>
      <dgm:t>
        <a:bodyPr/>
        <a:lstStyle/>
        <a:p>
          <a:endParaRPr lang="en-US"/>
        </a:p>
      </dgm:t>
    </dgm:pt>
    <dgm:pt modelId="{E3B0ED66-EFAB-41F1-8941-C418F0A39BD4}" type="pres">
      <dgm:prSet presAssocID="{27085D5E-B096-4BF2-ADB4-8277F3C99B1A}" presName="linear" presStyleCnt="0">
        <dgm:presLayoutVars>
          <dgm:dir/>
          <dgm:resizeHandles val="exact"/>
        </dgm:presLayoutVars>
      </dgm:prSet>
      <dgm:spPr/>
      <dgm:t>
        <a:bodyPr/>
        <a:lstStyle/>
        <a:p>
          <a:endParaRPr lang="en-US"/>
        </a:p>
      </dgm:t>
    </dgm:pt>
    <dgm:pt modelId="{3A28EF8A-563C-416B-8A09-8D2A8A6E1A66}" type="pres">
      <dgm:prSet presAssocID="{7AC89AF9-BFBC-4913-857D-19B77B029225}" presName="comp" presStyleCnt="0"/>
      <dgm:spPr/>
    </dgm:pt>
    <dgm:pt modelId="{D5E2C36F-746C-4281-A286-7EF9801A2A29}" type="pres">
      <dgm:prSet presAssocID="{7AC89AF9-BFBC-4913-857D-19B77B029225}" presName="box" presStyleLbl="node1" presStyleIdx="0" presStyleCnt="3" custScaleY="104737"/>
      <dgm:spPr/>
      <dgm:t>
        <a:bodyPr/>
        <a:lstStyle/>
        <a:p>
          <a:endParaRPr lang="en-US"/>
        </a:p>
      </dgm:t>
    </dgm:pt>
    <dgm:pt modelId="{8C3DA190-6703-4E8C-AA86-FFA8491D7128}" type="pres">
      <dgm:prSet presAssocID="{7AC89AF9-BFBC-4913-857D-19B77B029225}" presName="img" presStyleLbl="fgImgPlace1" presStyleIdx="0" presStyleCnt="3" custScaleY="10978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6932C33-AACF-4AF8-8DE0-AFC07BFD5EE9}" type="pres">
      <dgm:prSet presAssocID="{7AC89AF9-BFBC-4913-857D-19B77B029225}" presName="text" presStyleLbl="node1" presStyleIdx="0" presStyleCnt="3">
        <dgm:presLayoutVars>
          <dgm:bulletEnabled val="1"/>
        </dgm:presLayoutVars>
      </dgm:prSet>
      <dgm:spPr/>
      <dgm:t>
        <a:bodyPr/>
        <a:lstStyle/>
        <a:p>
          <a:endParaRPr lang="en-US"/>
        </a:p>
      </dgm:t>
    </dgm:pt>
    <dgm:pt modelId="{2EB240EF-04B1-4C00-A8C8-01F8A2809444}" type="pres">
      <dgm:prSet presAssocID="{749A059A-BCBC-484D-9CEE-D3264A5394D4}" presName="spacer" presStyleCnt="0"/>
      <dgm:spPr/>
    </dgm:pt>
    <dgm:pt modelId="{65410CAC-7663-44DF-A23C-E39CAD652EC7}" type="pres">
      <dgm:prSet presAssocID="{E6907DA2-7E64-4F05-A446-0E0E6DBC2142}" presName="comp" presStyleCnt="0"/>
      <dgm:spPr/>
    </dgm:pt>
    <dgm:pt modelId="{55E5DFD1-1E20-459B-AD8A-0AB60D0532F8}" type="pres">
      <dgm:prSet presAssocID="{E6907DA2-7E64-4F05-A446-0E0E6DBC2142}" presName="box" presStyleLbl="node1" presStyleIdx="1" presStyleCnt="3" custScaleY="99675" custLinFactNeighborX="0" custLinFactNeighborY="-3773"/>
      <dgm:spPr/>
      <dgm:t>
        <a:bodyPr/>
        <a:lstStyle/>
        <a:p>
          <a:endParaRPr lang="en-US"/>
        </a:p>
      </dgm:t>
    </dgm:pt>
    <dgm:pt modelId="{7810DAD7-EE04-4E27-9DE1-04C0A46A0034}" type="pres">
      <dgm:prSet presAssocID="{E6907DA2-7E64-4F05-A446-0E0E6DBC2142}"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3BD5258-6A99-4913-9493-994C090A7224}" type="pres">
      <dgm:prSet presAssocID="{E6907DA2-7E64-4F05-A446-0E0E6DBC2142}" presName="text" presStyleLbl="node1" presStyleIdx="1" presStyleCnt="3">
        <dgm:presLayoutVars>
          <dgm:bulletEnabled val="1"/>
        </dgm:presLayoutVars>
      </dgm:prSet>
      <dgm:spPr/>
      <dgm:t>
        <a:bodyPr/>
        <a:lstStyle/>
        <a:p>
          <a:endParaRPr lang="en-US"/>
        </a:p>
      </dgm:t>
    </dgm:pt>
    <dgm:pt modelId="{650EDFA2-307D-4815-B8E5-43C7A12B17A8}" type="pres">
      <dgm:prSet presAssocID="{132DE487-DD84-4BC4-BDA9-33AB31BA734D}" presName="spacer" presStyleCnt="0"/>
      <dgm:spPr/>
    </dgm:pt>
    <dgm:pt modelId="{5C89B54C-2C3D-44BC-99B6-7A808E2745D4}" type="pres">
      <dgm:prSet presAssocID="{B947A3D4-7898-457A-B90D-4E6DDE25420C}" presName="comp" presStyleCnt="0"/>
      <dgm:spPr/>
    </dgm:pt>
    <dgm:pt modelId="{205F724D-F5D2-4035-B426-DD51151023DA}" type="pres">
      <dgm:prSet presAssocID="{B947A3D4-7898-457A-B90D-4E6DDE25420C}" presName="box" presStyleLbl="node1" presStyleIdx="2" presStyleCnt="3" custLinFactNeighborX="0" custLinFactNeighborY="-8499"/>
      <dgm:spPr/>
      <dgm:t>
        <a:bodyPr/>
        <a:lstStyle/>
        <a:p>
          <a:endParaRPr lang="en-US"/>
        </a:p>
      </dgm:t>
    </dgm:pt>
    <dgm:pt modelId="{142E82F8-37A9-4405-B3B0-70CCAF162514}" type="pres">
      <dgm:prSet presAssocID="{B947A3D4-7898-457A-B90D-4E6DDE25420C}"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A3C81A6-1B53-4795-8F96-ED8F3FD8A288}" type="pres">
      <dgm:prSet presAssocID="{B947A3D4-7898-457A-B90D-4E6DDE25420C}" presName="text" presStyleLbl="node1" presStyleIdx="2" presStyleCnt="3">
        <dgm:presLayoutVars>
          <dgm:bulletEnabled val="1"/>
        </dgm:presLayoutVars>
      </dgm:prSet>
      <dgm:spPr/>
      <dgm:t>
        <a:bodyPr/>
        <a:lstStyle/>
        <a:p>
          <a:endParaRPr lang="en-US"/>
        </a:p>
      </dgm:t>
    </dgm:pt>
  </dgm:ptLst>
  <dgm:cxnLst>
    <dgm:cxn modelId="{419D17D5-5F03-4E67-9DA3-0EE1FEF35409}" type="presOf" srcId="{73CF101D-0E44-4F7E-B24D-B61C39EC51E8}" destId="{53BD5258-6A99-4913-9493-994C090A7224}" srcOrd="1" destOrd="1" presId="urn:microsoft.com/office/officeart/2005/8/layout/vList4"/>
    <dgm:cxn modelId="{7159BC0D-BD3F-4315-A825-4EFF4C83A899}" srcId="{27085D5E-B096-4BF2-ADB4-8277F3C99B1A}" destId="{7AC89AF9-BFBC-4913-857D-19B77B029225}" srcOrd="0" destOrd="0" parTransId="{EBAF134A-3171-4324-A8CC-06DFFA9A9FCD}" sibTransId="{749A059A-BCBC-484D-9CEE-D3264A5394D4}"/>
    <dgm:cxn modelId="{578B69DE-0FA6-4AD7-A316-FB349861E804}" srcId="{7AC89AF9-BFBC-4913-857D-19B77B029225}" destId="{C2C0CD21-45EC-48BD-B069-A1C346E7799F}" srcOrd="0" destOrd="0" parTransId="{CAAF05E0-B0CA-4A60-8BF1-743A02C5931D}" sibTransId="{10C1B622-E56C-4A63-9611-CA61C42DE43A}"/>
    <dgm:cxn modelId="{FC693001-E8E2-44E0-9338-3C5998F36D2F}" srcId="{27085D5E-B096-4BF2-ADB4-8277F3C99B1A}" destId="{B947A3D4-7898-457A-B90D-4E6DDE25420C}" srcOrd="2" destOrd="0" parTransId="{645E6869-95D3-429F-A9A8-EDB5F537DE5E}" sibTransId="{4AEA5368-C0E7-407F-9628-CD68932AD32C}"/>
    <dgm:cxn modelId="{4FC65911-AD60-4343-9668-D2934D676663}" type="presOf" srcId="{7AC89AF9-BFBC-4913-857D-19B77B029225}" destId="{66932C33-AACF-4AF8-8DE0-AFC07BFD5EE9}" srcOrd="1" destOrd="0" presId="urn:microsoft.com/office/officeart/2005/8/layout/vList4"/>
    <dgm:cxn modelId="{2EB39FB2-4240-4465-B092-695F860AEDE1}" type="presOf" srcId="{048C93CF-5899-41BB-A91B-5D79BA9197ED}" destId="{4A3C81A6-1B53-4795-8F96-ED8F3FD8A288}" srcOrd="1" destOrd="1" presId="urn:microsoft.com/office/officeart/2005/8/layout/vList4"/>
    <dgm:cxn modelId="{8B864929-B7B2-4B86-856A-16DF1F51E4CB}" type="presOf" srcId="{B947A3D4-7898-457A-B90D-4E6DDE25420C}" destId="{4A3C81A6-1B53-4795-8F96-ED8F3FD8A288}" srcOrd="1" destOrd="0" presId="urn:microsoft.com/office/officeart/2005/8/layout/vList4"/>
    <dgm:cxn modelId="{57BAAA1D-8ECA-4336-AA13-C3338C093501}" type="presOf" srcId="{7AC89AF9-BFBC-4913-857D-19B77B029225}" destId="{D5E2C36F-746C-4281-A286-7EF9801A2A29}" srcOrd="0" destOrd="0" presId="urn:microsoft.com/office/officeart/2005/8/layout/vList4"/>
    <dgm:cxn modelId="{977B67C8-0004-4B26-97DF-9C8C5692E0BF}" type="presOf" srcId="{048C93CF-5899-41BB-A91B-5D79BA9197ED}" destId="{205F724D-F5D2-4035-B426-DD51151023DA}" srcOrd="0" destOrd="1" presId="urn:microsoft.com/office/officeart/2005/8/layout/vList4"/>
    <dgm:cxn modelId="{C81C9C37-D869-41D1-A244-0E84EE4D9D05}" srcId="{E6907DA2-7E64-4F05-A446-0E0E6DBC2142}" destId="{73CF101D-0E44-4F7E-B24D-B61C39EC51E8}" srcOrd="0" destOrd="0" parTransId="{24BB6C20-6711-4A8A-BADF-91A90F3A58A3}" sibTransId="{276EFDC6-D9D4-4EAA-925F-4ACAB78A6F74}"/>
    <dgm:cxn modelId="{CC817A33-8813-4E8F-A4FA-68C5508BA57A}" srcId="{B947A3D4-7898-457A-B90D-4E6DDE25420C}" destId="{048C93CF-5899-41BB-A91B-5D79BA9197ED}" srcOrd="0" destOrd="0" parTransId="{FF3245CC-0559-48A0-A585-1CDEC6140941}" sibTransId="{7997D500-0A67-4CC2-A147-2A28BAD371CA}"/>
    <dgm:cxn modelId="{9AA2EC3E-1017-4F79-88C7-909E295A5F61}" type="presOf" srcId="{27085D5E-B096-4BF2-ADB4-8277F3C99B1A}" destId="{E3B0ED66-EFAB-41F1-8941-C418F0A39BD4}" srcOrd="0" destOrd="0" presId="urn:microsoft.com/office/officeart/2005/8/layout/vList4"/>
    <dgm:cxn modelId="{C6F5E01F-CFDB-468C-8ABD-6988D0E437C2}" type="presOf" srcId="{C2C0CD21-45EC-48BD-B069-A1C346E7799F}" destId="{66932C33-AACF-4AF8-8DE0-AFC07BFD5EE9}" srcOrd="1" destOrd="1" presId="urn:microsoft.com/office/officeart/2005/8/layout/vList4"/>
    <dgm:cxn modelId="{51800C0A-A4BF-4377-88D7-04876B5C5927}" type="presOf" srcId="{E6907DA2-7E64-4F05-A446-0E0E6DBC2142}" destId="{55E5DFD1-1E20-459B-AD8A-0AB60D0532F8}" srcOrd="0" destOrd="0" presId="urn:microsoft.com/office/officeart/2005/8/layout/vList4"/>
    <dgm:cxn modelId="{8BBAEEFF-70EB-4131-87CE-A10C487593DE}" type="presOf" srcId="{E6907DA2-7E64-4F05-A446-0E0E6DBC2142}" destId="{53BD5258-6A99-4913-9493-994C090A7224}" srcOrd="1" destOrd="0" presId="urn:microsoft.com/office/officeart/2005/8/layout/vList4"/>
    <dgm:cxn modelId="{50740B27-10D4-4BCE-AB02-ED6D43A928B1}" srcId="{27085D5E-B096-4BF2-ADB4-8277F3C99B1A}" destId="{E6907DA2-7E64-4F05-A446-0E0E6DBC2142}" srcOrd="1" destOrd="0" parTransId="{6AEB468D-1AA8-4B44-9BB0-450D08E2DF14}" sibTransId="{132DE487-DD84-4BC4-BDA9-33AB31BA734D}"/>
    <dgm:cxn modelId="{9792263A-C8FD-4BE9-A4B9-C8087B473463}" type="presOf" srcId="{C2C0CD21-45EC-48BD-B069-A1C346E7799F}" destId="{D5E2C36F-746C-4281-A286-7EF9801A2A29}" srcOrd="0" destOrd="1" presId="urn:microsoft.com/office/officeart/2005/8/layout/vList4"/>
    <dgm:cxn modelId="{C6520107-7DDB-4853-AD3B-E77F597054ED}" type="presOf" srcId="{73CF101D-0E44-4F7E-B24D-B61C39EC51E8}" destId="{55E5DFD1-1E20-459B-AD8A-0AB60D0532F8}" srcOrd="0" destOrd="1" presId="urn:microsoft.com/office/officeart/2005/8/layout/vList4"/>
    <dgm:cxn modelId="{C5DC686F-7CDE-4ABB-88C3-52E8F80A9803}" type="presOf" srcId="{B947A3D4-7898-457A-B90D-4E6DDE25420C}" destId="{205F724D-F5D2-4035-B426-DD51151023DA}" srcOrd="0" destOrd="0" presId="urn:microsoft.com/office/officeart/2005/8/layout/vList4"/>
    <dgm:cxn modelId="{8129A97D-6E38-4B5E-A553-A6D00317D748}" type="presParOf" srcId="{E3B0ED66-EFAB-41F1-8941-C418F0A39BD4}" destId="{3A28EF8A-563C-416B-8A09-8D2A8A6E1A66}" srcOrd="0" destOrd="0" presId="urn:microsoft.com/office/officeart/2005/8/layout/vList4"/>
    <dgm:cxn modelId="{B5AA9302-C99B-4403-B6B1-84B596B9E05A}" type="presParOf" srcId="{3A28EF8A-563C-416B-8A09-8D2A8A6E1A66}" destId="{D5E2C36F-746C-4281-A286-7EF9801A2A29}" srcOrd="0" destOrd="0" presId="urn:microsoft.com/office/officeart/2005/8/layout/vList4"/>
    <dgm:cxn modelId="{6F7217B5-6E4C-4DA8-9D2E-D3F623B20250}" type="presParOf" srcId="{3A28EF8A-563C-416B-8A09-8D2A8A6E1A66}" destId="{8C3DA190-6703-4E8C-AA86-FFA8491D7128}" srcOrd="1" destOrd="0" presId="urn:microsoft.com/office/officeart/2005/8/layout/vList4"/>
    <dgm:cxn modelId="{689DD43C-4553-4369-87AF-06CACBF38488}" type="presParOf" srcId="{3A28EF8A-563C-416B-8A09-8D2A8A6E1A66}" destId="{66932C33-AACF-4AF8-8DE0-AFC07BFD5EE9}" srcOrd="2" destOrd="0" presId="urn:microsoft.com/office/officeart/2005/8/layout/vList4"/>
    <dgm:cxn modelId="{5C281BED-40CD-4646-9C32-E4EDF6981C36}" type="presParOf" srcId="{E3B0ED66-EFAB-41F1-8941-C418F0A39BD4}" destId="{2EB240EF-04B1-4C00-A8C8-01F8A2809444}" srcOrd="1" destOrd="0" presId="urn:microsoft.com/office/officeart/2005/8/layout/vList4"/>
    <dgm:cxn modelId="{285F508A-9CB1-47F2-977A-621092C76F48}" type="presParOf" srcId="{E3B0ED66-EFAB-41F1-8941-C418F0A39BD4}" destId="{65410CAC-7663-44DF-A23C-E39CAD652EC7}" srcOrd="2" destOrd="0" presId="urn:microsoft.com/office/officeart/2005/8/layout/vList4"/>
    <dgm:cxn modelId="{6EC1E65A-6334-4FD7-ACD5-89DFF254EF92}" type="presParOf" srcId="{65410CAC-7663-44DF-A23C-E39CAD652EC7}" destId="{55E5DFD1-1E20-459B-AD8A-0AB60D0532F8}" srcOrd="0" destOrd="0" presId="urn:microsoft.com/office/officeart/2005/8/layout/vList4"/>
    <dgm:cxn modelId="{31906170-3ECF-42F6-BE4F-E63BF3E72885}" type="presParOf" srcId="{65410CAC-7663-44DF-A23C-E39CAD652EC7}" destId="{7810DAD7-EE04-4E27-9DE1-04C0A46A0034}" srcOrd="1" destOrd="0" presId="urn:microsoft.com/office/officeart/2005/8/layout/vList4"/>
    <dgm:cxn modelId="{DAFB82BB-93D0-46FD-BFBD-8ECF710C3787}" type="presParOf" srcId="{65410CAC-7663-44DF-A23C-E39CAD652EC7}" destId="{53BD5258-6A99-4913-9493-994C090A7224}" srcOrd="2" destOrd="0" presId="urn:microsoft.com/office/officeart/2005/8/layout/vList4"/>
    <dgm:cxn modelId="{3C0BBAA5-4EE7-4511-9DA1-A2F9B479512F}" type="presParOf" srcId="{E3B0ED66-EFAB-41F1-8941-C418F0A39BD4}" destId="{650EDFA2-307D-4815-B8E5-43C7A12B17A8}" srcOrd="3" destOrd="0" presId="urn:microsoft.com/office/officeart/2005/8/layout/vList4"/>
    <dgm:cxn modelId="{845892B4-1523-4056-8571-58BDA8CAB393}" type="presParOf" srcId="{E3B0ED66-EFAB-41F1-8941-C418F0A39BD4}" destId="{5C89B54C-2C3D-44BC-99B6-7A808E2745D4}" srcOrd="4" destOrd="0" presId="urn:microsoft.com/office/officeart/2005/8/layout/vList4"/>
    <dgm:cxn modelId="{7EF6219B-7F1C-4F38-8E7B-AA3F52D773FE}" type="presParOf" srcId="{5C89B54C-2C3D-44BC-99B6-7A808E2745D4}" destId="{205F724D-F5D2-4035-B426-DD51151023DA}" srcOrd="0" destOrd="0" presId="urn:microsoft.com/office/officeart/2005/8/layout/vList4"/>
    <dgm:cxn modelId="{FDFEEB7E-D786-4AD1-B1C5-FBCB47F309F5}" type="presParOf" srcId="{5C89B54C-2C3D-44BC-99B6-7A808E2745D4}" destId="{142E82F8-37A9-4405-B3B0-70CCAF162514}" srcOrd="1" destOrd="0" presId="urn:microsoft.com/office/officeart/2005/8/layout/vList4"/>
    <dgm:cxn modelId="{759ACD3F-8171-42BC-A995-932B456CF2FC}" type="presParOf" srcId="{5C89B54C-2C3D-44BC-99B6-7A808E2745D4}" destId="{4A3C81A6-1B53-4795-8F96-ED8F3FD8A28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63F058-17D9-4152-83BC-77D3B8615C4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89E092AA-D648-495A-B0A7-7B15726C0ACF}">
      <dgm:prSet phldrT="[Text]" custT="1"/>
      <dgm:spPr/>
      <dgm:t>
        <a:bodyPr/>
        <a:lstStyle/>
        <a:p>
          <a:r>
            <a:rPr lang="en-US" sz="1800" b="1" dirty="0"/>
            <a:t>Margin Protection Program (MPP-Dairy) </a:t>
          </a:r>
        </a:p>
      </dgm:t>
    </dgm:pt>
    <dgm:pt modelId="{D1B9CA2C-4DCD-4FAB-B558-64CB2417E54D}" type="parTrans" cxnId="{1D75F311-8385-4113-BAC3-A4698A6A9E2F}">
      <dgm:prSet/>
      <dgm:spPr/>
      <dgm:t>
        <a:bodyPr/>
        <a:lstStyle/>
        <a:p>
          <a:endParaRPr lang="en-US"/>
        </a:p>
      </dgm:t>
    </dgm:pt>
    <dgm:pt modelId="{75CFE9FE-AA4E-44B2-BE11-C36184A8FBE3}" type="sibTrans" cxnId="{1D75F311-8385-4113-BAC3-A4698A6A9E2F}">
      <dgm:prSet/>
      <dgm:spPr/>
      <dgm:t>
        <a:bodyPr/>
        <a:lstStyle/>
        <a:p>
          <a:endParaRPr lang="en-US"/>
        </a:p>
      </dgm:t>
    </dgm:pt>
    <dgm:pt modelId="{25DA7BBA-4054-4F79-B923-F71DF6D94B0C}">
      <dgm:prSet phldrT="[Text]" custT="1"/>
      <dgm:spPr/>
      <dgm:t>
        <a:bodyPr/>
        <a:lstStyle/>
        <a:p>
          <a:r>
            <a:rPr lang="en-US" sz="1400" dirty="0"/>
            <a:t>MPP-Dairy is a voluntary risk management program for dairy producers. It offers protection when the difference between the all milk price and the average feed cost (the margin) falls below a certain dollar amount selected by the producer. </a:t>
          </a:r>
        </a:p>
      </dgm:t>
    </dgm:pt>
    <dgm:pt modelId="{13EC3986-DEB2-4AB0-8529-40F2C026A986}" type="parTrans" cxnId="{8214FA7A-F2AA-4E03-A77A-A1A3B584EE14}">
      <dgm:prSet/>
      <dgm:spPr/>
      <dgm:t>
        <a:bodyPr/>
        <a:lstStyle/>
        <a:p>
          <a:endParaRPr lang="en-US"/>
        </a:p>
      </dgm:t>
    </dgm:pt>
    <dgm:pt modelId="{251C0A72-4B7D-4D99-A69D-3403C7947F1F}" type="sibTrans" cxnId="{8214FA7A-F2AA-4E03-A77A-A1A3B584EE14}">
      <dgm:prSet/>
      <dgm:spPr/>
      <dgm:t>
        <a:bodyPr/>
        <a:lstStyle/>
        <a:p>
          <a:endParaRPr lang="en-US"/>
        </a:p>
      </dgm:t>
    </dgm:pt>
    <dgm:pt modelId="{5DE379F5-F822-46D7-BC61-7462F422E42C}" type="pres">
      <dgm:prSet presAssocID="{DD63F058-17D9-4152-83BC-77D3B8615C47}" presName="linear" presStyleCnt="0">
        <dgm:presLayoutVars>
          <dgm:dir/>
          <dgm:resizeHandles val="exact"/>
        </dgm:presLayoutVars>
      </dgm:prSet>
      <dgm:spPr/>
      <dgm:t>
        <a:bodyPr/>
        <a:lstStyle/>
        <a:p>
          <a:endParaRPr lang="en-US"/>
        </a:p>
      </dgm:t>
    </dgm:pt>
    <dgm:pt modelId="{7FE5C9C4-BEC4-4E22-B0A1-1A2B525C709C}" type="pres">
      <dgm:prSet presAssocID="{89E092AA-D648-495A-B0A7-7B15726C0ACF}" presName="comp" presStyleCnt="0"/>
      <dgm:spPr/>
    </dgm:pt>
    <dgm:pt modelId="{5327EDDB-115D-4C27-9654-4E51F4233123}" type="pres">
      <dgm:prSet presAssocID="{89E092AA-D648-495A-B0A7-7B15726C0ACF}" presName="box" presStyleLbl="node1" presStyleIdx="0" presStyleCnt="1" custScaleY="104884" custLinFactNeighborY="-5036"/>
      <dgm:spPr/>
      <dgm:t>
        <a:bodyPr/>
        <a:lstStyle/>
        <a:p>
          <a:endParaRPr lang="en-US"/>
        </a:p>
      </dgm:t>
    </dgm:pt>
    <dgm:pt modelId="{94C01A27-A0D3-42FE-A9D5-B896D18F27C5}" type="pres">
      <dgm:prSet presAssocID="{89E092AA-D648-495A-B0A7-7B15726C0ACF}" presName="img" presStyleLbl="fgImgPlace1" presStyleIdx="0" presStyleCnt="1"/>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45AD9C8-DE51-4105-BED2-D7FCEB219587}" type="pres">
      <dgm:prSet presAssocID="{89E092AA-D648-495A-B0A7-7B15726C0ACF}" presName="text" presStyleLbl="node1" presStyleIdx="0" presStyleCnt="1">
        <dgm:presLayoutVars>
          <dgm:bulletEnabled val="1"/>
        </dgm:presLayoutVars>
      </dgm:prSet>
      <dgm:spPr/>
      <dgm:t>
        <a:bodyPr/>
        <a:lstStyle/>
        <a:p>
          <a:endParaRPr lang="en-US"/>
        </a:p>
      </dgm:t>
    </dgm:pt>
  </dgm:ptLst>
  <dgm:cxnLst>
    <dgm:cxn modelId="{20961D07-2FB0-4D1A-8E74-398FF337B79A}" type="presOf" srcId="{25DA7BBA-4054-4F79-B923-F71DF6D94B0C}" destId="{845AD9C8-DE51-4105-BED2-D7FCEB219587}" srcOrd="1" destOrd="1" presId="urn:microsoft.com/office/officeart/2005/8/layout/vList4"/>
    <dgm:cxn modelId="{5479EE97-81E4-4568-B5AC-DFF6AE942CA2}" type="presOf" srcId="{DD63F058-17D9-4152-83BC-77D3B8615C47}" destId="{5DE379F5-F822-46D7-BC61-7462F422E42C}" srcOrd="0" destOrd="0" presId="urn:microsoft.com/office/officeart/2005/8/layout/vList4"/>
    <dgm:cxn modelId="{39CB6806-3952-4354-A620-24CCC1BD08B3}" type="presOf" srcId="{89E092AA-D648-495A-B0A7-7B15726C0ACF}" destId="{5327EDDB-115D-4C27-9654-4E51F4233123}" srcOrd="0" destOrd="0" presId="urn:microsoft.com/office/officeart/2005/8/layout/vList4"/>
    <dgm:cxn modelId="{8214FA7A-F2AA-4E03-A77A-A1A3B584EE14}" srcId="{89E092AA-D648-495A-B0A7-7B15726C0ACF}" destId="{25DA7BBA-4054-4F79-B923-F71DF6D94B0C}" srcOrd="0" destOrd="0" parTransId="{13EC3986-DEB2-4AB0-8529-40F2C026A986}" sibTransId="{251C0A72-4B7D-4D99-A69D-3403C7947F1F}"/>
    <dgm:cxn modelId="{5C977DC4-7734-4A1E-8ABC-0AC1903D9126}" type="presOf" srcId="{25DA7BBA-4054-4F79-B923-F71DF6D94B0C}" destId="{5327EDDB-115D-4C27-9654-4E51F4233123}" srcOrd="0" destOrd="1" presId="urn:microsoft.com/office/officeart/2005/8/layout/vList4"/>
    <dgm:cxn modelId="{1D75F311-8385-4113-BAC3-A4698A6A9E2F}" srcId="{DD63F058-17D9-4152-83BC-77D3B8615C47}" destId="{89E092AA-D648-495A-B0A7-7B15726C0ACF}" srcOrd="0" destOrd="0" parTransId="{D1B9CA2C-4DCD-4FAB-B558-64CB2417E54D}" sibTransId="{75CFE9FE-AA4E-44B2-BE11-C36184A8FBE3}"/>
    <dgm:cxn modelId="{BB087B3C-76CF-4E55-AAC2-532FD2D652B5}" type="presOf" srcId="{89E092AA-D648-495A-B0A7-7B15726C0ACF}" destId="{845AD9C8-DE51-4105-BED2-D7FCEB219587}" srcOrd="1" destOrd="0" presId="urn:microsoft.com/office/officeart/2005/8/layout/vList4"/>
    <dgm:cxn modelId="{97F9FC35-9AB1-4E38-8BE0-E4831239F1D9}" type="presParOf" srcId="{5DE379F5-F822-46D7-BC61-7462F422E42C}" destId="{7FE5C9C4-BEC4-4E22-B0A1-1A2B525C709C}" srcOrd="0" destOrd="0" presId="urn:microsoft.com/office/officeart/2005/8/layout/vList4"/>
    <dgm:cxn modelId="{CB5BD440-1E66-43F0-9B7A-2AD891F6561D}" type="presParOf" srcId="{7FE5C9C4-BEC4-4E22-B0A1-1A2B525C709C}" destId="{5327EDDB-115D-4C27-9654-4E51F4233123}" srcOrd="0" destOrd="0" presId="urn:microsoft.com/office/officeart/2005/8/layout/vList4"/>
    <dgm:cxn modelId="{4B5B11C3-D11D-41D1-ACE9-9D8647640F50}" type="presParOf" srcId="{7FE5C9C4-BEC4-4E22-B0A1-1A2B525C709C}" destId="{94C01A27-A0D3-42FE-A9D5-B896D18F27C5}" srcOrd="1" destOrd="0" presId="urn:microsoft.com/office/officeart/2005/8/layout/vList4"/>
    <dgm:cxn modelId="{D0B541D5-E6E2-4B20-ABD2-80EE3D335219}" type="presParOf" srcId="{7FE5C9C4-BEC4-4E22-B0A1-1A2B525C709C}" destId="{845AD9C8-DE51-4105-BED2-D7FCEB219587}"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085D5E-B096-4BF2-ADB4-8277F3C99B1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E3B0ED66-EFAB-41F1-8941-C418F0A39BD4}" type="pres">
      <dgm:prSet presAssocID="{27085D5E-B096-4BF2-ADB4-8277F3C99B1A}" presName="linear" presStyleCnt="0">
        <dgm:presLayoutVars>
          <dgm:dir/>
          <dgm:resizeHandles val="exact"/>
        </dgm:presLayoutVars>
      </dgm:prSet>
      <dgm:spPr/>
      <dgm:t>
        <a:bodyPr/>
        <a:lstStyle/>
        <a:p>
          <a:endParaRPr lang="en-US"/>
        </a:p>
      </dgm:t>
    </dgm:pt>
  </dgm:ptLst>
  <dgm:cxnLst>
    <dgm:cxn modelId="{86DAEA28-25E9-4142-BD15-65CAF04D8D4E}" type="presOf" srcId="{27085D5E-B096-4BF2-ADB4-8277F3C99B1A}" destId="{E3B0ED66-EFAB-41F1-8941-C418F0A39BD4}"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63F058-17D9-4152-83BC-77D3B8615C4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5DE379F5-F822-46D7-BC61-7462F422E42C}" type="pres">
      <dgm:prSet presAssocID="{DD63F058-17D9-4152-83BC-77D3B8615C47}" presName="linear" presStyleCnt="0">
        <dgm:presLayoutVars>
          <dgm:dir/>
          <dgm:resizeHandles val="exact"/>
        </dgm:presLayoutVars>
      </dgm:prSet>
      <dgm:spPr/>
      <dgm:t>
        <a:bodyPr/>
        <a:lstStyle/>
        <a:p>
          <a:endParaRPr lang="en-US"/>
        </a:p>
      </dgm:t>
    </dgm:pt>
  </dgm:ptLst>
  <dgm:cxnLst>
    <dgm:cxn modelId="{A2B4BD96-14C1-46B8-A112-12A83D7EB8BF}" type="presOf" srcId="{DD63F058-17D9-4152-83BC-77D3B8615C47}" destId="{5DE379F5-F822-46D7-BC61-7462F422E42C}"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41C584-8DBB-4B64-872A-D84CB0222C2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8D4FF8A8-889A-4872-ACA3-B11DB4C9509B}">
      <dgm:prSet phldrT="[Text]" custT="1"/>
      <dgm:spPr/>
      <dgm:t>
        <a:bodyPr/>
        <a:lstStyle/>
        <a:p>
          <a:r>
            <a:rPr lang="en-US" sz="1800" b="1" dirty="0"/>
            <a:t/>
          </a:r>
          <a:br>
            <a:rPr lang="en-US" sz="1800" b="1" dirty="0"/>
          </a:br>
          <a:r>
            <a:rPr lang="en-US" sz="1800" b="1" dirty="0"/>
            <a:t/>
          </a:r>
          <a:br>
            <a:rPr lang="en-US" sz="1800" b="1" dirty="0"/>
          </a:br>
          <a:endParaRPr lang="en-US" sz="1800" b="1" dirty="0"/>
        </a:p>
        <a:p>
          <a:endParaRPr lang="en-US" sz="1800" b="1" dirty="0"/>
        </a:p>
        <a:p>
          <a:endParaRPr lang="en-US" sz="1800" b="1" dirty="0"/>
        </a:p>
        <a:p>
          <a:endParaRPr lang="en-US" sz="1800" b="1" dirty="0"/>
        </a:p>
        <a:p>
          <a:endParaRPr lang="en-US" sz="1800" b="1" dirty="0"/>
        </a:p>
        <a:p>
          <a:endParaRPr lang="en-US" sz="1800" b="1" dirty="0"/>
        </a:p>
        <a:p>
          <a:endParaRPr lang="en-US" sz="1800" b="1" dirty="0"/>
        </a:p>
        <a:p>
          <a:endParaRPr lang="en-US" sz="1800" b="1" dirty="0"/>
        </a:p>
        <a:p>
          <a:endParaRPr lang="en-US" sz="1800" b="1" dirty="0"/>
        </a:p>
        <a:p>
          <a:r>
            <a:rPr lang="en-US" sz="1800" b="1" dirty="0"/>
            <a:t>Emergency Loans </a:t>
          </a:r>
        </a:p>
      </dgm:t>
    </dgm:pt>
    <dgm:pt modelId="{99384997-4CC8-4E6C-AB05-C3E6FA112519}" type="parTrans" cxnId="{E939AD5F-A7BC-4024-AA18-B8BF9EF9C75F}">
      <dgm:prSet/>
      <dgm:spPr/>
      <dgm:t>
        <a:bodyPr/>
        <a:lstStyle/>
        <a:p>
          <a:endParaRPr lang="en-US"/>
        </a:p>
      </dgm:t>
    </dgm:pt>
    <dgm:pt modelId="{605B8FA3-48D6-4FBB-919F-60345A597759}" type="sibTrans" cxnId="{E939AD5F-A7BC-4024-AA18-B8BF9EF9C75F}">
      <dgm:prSet/>
      <dgm:spPr/>
      <dgm:t>
        <a:bodyPr/>
        <a:lstStyle/>
        <a:p>
          <a:endParaRPr lang="en-US"/>
        </a:p>
      </dgm:t>
    </dgm:pt>
    <dgm:pt modelId="{4914130D-D79B-4F1A-AB4E-7BA3A96A45EB}">
      <dgm:prSet phldrT="[Text]" custT="1"/>
      <dgm:spPr/>
      <dgm:t>
        <a:bodyPr/>
        <a:lstStyle/>
        <a:p>
          <a:r>
            <a:rPr lang="en-US" sz="1500" dirty="0"/>
            <a:t>Help farmers and ranchers recover from production and physical losses due to drought, flooding, other natural disasters or quarantine. </a:t>
          </a:r>
        </a:p>
      </dgm:t>
    </dgm:pt>
    <dgm:pt modelId="{30104FE7-A78E-4F35-B9F1-1BB43E28B643}" type="parTrans" cxnId="{A961BC88-B116-475E-8E9A-FE708DCE0E39}">
      <dgm:prSet/>
      <dgm:spPr/>
      <dgm:t>
        <a:bodyPr/>
        <a:lstStyle/>
        <a:p>
          <a:endParaRPr lang="en-US"/>
        </a:p>
      </dgm:t>
    </dgm:pt>
    <dgm:pt modelId="{E3839100-09DA-4184-9963-8C686DFAA8F3}" type="sibTrans" cxnId="{A961BC88-B116-475E-8E9A-FE708DCE0E39}">
      <dgm:prSet/>
      <dgm:spPr/>
      <dgm:t>
        <a:bodyPr/>
        <a:lstStyle/>
        <a:p>
          <a:endParaRPr lang="en-US"/>
        </a:p>
      </dgm:t>
    </dgm:pt>
    <dgm:pt modelId="{90827B85-0144-4C4F-AEAE-072AA99685EF}">
      <dgm:prSet phldrT="[Text]" custT="1"/>
      <dgm:spPr/>
      <dgm:t>
        <a:bodyPr/>
        <a:lstStyle/>
        <a:p>
          <a:r>
            <a:rPr lang="en-US" sz="1500" dirty="0"/>
            <a:t>Borrowers may use Farm Ownership and Operating Loans instead of Emergency Loans due to reduced paperwork and lower interest rates. </a:t>
          </a:r>
        </a:p>
      </dgm:t>
    </dgm:pt>
    <dgm:pt modelId="{311D0E90-6803-40F3-AC6B-5F8969F2AC53}" type="parTrans" cxnId="{5AEF7F53-EA48-416B-9ED4-B812F56BB4DA}">
      <dgm:prSet/>
      <dgm:spPr/>
      <dgm:t>
        <a:bodyPr/>
        <a:lstStyle/>
        <a:p>
          <a:endParaRPr lang="en-US"/>
        </a:p>
      </dgm:t>
    </dgm:pt>
    <dgm:pt modelId="{2007AC44-52E7-48AD-983B-EAF77D68B9D8}" type="sibTrans" cxnId="{5AEF7F53-EA48-416B-9ED4-B812F56BB4DA}">
      <dgm:prSet/>
      <dgm:spPr/>
      <dgm:t>
        <a:bodyPr/>
        <a:lstStyle/>
        <a:p>
          <a:endParaRPr lang="en-US"/>
        </a:p>
      </dgm:t>
    </dgm:pt>
    <dgm:pt modelId="{2885F433-987E-4C98-83C4-68C159C2C084}" type="pres">
      <dgm:prSet presAssocID="{4B41C584-8DBB-4B64-872A-D84CB0222C2D}" presName="linear" presStyleCnt="0">
        <dgm:presLayoutVars>
          <dgm:dir/>
          <dgm:resizeHandles val="exact"/>
        </dgm:presLayoutVars>
      </dgm:prSet>
      <dgm:spPr/>
      <dgm:t>
        <a:bodyPr/>
        <a:lstStyle/>
        <a:p>
          <a:endParaRPr lang="en-US"/>
        </a:p>
      </dgm:t>
    </dgm:pt>
    <dgm:pt modelId="{530EC660-5058-4D15-8AA3-541434B70055}" type="pres">
      <dgm:prSet presAssocID="{8D4FF8A8-889A-4872-ACA3-B11DB4C9509B}" presName="comp" presStyleCnt="0"/>
      <dgm:spPr/>
    </dgm:pt>
    <dgm:pt modelId="{F5E78580-6F8C-4DF6-A5CA-63624C2105DD}" type="pres">
      <dgm:prSet presAssocID="{8D4FF8A8-889A-4872-ACA3-B11DB4C9509B}" presName="box" presStyleLbl="node1" presStyleIdx="0" presStyleCnt="1"/>
      <dgm:spPr/>
      <dgm:t>
        <a:bodyPr/>
        <a:lstStyle/>
        <a:p>
          <a:endParaRPr lang="en-US"/>
        </a:p>
      </dgm:t>
    </dgm:pt>
    <dgm:pt modelId="{FBED0BF1-1345-4870-8858-DF61886BAD5E}" type="pres">
      <dgm:prSet presAssocID="{8D4FF8A8-889A-4872-ACA3-B11DB4C9509B}" presName="img" presStyleLbl="fgImgPlace1" presStyleIdx="0" presStyleCnt="1" custScaleX="171491" custScaleY="71020" custLinFactNeighborX="22510" custLinFactNeighborY="-2449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C72CA60-B405-4D25-A7D9-A5E94190C90E}" type="pres">
      <dgm:prSet presAssocID="{8D4FF8A8-889A-4872-ACA3-B11DB4C9509B}" presName="text" presStyleLbl="node1" presStyleIdx="0" presStyleCnt="1">
        <dgm:presLayoutVars>
          <dgm:bulletEnabled val="1"/>
        </dgm:presLayoutVars>
      </dgm:prSet>
      <dgm:spPr/>
      <dgm:t>
        <a:bodyPr/>
        <a:lstStyle/>
        <a:p>
          <a:endParaRPr lang="en-US"/>
        </a:p>
      </dgm:t>
    </dgm:pt>
  </dgm:ptLst>
  <dgm:cxnLst>
    <dgm:cxn modelId="{A7133F9B-97D9-45B9-B772-DE5CC2109A40}" type="presOf" srcId="{90827B85-0144-4C4F-AEAE-072AA99685EF}" destId="{F5E78580-6F8C-4DF6-A5CA-63624C2105DD}" srcOrd="0" destOrd="2" presId="urn:microsoft.com/office/officeart/2005/8/layout/vList4"/>
    <dgm:cxn modelId="{5AEF7F53-EA48-416B-9ED4-B812F56BB4DA}" srcId="{8D4FF8A8-889A-4872-ACA3-B11DB4C9509B}" destId="{90827B85-0144-4C4F-AEAE-072AA99685EF}" srcOrd="1" destOrd="0" parTransId="{311D0E90-6803-40F3-AC6B-5F8969F2AC53}" sibTransId="{2007AC44-52E7-48AD-983B-EAF77D68B9D8}"/>
    <dgm:cxn modelId="{3BF66CCB-17CF-406D-BA2C-54A135A4F2E0}" type="presOf" srcId="{8D4FF8A8-889A-4872-ACA3-B11DB4C9509B}" destId="{F5E78580-6F8C-4DF6-A5CA-63624C2105DD}" srcOrd="0" destOrd="0" presId="urn:microsoft.com/office/officeart/2005/8/layout/vList4"/>
    <dgm:cxn modelId="{6E6743AF-533F-43C9-8FFB-75BAB642A304}" type="presOf" srcId="{4B41C584-8DBB-4B64-872A-D84CB0222C2D}" destId="{2885F433-987E-4C98-83C4-68C159C2C084}" srcOrd="0" destOrd="0" presId="urn:microsoft.com/office/officeart/2005/8/layout/vList4"/>
    <dgm:cxn modelId="{E939AD5F-A7BC-4024-AA18-B8BF9EF9C75F}" srcId="{4B41C584-8DBB-4B64-872A-D84CB0222C2D}" destId="{8D4FF8A8-889A-4872-ACA3-B11DB4C9509B}" srcOrd="0" destOrd="0" parTransId="{99384997-4CC8-4E6C-AB05-C3E6FA112519}" sibTransId="{605B8FA3-48D6-4FBB-919F-60345A597759}"/>
    <dgm:cxn modelId="{A961BC88-B116-475E-8E9A-FE708DCE0E39}" srcId="{8D4FF8A8-889A-4872-ACA3-B11DB4C9509B}" destId="{4914130D-D79B-4F1A-AB4E-7BA3A96A45EB}" srcOrd="0" destOrd="0" parTransId="{30104FE7-A78E-4F35-B9F1-1BB43E28B643}" sibTransId="{E3839100-09DA-4184-9963-8C686DFAA8F3}"/>
    <dgm:cxn modelId="{ADD3D439-8ADB-4756-9ADF-A86E117F3EC3}" type="presOf" srcId="{8D4FF8A8-889A-4872-ACA3-B11DB4C9509B}" destId="{BC72CA60-B405-4D25-A7D9-A5E94190C90E}" srcOrd="1" destOrd="0" presId="urn:microsoft.com/office/officeart/2005/8/layout/vList4"/>
    <dgm:cxn modelId="{4C5F5EFC-9204-42AB-B95B-D7474D07AC4E}" type="presOf" srcId="{90827B85-0144-4C4F-AEAE-072AA99685EF}" destId="{BC72CA60-B405-4D25-A7D9-A5E94190C90E}" srcOrd="1" destOrd="2" presId="urn:microsoft.com/office/officeart/2005/8/layout/vList4"/>
    <dgm:cxn modelId="{54E37A41-E529-4BF3-A01A-E9D0D84D34BA}" type="presOf" srcId="{4914130D-D79B-4F1A-AB4E-7BA3A96A45EB}" destId="{F5E78580-6F8C-4DF6-A5CA-63624C2105DD}" srcOrd="0" destOrd="1" presId="urn:microsoft.com/office/officeart/2005/8/layout/vList4"/>
    <dgm:cxn modelId="{34DA29CF-BBEE-4124-AD05-0E72AFD52FFF}" type="presOf" srcId="{4914130D-D79B-4F1A-AB4E-7BA3A96A45EB}" destId="{BC72CA60-B405-4D25-A7D9-A5E94190C90E}" srcOrd="1" destOrd="1" presId="urn:microsoft.com/office/officeart/2005/8/layout/vList4"/>
    <dgm:cxn modelId="{99D09816-4E7F-47C4-A671-9B13F4B65291}" type="presParOf" srcId="{2885F433-987E-4C98-83C4-68C159C2C084}" destId="{530EC660-5058-4D15-8AA3-541434B70055}" srcOrd="0" destOrd="0" presId="urn:microsoft.com/office/officeart/2005/8/layout/vList4"/>
    <dgm:cxn modelId="{14D4A6AC-7A4F-4B1F-A7E5-40286BD0B874}" type="presParOf" srcId="{530EC660-5058-4D15-8AA3-541434B70055}" destId="{F5E78580-6F8C-4DF6-A5CA-63624C2105DD}" srcOrd="0" destOrd="0" presId="urn:microsoft.com/office/officeart/2005/8/layout/vList4"/>
    <dgm:cxn modelId="{14B7B6E8-1BD2-4A57-B2B2-2504978C393A}" type="presParOf" srcId="{530EC660-5058-4D15-8AA3-541434B70055}" destId="{FBED0BF1-1345-4870-8858-DF61886BAD5E}" srcOrd="1" destOrd="0" presId="urn:microsoft.com/office/officeart/2005/8/layout/vList4"/>
    <dgm:cxn modelId="{0F7A51B3-47E6-4FB7-B64F-3B789A19B1C8}" type="presParOf" srcId="{530EC660-5058-4D15-8AA3-541434B70055}" destId="{BC72CA60-B405-4D25-A7D9-A5E94190C90E}"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4EE66-69AA-4BB2-9690-DA4619EA061C}">
      <dsp:nvSpPr>
        <dsp:cNvPr id="0" name=""/>
        <dsp:cNvSpPr/>
      </dsp:nvSpPr>
      <dsp:spPr>
        <a:xfrm rot="5400000">
          <a:off x="4971535" y="1326095"/>
          <a:ext cx="2122652" cy="5677987"/>
        </a:xfrm>
        <a:prstGeom prst="round2SameRect">
          <a:avLst/>
        </a:prstGeom>
        <a:solidFill>
          <a:schemeClr val="accent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chemeClr val="bg1"/>
              </a:solidFill>
            </a:rPr>
            <a:t>DIRECT EMERGENCY LOANS</a:t>
          </a:r>
        </a:p>
      </dsp:txBody>
      <dsp:txXfrm rot="-5400000">
        <a:off x="3193868" y="3207382"/>
        <a:ext cx="5574368" cy="1915414"/>
      </dsp:txXfrm>
    </dsp:sp>
    <dsp:sp modelId="{A7C39F7B-CD0A-475B-99A1-D3E13B675ACB}">
      <dsp:nvSpPr>
        <dsp:cNvPr id="0" name=""/>
        <dsp:cNvSpPr/>
      </dsp:nvSpPr>
      <dsp:spPr>
        <a:xfrm>
          <a:off x="0" y="2738421"/>
          <a:ext cx="3193868" cy="268684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FARM LOANS</a:t>
          </a:r>
        </a:p>
      </dsp:txBody>
      <dsp:txXfrm>
        <a:off x="131161" y="2869582"/>
        <a:ext cx="2931546" cy="2424525"/>
      </dsp:txXfrm>
    </dsp:sp>
    <dsp:sp modelId="{88DEA5F1-5425-42E4-8387-69488DA55028}">
      <dsp:nvSpPr>
        <dsp:cNvPr id="0" name=""/>
        <dsp:cNvSpPr/>
      </dsp:nvSpPr>
      <dsp:spPr>
        <a:xfrm rot="5400000">
          <a:off x="4694919" y="-1501051"/>
          <a:ext cx="2675885" cy="5677987"/>
        </a:xfrm>
        <a:prstGeom prst="round2SameRect">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chemeClr val="bg1"/>
              </a:solidFill>
            </a:rPr>
            <a:t>SAFETY NET PROGRAMS</a:t>
          </a:r>
        </a:p>
        <a:p>
          <a:pPr marL="171450" lvl="1" indent="-171450" algn="l" defTabSz="800100">
            <a:lnSpc>
              <a:spcPct val="90000"/>
            </a:lnSpc>
            <a:spcBef>
              <a:spcPct val="0"/>
            </a:spcBef>
            <a:spcAft>
              <a:spcPct val="15000"/>
            </a:spcAft>
            <a:buChar char="••"/>
          </a:pPr>
          <a:r>
            <a:rPr lang="en-US" sz="1800" b="0" kern="1200" dirty="0">
              <a:solidFill>
                <a:schemeClr val="bg1"/>
              </a:solidFill>
            </a:rPr>
            <a:t>CONSERVATION PROGRAMS</a:t>
          </a:r>
        </a:p>
        <a:p>
          <a:pPr marL="171450" lvl="1" indent="-171450" algn="l" defTabSz="800100">
            <a:lnSpc>
              <a:spcPct val="90000"/>
            </a:lnSpc>
            <a:spcBef>
              <a:spcPct val="0"/>
            </a:spcBef>
            <a:spcAft>
              <a:spcPct val="15000"/>
            </a:spcAft>
            <a:buChar char="••"/>
          </a:pPr>
          <a:r>
            <a:rPr lang="en-US" sz="1800" b="0" kern="1200" dirty="0">
              <a:solidFill>
                <a:schemeClr val="bg1"/>
              </a:solidFill>
            </a:rPr>
            <a:t>LIVESTOCK PROGRAMS</a:t>
          </a:r>
        </a:p>
        <a:p>
          <a:pPr marL="171450" lvl="1" indent="-171450" algn="l" defTabSz="800100">
            <a:lnSpc>
              <a:spcPct val="90000"/>
            </a:lnSpc>
            <a:spcBef>
              <a:spcPct val="0"/>
            </a:spcBef>
            <a:spcAft>
              <a:spcPct val="15000"/>
            </a:spcAft>
            <a:buChar char="••"/>
          </a:pPr>
          <a:r>
            <a:rPr lang="en-US" sz="1800" b="0" kern="1200" dirty="0">
              <a:solidFill>
                <a:schemeClr val="bg1"/>
              </a:solidFill>
            </a:rPr>
            <a:t>MARKET FACILITATION PROGRAM </a:t>
          </a:r>
        </a:p>
      </dsp:txBody>
      <dsp:txXfrm rot="-5400000">
        <a:off x="3193868" y="130626"/>
        <a:ext cx="5547361" cy="2414633"/>
      </dsp:txXfrm>
    </dsp:sp>
    <dsp:sp modelId="{C1D71F1D-F4F6-4797-B06E-728D8B2E30AB}">
      <dsp:nvSpPr>
        <dsp:cNvPr id="0" name=""/>
        <dsp:cNvSpPr/>
      </dsp:nvSpPr>
      <dsp:spPr>
        <a:xfrm>
          <a:off x="0" y="0"/>
          <a:ext cx="3193868" cy="2686847"/>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FARM PROGRAMS</a:t>
          </a:r>
        </a:p>
      </dsp:txBody>
      <dsp:txXfrm>
        <a:off x="131161" y="131161"/>
        <a:ext cx="2931546" cy="2424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EADAF-E28C-4161-976C-21676ECA7F38}">
      <dsp:nvSpPr>
        <dsp:cNvPr id="0" name=""/>
        <dsp:cNvSpPr/>
      </dsp:nvSpPr>
      <dsp:spPr>
        <a:xfrm>
          <a:off x="0" y="0"/>
          <a:ext cx="9144000" cy="1802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Agriculture Risk Coverage (ARC) &amp; Price Loss Coverage (PLC) </a:t>
          </a:r>
          <a:endParaRPr lang="en-US" sz="2000" kern="1200" dirty="0"/>
        </a:p>
        <a:p>
          <a:pPr marL="171450" lvl="1" indent="-171450" algn="l" defTabSz="711200">
            <a:lnSpc>
              <a:spcPct val="90000"/>
            </a:lnSpc>
            <a:spcBef>
              <a:spcPct val="0"/>
            </a:spcBef>
            <a:spcAft>
              <a:spcPct val="15000"/>
            </a:spcAft>
            <a:buChar char="••"/>
          </a:pPr>
          <a:r>
            <a:rPr lang="en-US" sz="1600" kern="1200" dirty="0"/>
            <a:t>ARC/PLC programs provide payments to farmers when the actual revenue for a covered commodity falls below the expected revenue; </a:t>
          </a:r>
        </a:p>
        <a:p>
          <a:pPr marL="171450" lvl="1" indent="-171450" algn="l" defTabSz="711200">
            <a:lnSpc>
              <a:spcPct val="90000"/>
            </a:lnSpc>
            <a:spcBef>
              <a:spcPct val="0"/>
            </a:spcBef>
            <a:spcAft>
              <a:spcPct val="15000"/>
            </a:spcAft>
            <a:buChar char="••"/>
          </a:pPr>
          <a:r>
            <a:rPr lang="en-US" sz="1600" kern="1200" dirty="0"/>
            <a:t>For the 2016 crop year, the last year that payment data was available, the ARC and PLC programs provided 2.3 million payments to producers totaling just over $7 billion. </a:t>
          </a:r>
        </a:p>
      </dsp:txBody>
      <dsp:txXfrm>
        <a:off x="2009026" y="0"/>
        <a:ext cx="7134974" cy="1802259"/>
      </dsp:txXfrm>
    </dsp:sp>
    <dsp:sp modelId="{4B1B443E-78CA-40D8-AB46-93EF7C66F43D}">
      <dsp:nvSpPr>
        <dsp:cNvPr id="0" name=""/>
        <dsp:cNvSpPr/>
      </dsp:nvSpPr>
      <dsp:spPr>
        <a:xfrm>
          <a:off x="133920" y="185704"/>
          <a:ext cx="1828800" cy="144180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EE186-42C9-4706-A07C-1D14D4DF7F94}">
      <dsp:nvSpPr>
        <dsp:cNvPr id="0" name=""/>
        <dsp:cNvSpPr/>
      </dsp:nvSpPr>
      <dsp:spPr>
        <a:xfrm>
          <a:off x="0" y="3895008"/>
          <a:ext cx="9144000" cy="1802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Noninsured Crop Disaster Assistance Program (NAP)</a:t>
          </a:r>
          <a:endParaRPr lang="en-US" sz="2000" kern="1200" dirty="0"/>
        </a:p>
        <a:p>
          <a:pPr marL="171450" lvl="1" indent="-171450" algn="l" defTabSz="711200">
            <a:lnSpc>
              <a:spcPct val="90000"/>
            </a:lnSpc>
            <a:spcBef>
              <a:spcPct val="0"/>
            </a:spcBef>
            <a:spcAft>
              <a:spcPct val="15000"/>
            </a:spcAft>
            <a:buChar char="••"/>
          </a:pPr>
          <a:r>
            <a:rPr lang="en-US" sz="1600" kern="1200" dirty="0"/>
            <a:t>NAP provides financial assistance to producers of non-insurable crops when low yields, loss of inventory, or prevented planting occur due to natural disasters;  </a:t>
          </a:r>
        </a:p>
        <a:p>
          <a:pPr marL="171450" lvl="1" indent="-171450" algn="l" defTabSz="711200">
            <a:lnSpc>
              <a:spcPct val="90000"/>
            </a:lnSpc>
            <a:spcBef>
              <a:spcPct val="0"/>
            </a:spcBef>
            <a:spcAft>
              <a:spcPct val="15000"/>
            </a:spcAft>
            <a:buChar char="••"/>
          </a:pPr>
          <a:r>
            <a:rPr lang="en-US" sz="1600" kern="1200" dirty="0"/>
            <a:t>In 2017, the last year full payment data is available, NAP made 15, 136 payments for over $162 million. </a:t>
          </a:r>
        </a:p>
      </dsp:txBody>
      <dsp:txXfrm>
        <a:off x="2009026" y="3895008"/>
        <a:ext cx="7134974" cy="1802259"/>
      </dsp:txXfrm>
    </dsp:sp>
    <dsp:sp modelId="{98AD3C4D-7DF3-4B1F-B1F7-314D645B22EC}">
      <dsp:nvSpPr>
        <dsp:cNvPr id="0" name=""/>
        <dsp:cNvSpPr/>
      </dsp:nvSpPr>
      <dsp:spPr>
        <a:xfrm>
          <a:off x="110329" y="4053008"/>
          <a:ext cx="1828800" cy="144180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6D01D2-C08C-4C41-9FDF-FE33BFB9C336}">
      <dsp:nvSpPr>
        <dsp:cNvPr id="0" name=""/>
        <dsp:cNvSpPr/>
      </dsp:nvSpPr>
      <dsp:spPr>
        <a:xfrm>
          <a:off x="0" y="1955343"/>
          <a:ext cx="9144000" cy="1802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2017 Wildfires and Hurricanes Indemnity Program (2017-WHIP)</a:t>
          </a:r>
          <a:endParaRPr lang="en-US" sz="2000" kern="1200" dirty="0"/>
        </a:p>
        <a:p>
          <a:pPr marL="171450" lvl="1" indent="-171450" algn="l" defTabSz="711200">
            <a:lnSpc>
              <a:spcPct val="90000"/>
            </a:lnSpc>
            <a:spcBef>
              <a:spcPct val="0"/>
            </a:spcBef>
            <a:spcAft>
              <a:spcPct val="15000"/>
            </a:spcAft>
            <a:buChar char="••"/>
          </a:pPr>
          <a:r>
            <a:rPr lang="en-US" sz="1600" kern="1200" dirty="0"/>
            <a:t>2017-WHIP provides disaster payments to agricultural producers to offset losses from hurricanes and wildfires during 2017. It is a short-term program designed to respond to 2017 or 2018 losses. </a:t>
          </a:r>
        </a:p>
        <a:p>
          <a:pPr marL="171450" lvl="1" indent="-171450" algn="l" defTabSz="711200">
            <a:lnSpc>
              <a:spcPct val="90000"/>
            </a:lnSpc>
            <a:spcBef>
              <a:spcPct val="0"/>
            </a:spcBef>
            <a:spcAft>
              <a:spcPct val="15000"/>
            </a:spcAft>
            <a:buChar char="••"/>
          </a:pPr>
          <a:r>
            <a:rPr lang="en-US" sz="1600" kern="1200" dirty="0"/>
            <a:t>Congress has provided almost $2 billion for this program and another $340 million has been allocated to help the Florida citrus industry recover. </a:t>
          </a:r>
        </a:p>
      </dsp:txBody>
      <dsp:txXfrm>
        <a:off x="2009026" y="1955343"/>
        <a:ext cx="7134974" cy="1802259"/>
      </dsp:txXfrm>
    </dsp:sp>
    <dsp:sp modelId="{6343ABD0-C63D-4D33-9A66-3188371FD575}">
      <dsp:nvSpPr>
        <dsp:cNvPr id="0" name=""/>
        <dsp:cNvSpPr/>
      </dsp:nvSpPr>
      <dsp:spPr>
        <a:xfrm>
          <a:off x="144857" y="2058973"/>
          <a:ext cx="1828800" cy="144180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2C36F-746C-4281-A286-7EF9801A2A29}">
      <dsp:nvSpPr>
        <dsp:cNvPr id="0" name=""/>
        <dsp:cNvSpPr/>
      </dsp:nvSpPr>
      <dsp:spPr>
        <a:xfrm>
          <a:off x="0" y="0"/>
          <a:ext cx="9143998" cy="1399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Livestock Indemnity Program (LIP)  </a:t>
          </a:r>
        </a:p>
        <a:p>
          <a:pPr marL="114300" lvl="1" indent="-114300" algn="l" defTabSz="622300">
            <a:lnSpc>
              <a:spcPct val="90000"/>
            </a:lnSpc>
            <a:spcBef>
              <a:spcPct val="0"/>
            </a:spcBef>
            <a:spcAft>
              <a:spcPct val="15000"/>
            </a:spcAft>
            <a:buChar char="••"/>
          </a:pPr>
          <a:r>
            <a:rPr lang="en-US" sz="1400" kern="1200" dirty="0"/>
            <a:t>LIP pays livestock producers for livestock deaths in excess of normal mortality or injury to livestock caused by an eligible adverse weather event or attacks by animals reintroduced into the wild by the Federal Government. </a:t>
          </a:r>
        </a:p>
      </dsp:txBody>
      <dsp:txXfrm>
        <a:off x="1962448" y="0"/>
        <a:ext cx="7181549" cy="1399796"/>
      </dsp:txXfrm>
    </dsp:sp>
    <dsp:sp modelId="{8C3DA190-6703-4E8C-AA86-FFA8491D7128}">
      <dsp:nvSpPr>
        <dsp:cNvPr id="0" name=""/>
        <dsp:cNvSpPr/>
      </dsp:nvSpPr>
      <dsp:spPr>
        <a:xfrm>
          <a:off x="133648" y="112998"/>
          <a:ext cx="1828799" cy="1173799"/>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5DFD1-1E20-459B-AD8A-0AB60D0532F8}">
      <dsp:nvSpPr>
        <dsp:cNvPr id="0" name=""/>
        <dsp:cNvSpPr/>
      </dsp:nvSpPr>
      <dsp:spPr>
        <a:xfrm>
          <a:off x="0" y="1483019"/>
          <a:ext cx="9143998" cy="1332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Emergency Assistance for Livestock, Honey Bees, and Farm-raised Fish (ELAP)</a:t>
          </a:r>
          <a:endParaRPr lang="en-US" sz="1800" kern="1200" dirty="0"/>
        </a:p>
        <a:p>
          <a:pPr marL="114300" lvl="1" indent="-114300" algn="l" defTabSz="622300">
            <a:lnSpc>
              <a:spcPct val="90000"/>
            </a:lnSpc>
            <a:spcBef>
              <a:spcPct val="0"/>
            </a:spcBef>
            <a:spcAft>
              <a:spcPct val="15000"/>
            </a:spcAft>
            <a:buChar char="••"/>
          </a:pPr>
          <a:r>
            <a:rPr lang="en-US" sz="1400" kern="1200" dirty="0"/>
            <a:t>ELAP pays producers for losses due to disease, certain adverse weather events or conditions, including blizzards and wildfires, as determined by the Secretary. </a:t>
          </a:r>
        </a:p>
      </dsp:txBody>
      <dsp:txXfrm>
        <a:off x="1962448" y="1483019"/>
        <a:ext cx="7181549" cy="1332143"/>
      </dsp:txXfrm>
    </dsp:sp>
    <dsp:sp modelId="{7810DAD7-EE04-4E27-9DE1-04C0A46A0034}">
      <dsp:nvSpPr>
        <dsp:cNvPr id="0" name=""/>
        <dsp:cNvSpPr/>
      </dsp:nvSpPr>
      <dsp:spPr>
        <a:xfrm>
          <a:off x="133648" y="1664922"/>
          <a:ext cx="1828799" cy="1069189"/>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5F724D-F5D2-4035-B426-DD51151023DA}">
      <dsp:nvSpPr>
        <dsp:cNvPr id="0" name=""/>
        <dsp:cNvSpPr/>
      </dsp:nvSpPr>
      <dsp:spPr>
        <a:xfrm>
          <a:off x="0" y="2885649"/>
          <a:ext cx="9143998" cy="1336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Tree Assistance Program (TAP) </a:t>
          </a:r>
        </a:p>
        <a:p>
          <a:pPr marL="114300" lvl="1" indent="-114300" algn="l" defTabSz="622300">
            <a:lnSpc>
              <a:spcPct val="90000"/>
            </a:lnSpc>
            <a:spcBef>
              <a:spcPct val="0"/>
            </a:spcBef>
            <a:spcAft>
              <a:spcPct val="15000"/>
            </a:spcAft>
            <a:buChar char="••"/>
          </a:pPr>
          <a:r>
            <a:rPr lang="en-US" sz="1400" kern="1200" dirty="0"/>
            <a:t>TAP provides financial assistance to eligible orchardists and nursery tree growers to replace or rehabilitate eligible trees, bushes and vines lost to natural disasters, including hurricanes and wildfires; </a:t>
          </a:r>
        </a:p>
      </dsp:txBody>
      <dsp:txXfrm>
        <a:off x="1962448" y="2885649"/>
        <a:ext cx="7181549" cy="1336487"/>
      </dsp:txXfrm>
    </dsp:sp>
    <dsp:sp modelId="{142E82F8-37A9-4405-B3B0-70CCAF162514}">
      <dsp:nvSpPr>
        <dsp:cNvPr id="0" name=""/>
        <dsp:cNvSpPr/>
      </dsp:nvSpPr>
      <dsp:spPr>
        <a:xfrm>
          <a:off x="133648" y="3132886"/>
          <a:ext cx="1828799" cy="1069189"/>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7EDDB-115D-4C27-9654-4E51F4233123}">
      <dsp:nvSpPr>
        <dsp:cNvPr id="0" name=""/>
        <dsp:cNvSpPr/>
      </dsp:nvSpPr>
      <dsp:spPr>
        <a:xfrm>
          <a:off x="0" y="0"/>
          <a:ext cx="9144002" cy="1435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Margin Protection Program (MPP-Dairy) </a:t>
          </a:r>
        </a:p>
        <a:p>
          <a:pPr marL="114300" lvl="1" indent="-114300" algn="l" defTabSz="622300">
            <a:lnSpc>
              <a:spcPct val="90000"/>
            </a:lnSpc>
            <a:spcBef>
              <a:spcPct val="0"/>
            </a:spcBef>
            <a:spcAft>
              <a:spcPct val="15000"/>
            </a:spcAft>
            <a:buChar char="••"/>
          </a:pPr>
          <a:r>
            <a:rPr lang="en-US" sz="1400" kern="1200" dirty="0"/>
            <a:t>MPP-Dairy is a voluntary risk management program for dairy producers. It offers protection when the difference between the all milk price and the average feed cost (the margin) falls below a certain dollar amount selected by the producer. </a:t>
          </a:r>
        </a:p>
      </dsp:txBody>
      <dsp:txXfrm>
        <a:off x="1965660" y="0"/>
        <a:ext cx="7178341" cy="1435446"/>
      </dsp:txXfrm>
    </dsp:sp>
    <dsp:sp modelId="{94C01A27-A0D3-42FE-A9D5-B896D18F27C5}">
      <dsp:nvSpPr>
        <dsp:cNvPr id="0" name=""/>
        <dsp:cNvSpPr/>
      </dsp:nvSpPr>
      <dsp:spPr>
        <a:xfrm>
          <a:off x="136860" y="170281"/>
          <a:ext cx="1828800" cy="109488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78580-6F8C-4DF6-A5CA-63624C2105DD}">
      <dsp:nvSpPr>
        <dsp:cNvPr id="0" name=""/>
        <dsp:cNvSpPr/>
      </dsp:nvSpPr>
      <dsp:spPr>
        <a:xfrm>
          <a:off x="42484" y="0"/>
          <a:ext cx="9144002" cy="5687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
          </a:r>
          <a:br>
            <a:rPr lang="en-US" sz="1800" b="1" kern="1200" dirty="0"/>
          </a:br>
          <a:r>
            <a:rPr lang="en-US" sz="1800" b="1" kern="1200" dirty="0"/>
            <a:t/>
          </a:r>
          <a:br>
            <a:rPr lang="en-US" sz="1800" b="1" kern="1200" dirty="0"/>
          </a:b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endParaRPr lang="en-US" sz="1800" b="1" kern="1200" dirty="0"/>
        </a:p>
        <a:p>
          <a:pPr lvl="0" algn="l" defTabSz="800100">
            <a:lnSpc>
              <a:spcPct val="90000"/>
            </a:lnSpc>
            <a:spcBef>
              <a:spcPct val="0"/>
            </a:spcBef>
            <a:spcAft>
              <a:spcPct val="35000"/>
            </a:spcAft>
          </a:pPr>
          <a:r>
            <a:rPr lang="en-US" sz="1800" b="1" kern="1200" dirty="0"/>
            <a:t>Emergency Loans </a:t>
          </a:r>
        </a:p>
        <a:p>
          <a:pPr marL="114300" lvl="1" indent="-114300" algn="l" defTabSz="666750">
            <a:lnSpc>
              <a:spcPct val="90000"/>
            </a:lnSpc>
            <a:spcBef>
              <a:spcPct val="0"/>
            </a:spcBef>
            <a:spcAft>
              <a:spcPct val="15000"/>
            </a:spcAft>
            <a:buChar char="••"/>
          </a:pPr>
          <a:r>
            <a:rPr lang="en-US" sz="1500" kern="1200" dirty="0"/>
            <a:t>Help farmers and ranchers recover from production and physical losses due to drought, flooding, other natural disasters or quarantine. </a:t>
          </a:r>
        </a:p>
        <a:p>
          <a:pPr marL="114300" lvl="1" indent="-114300" algn="l" defTabSz="666750">
            <a:lnSpc>
              <a:spcPct val="90000"/>
            </a:lnSpc>
            <a:spcBef>
              <a:spcPct val="0"/>
            </a:spcBef>
            <a:spcAft>
              <a:spcPct val="15000"/>
            </a:spcAft>
            <a:buChar char="••"/>
          </a:pPr>
          <a:r>
            <a:rPr lang="en-US" sz="1500" kern="1200" dirty="0"/>
            <a:t>Borrowers may use Farm Ownership and Operating Loans instead of Emergency Loans due to reduced paperwork and lower interest rates. </a:t>
          </a:r>
        </a:p>
      </dsp:txBody>
      <dsp:txXfrm>
        <a:off x="2440029" y="0"/>
        <a:ext cx="6746457" cy="5687441"/>
      </dsp:txXfrm>
    </dsp:sp>
    <dsp:sp modelId="{FBED0BF1-1345-4870-8858-DF61886BAD5E}">
      <dsp:nvSpPr>
        <dsp:cNvPr id="0" name=""/>
        <dsp:cNvSpPr/>
      </dsp:nvSpPr>
      <dsp:spPr>
        <a:xfrm>
          <a:off x="369178" y="113430"/>
          <a:ext cx="3136228" cy="3231376"/>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169B9F-52E8-EF4D-A299-586AF6666354}" type="datetimeFigureOut">
              <a:rPr lang="en-US" smtClean="0"/>
              <a:t>10/15/2020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38C793-4009-1246-8FBD-BEC7499698DA}" type="slidenum">
              <a:rPr lang="en-US" smtClean="0"/>
              <a:t>‹#›</a:t>
            </a:fld>
            <a:endParaRPr lang="en-US"/>
          </a:p>
        </p:txBody>
      </p:sp>
    </p:spTree>
    <p:extLst>
      <p:ext uri="{BB962C8B-B14F-4D97-AF65-F5344CB8AC3E}">
        <p14:creationId xmlns:p14="http://schemas.microsoft.com/office/powerpoint/2010/main" val="1109283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a:t>Good afternoon. My name is Janlyn Hannah and I am the Public Relations and Outreach Coordinator for Oklahoma. I would like to thank Oklahoma State University Extension for the opportunity to share information about disaster assistance available through Farm Service Agency. </a:t>
            </a:r>
          </a:p>
          <a:p>
            <a:pPr defTabSz="465887">
              <a:defRPr/>
            </a:pPr>
            <a:endParaRPr lang="en-US" i="1" dirty="0"/>
          </a:p>
          <a:p>
            <a:pPr defTabSz="465887">
              <a:defRPr/>
            </a:pPr>
            <a:r>
              <a:rPr lang="en-US" i="1" dirty="0"/>
              <a:t>As we proceed through our presentation, please keep in mind many of these programs were implemented through the 2014 Farm Bill, which expired on September 30, 2018. These programs may be extended or replaced by a future Farm Bill.</a:t>
            </a:r>
          </a:p>
          <a:p>
            <a:pPr defTabSz="465887">
              <a:defRPr/>
            </a:pPr>
            <a:endParaRPr lang="en-US" i="1" dirty="0"/>
          </a:p>
          <a:p>
            <a:pPr defTabSz="465887">
              <a:defRPr/>
            </a:pPr>
            <a:endParaRPr lang="en-US" i="1" dirty="0"/>
          </a:p>
        </p:txBody>
      </p:sp>
      <p:sp>
        <p:nvSpPr>
          <p:cNvPr id="4" name="Slide Number Placeholder 3"/>
          <p:cNvSpPr>
            <a:spLocks noGrp="1"/>
          </p:cNvSpPr>
          <p:nvPr>
            <p:ph type="sldNum" sz="quarter" idx="10"/>
          </p:nvPr>
        </p:nvSpPr>
        <p:spPr/>
        <p:txBody>
          <a:bodyPr/>
          <a:lstStyle/>
          <a:p>
            <a:fld id="{3F38C793-4009-1246-8FBD-BEC7499698DA}" type="slidenum">
              <a:rPr lang="en-US" smtClean="0"/>
              <a:t>1</a:t>
            </a:fld>
            <a:endParaRPr lang="en-US"/>
          </a:p>
        </p:txBody>
      </p:sp>
    </p:spTree>
    <p:extLst>
      <p:ext uri="{BB962C8B-B14F-4D97-AF65-F5344CB8AC3E}">
        <p14:creationId xmlns:p14="http://schemas.microsoft.com/office/powerpoint/2010/main" val="253390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This year, USDA unveiled Farmers.gov</a:t>
            </a:r>
            <a:r>
              <a:rPr lang="en-US" sz="1000" baseline="0" dirty="0"/>
              <a:t>, an </a:t>
            </a:r>
            <a:r>
              <a:rPr lang="en-US" sz="1000" dirty="0"/>
              <a:t>interactive one-stop website designed by farmers, for</a:t>
            </a:r>
            <a:r>
              <a:rPr lang="en-US" sz="1000" baseline="0" dirty="0"/>
              <a:t> farmers, </a:t>
            </a:r>
            <a:r>
              <a:rPr lang="en-US" sz="1000" dirty="0"/>
              <a:t>to make it easier</a:t>
            </a:r>
            <a:r>
              <a:rPr lang="en-US" sz="1000" baseline="0" dirty="0"/>
              <a:t> </a:t>
            </a:r>
            <a:r>
              <a:rPr lang="en-US" sz="1000" dirty="0"/>
              <a:t>for producers </a:t>
            </a:r>
            <a:r>
              <a:rPr lang="en-US" sz="1000" baseline="0" dirty="0"/>
              <a:t>to get the help they need and do business with USDA. </a:t>
            </a:r>
          </a:p>
          <a:p>
            <a:pPr marL="171450" indent="-171450">
              <a:buFont typeface="Arial" panose="020B0604020202020204" pitchFamily="34" charset="0"/>
              <a:buChar char="•"/>
            </a:pPr>
            <a:endParaRPr lang="en-US" sz="1000" baseline="0" dirty="0"/>
          </a:p>
          <a:p>
            <a:pPr marL="0" indent="0">
              <a:buFont typeface="Arial" panose="020B0604020202020204" pitchFamily="34" charset="0"/>
              <a:buNone/>
            </a:pPr>
            <a:r>
              <a:rPr lang="en-US" sz="1000" u="sng" baseline="0" dirty="0"/>
              <a:t>How Does It Work</a:t>
            </a:r>
            <a:r>
              <a:rPr lang="en-US" sz="1000" baseline="0" dirty="0"/>
              <a:t>: </a:t>
            </a:r>
          </a:p>
          <a:p>
            <a:pPr marL="171450" indent="-171450">
              <a:buFont typeface="Arial" panose="020B0604020202020204" pitchFamily="34" charset="0"/>
              <a:buChar char="•"/>
            </a:pPr>
            <a:r>
              <a:rPr lang="en-US" sz="1000" dirty="0"/>
              <a:t>Farmers.gov is mobile device-friendly.</a:t>
            </a:r>
            <a:r>
              <a:rPr lang="en-US" sz="1000" baseline="0" dirty="0"/>
              <a:t> </a:t>
            </a:r>
            <a:r>
              <a:rPr lang="en-US" sz="1000" dirty="0"/>
              <a:t>Features include: </a:t>
            </a:r>
          </a:p>
          <a:p>
            <a:pPr marL="1085850" lvl="2" indent="-171450">
              <a:buFont typeface="Arial" panose="020B0604020202020204" pitchFamily="34" charset="0"/>
              <a:buChar char="•"/>
            </a:pPr>
            <a:r>
              <a:rPr lang="en-US" sz="1000" dirty="0"/>
              <a:t>Local office locator;</a:t>
            </a:r>
            <a:r>
              <a:rPr lang="en-US" sz="1000" baseline="0" dirty="0"/>
              <a:t> </a:t>
            </a:r>
          </a:p>
          <a:p>
            <a:pPr marL="1085850" lvl="2" indent="-171450">
              <a:buFont typeface="Arial" panose="020B0604020202020204" pitchFamily="34" charset="0"/>
              <a:buChar char="•"/>
            </a:pPr>
            <a:r>
              <a:rPr lang="en-US" sz="1000" dirty="0"/>
              <a:t>An interactive calendar</a:t>
            </a:r>
            <a:r>
              <a:rPr lang="en-US" sz="1000" baseline="0" dirty="0"/>
              <a:t> with an online appointment feature; </a:t>
            </a:r>
            <a:endParaRPr lang="en-US" sz="1000" dirty="0"/>
          </a:p>
          <a:p>
            <a:pPr marL="1085850" lvl="2" indent="-171450">
              <a:buFont typeface="Arial" panose="020B0604020202020204" pitchFamily="34" charset="0"/>
              <a:buChar char="•"/>
            </a:pPr>
            <a:r>
              <a:rPr lang="en-US" sz="1000" dirty="0"/>
              <a:t>Farming success stories;</a:t>
            </a:r>
            <a:r>
              <a:rPr lang="en-US" sz="1000" baseline="0" dirty="0"/>
              <a:t> </a:t>
            </a:r>
          </a:p>
          <a:p>
            <a:pPr marL="1085850" lvl="2" indent="-171450">
              <a:buFont typeface="Arial" panose="020B0604020202020204" pitchFamily="34" charset="0"/>
              <a:buChar char="•"/>
            </a:pPr>
            <a:r>
              <a:rPr lang="en-US" sz="1000" baseline="0" dirty="0"/>
              <a:t>D</a:t>
            </a:r>
            <a:r>
              <a:rPr lang="en-US" sz="1000" dirty="0"/>
              <a:t>igital forms;</a:t>
            </a:r>
            <a:r>
              <a:rPr lang="en-US" sz="1000" baseline="0" dirty="0"/>
              <a:t> </a:t>
            </a:r>
          </a:p>
          <a:p>
            <a:pPr marL="1085850" lvl="2" indent="-171450">
              <a:buFont typeface="Arial" panose="020B0604020202020204" pitchFamily="34" charset="0"/>
              <a:buChar char="•"/>
            </a:pPr>
            <a:r>
              <a:rPr lang="en-US" sz="1000" dirty="0"/>
              <a:t>A business data dashboard</a:t>
            </a:r>
            <a:r>
              <a:rPr lang="en-US" sz="1000" baseline="0" dirty="0"/>
              <a:t>; </a:t>
            </a:r>
          </a:p>
          <a:p>
            <a:pPr marL="1085850" lvl="2" indent="-171450">
              <a:buFont typeface="Arial" panose="020B0604020202020204" pitchFamily="34" charset="0"/>
              <a:buChar char="•"/>
            </a:pPr>
            <a:r>
              <a:rPr lang="en-US" sz="1000" baseline="0" dirty="0"/>
              <a:t>A </a:t>
            </a:r>
            <a:r>
              <a:rPr lang="en-US" sz="1000" kern="1200" dirty="0">
                <a:solidFill>
                  <a:schemeClr val="tx1"/>
                </a:solidFill>
                <a:effectLst/>
                <a:latin typeface="+mn-lt"/>
                <a:ea typeface="+mn-ea"/>
                <a:cs typeface="+mn-cs"/>
              </a:rPr>
              <a:t>Disaster Assistance Discovery Tool: </a:t>
            </a:r>
          </a:p>
          <a:p>
            <a:pPr marL="1543050" lvl="3" indent="-171450">
              <a:buFont typeface="Arial" panose="020B0604020202020204" pitchFamily="34" charset="0"/>
              <a:buChar char="•"/>
            </a:pPr>
            <a:r>
              <a:rPr lang="en-US" sz="1000" kern="1200" baseline="0" dirty="0">
                <a:solidFill>
                  <a:schemeClr val="tx1"/>
                </a:solidFill>
                <a:effectLst/>
                <a:latin typeface="+mn-lt"/>
                <a:ea typeface="+mn-ea"/>
                <a:cs typeface="+mn-cs"/>
              </a:rPr>
              <a:t>C</a:t>
            </a:r>
            <a:r>
              <a:rPr lang="en-US" sz="1000" kern="1200" dirty="0">
                <a:solidFill>
                  <a:schemeClr val="tx1"/>
                </a:solidFill>
                <a:effectLst/>
                <a:latin typeface="+mn-lt"/>
                <a:ea typeface="+mn-ea"/>
                <a:cs typeface="+mn-cs"/>
              </a:rPr>
              <a:t>ustomers can easily locate resources to help them bounce back when a natural disaster occurs. </a:t>
            </a:r>
          </a:p>
          <a:p>
            <a:pPr marL="1543050" lvl="3" indent="-171450">
              <a:buFont typeface="Arial" panose="020B0604020202020204" pitchFamily="34" charset="0"/>
              <a:buChar char="•"/>
            </a:pPr>
            <a:r>
              <a:rPr lang="en-US" sz="1000" kern="1200" dirty="0">
                <a:solidFill>
                  <a:schemeClr val="tx1"/>
                </a:solidFill>
                <a:effectLst/>
                <a:latin typeface="+mn-lt"/>
                <a:ea typeface="+mn-ea"/>
                <a:cs typeface="+mn-cs"/>
              </a:rPr>
              <a:t>Users are connected to the appropriate recovery program for information regarding crop insurance, assistance eligibility, and on-the-ground rehabilitation;</a:t>
            </a:r>
            <a:r>
              <a:rPr lang="en-US" sz="1000" kern="1200" baseline="0" dirty="0">
                <a:solidFill>
                  <a:schemeClr val="tx1"/>
                </a:solidFill>
                <a:effectLst/>
                <a:latin typeface="+mn-lt"/>
                <a:ea typeface="+mn-ea"/>
                <a:cs typeface="+mn-cs"/>
              </a:rPr>
              <a:t> and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p:txBody>
      </p:sp>
      <p:sp>
        <p:nvSpPr>
          <p:cNvPr id="4" name="Slide Number Placeholder 3"/>
          <p:cNvSpPr>
            <a:spLocks noGrp="1"/>
          </p:cNvSpPr>
          <p:nvPr>
            <p:ph type="sldNum" sz="quarter" idx="10"/>
          </p:nvPr>
        </p:nvSpPr>
        <p:spPr/>
        <p:txBody>
          <a:bodyPr/>
          <a:lstStyle/>
          <a:p>
            <a:fld id="{3F38C793-4009-1246-8FBD-BEC7499698DA}" type="slidenum">
              <a:rPr lang="en-US" smtClean="0"/>
              <a:t>10</a:t>
            </a:fld>
            <a:endParaRPr lang="en-US"/>
          </a:p>
        </p:txBody>
      </p:sp>
    </p:spTree>
    <p:extLst>
      <p:ext uri="{BB962C8B-B14F-4D97-AF65-F5344CB8AC3E}">
        <p14:creationId xmlns:p14="http://schemas.microsoft.com/office/powerpoint/2010/main" val="121834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allowing me to speak with you today. </a:t>
            </a:r>
          </a:p>
          <a:p>
            <a:endParaRPr lang="en-US" dirty="0"/>
          </a:p>
          <a:p>
            <a:r>
              <a:rPr lang="en-US" dirty="0"/>
              <a:t>My contact information is above. Please feel free to reach out to me if I can assist you further.</a:t>
            </a:r>
          </a:p>
          <a:p>
            <a:endParaRPr lang="en-US"/>
          </a:p>
          <a:p>
            <a:endParaRPr lang="en-US"/>
          </a:p>
        </p:txBody>
      </p:sp>
      <p:sp>
        <p:nvSpPr>
          <p:cNvPr id="4" name="Slide Number Placeholder 3"/>
          <p:cNvSpPr>
            <a:spLocks noGrp="1"/>
          </p:cNvSpPr>
          <p:nvPr>
            <p:ph type="sldNum" sz="quarter" idx="10"/>
          </p:nvPr>
        </p:nvSpPr>
        <p:spPr/>
        <p:txBody>
          <a:bodyPr/>
          <a:lstStyle/>
          <a:p>
            <a:fld id="{3F38C793-4009-1246-8FBD-BEC7499698DA}" type="slidenum">
              <a:rPr lang="en-US" smtClean="0"/>
              <a:t>11</a:t>
            </a:fld>
            <a:endParaRPr lang="en-US"/>
          </a:p>
        </p:txBody>
      </p:sp>
    </p:spTree>
    <p:extLst>
      <p:ext uri="{BB962C8B-B14F-4D97-AF65-F5344CB8AC3E}">
        <p14:creationId xmlns:p14="http://schemas.microsoft.com/office/powerpoint/2010/main" val="351346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FSA has two primary</a:t>
            </a:r>
            <a:r>
              <a:rPr lang="en-US" baseline="0" dirty="0"/>
              <a:t> program portfolios which provide a comprehensive safety net for America’s farmers and ranchers: </a:t>
            </a:r>
          </a:p>
          <a:p>
            <a:pPr marL="628650" lvl="1" indent="-171450">
              <a:buFont typeface="Arial" panose="020B0604020202020204" pitchFamily="34" charset="0"/>
              <a:buChar char="•"/>
            </a:pPr>
            <a:r>
              <a:rPr lang="en-US" baseline="0" dirty="0"/>
              <a:t>Farm Programs </a:t>
            </a:r>
          </a:p>
          <a:p>
            <a:pPr marL="628650" lvl="1" indent="-171450">
              <a:buFont typeface="Arial" panose="020B0604020202020204" pitchFamily="34" charset="0"/>
              <a:buChar char="•"/>
            </a:pPr>
            <a:r>
              <a:rPr lang="en-US" baseline="0" dirty="0"/>
              <a:t>Farm Loan Programs</a:t>
            </a:r>
            <a:br>
              <a:rPr lang="en-US" baseline="0" dirty="0"/>
            </a:b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FSA’s Safety Net and Conservation programs sustain farm operations and preserve land for future generations.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lvl="0" indent="-171450">
              <a:buFont typeface="Arial" panose="020B0604020202020204" pitchFamily="34" charset="0"/>
              <a:buChar char="•"/>
            </a:pPr>
            <a:r>
              <a:rPr lang="en-US" baseline="0" dirty="0"/>
              <a:t>FSA’s has a diverse loan portfolio to meet the needs of today’s agricultural community… from beginning farmers and ranchers who need access to capital to purchase land to start up and equip their operations, to established producers who want to expand their operations or take them in a different direction. We will focus on Emergency Loans today.</a:t>
            </a:r>
          </a:p>
          <a:p>
            <a:pPr marL="171450" lvl="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F38C793-4009-1246-8FBD-BEC7499698DA}" type="slidenum">
              <a:rPr lang="en-US" smtClean="0"/>
              <a:t>2</a:t>
            </a:fld>
            <a:endParaRPr lang="en-US"/>
          </a:p>
        </p:txBody>
      </p:sp>
    </p:spTree>
    <p:extLst>
      <p:ext uri="{BB962C8B-B14F-4D97-AF65-F5344CB8AC3E}">
        <p14:creationId xmlns:p14="http://schemas.microsoft.com/office/powerpoint/2010/main" val="336817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Safety Net programs help producers</a:t>
            </a:r>
            <a:r>
              <a:rPr lang="en-US" sz="1200" b="0" baseline="0" dirty="0">
                <a:solidFill>
                  <a:schemeClr val="bg1"/>
                </a:solidFill>
              </a:rPr>
              <a:t> withstand economic losses due to natural disaster, which may affect production and prices.</a:t>
            </a:r>
            <a:endParaRPr lang="en-US" sz="1200" b="0" dirty="0">
              <a:solidFill>
                <a:schemeClr val="bg1"/>
              </a:solidFill>
            </a:endParaRP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chemeClr val="bg1"/>
              </a:solidFill>
            </a:endParaRPr>
          </a:p>
          <a:p>
            <a:pPr marL="174708" indent="-174708">
              <a:buFont typeface="Arial" panose="020B0604020202020204" pitchFamily="34" charset="0"/>
              <a:buChar char="•"/>
            </a:pPr>
            <a:r>
              <a:rPr lang="en-US" sz="1200" dirty="0"/>
              <a:t>2017 </a:t>
            </a:r>
            <a:r>
              <a:rPr lang="en-US" sz="1200" baseline="0" dirty="0"/>
              <a:t>was a </a:t>
            </a:r>
            <a:r>
              <a:rPr lang="en-US" sz="1200" dirty="0"/>
              <a:t>challenging year weather-wise</a:t>
            </a:r>
            <a:r>
              <a:rPr lang="en-US" sz="1200" baseline="0" dirty="0"/>
              <a:t> for many producers</a:t>
            </a:r>
          </a:p>
          <a:p>
            <a:pPr marL="174708" indent="-174708">
              <a:buFont typeface="Arial" panose="020B0604020202020204" pitchFamily="34" charset="0"/>
              <a:buChar char="•"/>
            </a:pPr>
            <a:endParaRPr lang="en-US" sz="1200" baseline="0" dirty="0"/>
          </a:p>
          <a:p>
            <a:pPr marL="174708" indent="-174708">
              <a:buFont typeface="Arial" panose="020B0604020202020204" pitchFamily="34" charset="0"/>
              <a:buChar char="•"/>
            </a:pPr>
            <a:r>
              <a:rPr lang="en-US" sz="1200" baseline="0" dirty="0"/>
              <a:t>FSA </a:t>
            </a:r>
            <a:r>
              <a:rPr lang="en-US" sz="1200" b="0" baseline="0" dirty="0"/>
              <a:t>p</a:t>
            </a:r>
            <a:r>
              <a:rPr lang="en-US" sz="1200" b="0" dirty="0"/>
              <a:t>rovided disaster assistance to help farmers recover from hurricanes, wildfires, droughts, tornadoes and floods, specifically in 2017.</a:t>
            </a:r>
          </a:p>
          <a:p>
            <a:pPr marL="174708" indent="-174708">
              <a:buFont typeface="Arial" panose="020B0604020202020204" pitchFamily="34" charset="0"/>
              <a:buChar char="•"/>
            </a:pPr>
            <a:endParaRPr lang="en-US" sz="1200" b="0" dirty="0"/>
          </a:p>
          <a:p>
            <a:pPr marL="174708" indent="-174708">
              <a:buFont typeface="Arial" panose="020B0604020202020204" pitchFamily="34" charset="0"/>
              <a:buChar char="•"/>
            </a:pPr>
            <a:r>
              <a:rPr lang="en-US" sz="1200" b="0" dirty="0"/>
              <a:t>Now we will break down the different disaster assistance programs. </a:t>
            </a:r>
          </a:p>
          <a:p>
            <a:pPr marL="457200" lvl="1" indent="0">
              <a:buFont typeface="Arial" panose="020B0604020202020204" pitchFamily="34" charset="0"/>
              <a:buNone/>
            </a:pPr>
            <a:endParaRPr lang="en-US" sz="12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
            </a:r>
            <a:br>
              <a:rPr lang="en-US" sz="1200" b="0" dirty="0"/>
            </a:br>
            <a:endParaRPr lang="en-US" sz="1200" b="0" dirty="0"/>
          </a:p>
        </p:txBody>
      </p:sp>
      <p:sp>
        <p:nvSpPr>
          <p:cNvPr id="4" name="Slide Number Placeholder 3"/>
          <p:cNvSpPr>
            <a:spLocks noGrp="1"/>
          </p:cNvSpPr>
          <p:nvPr>
            <p:ph type="sldNum" sz="quarter" idx="10"/>
          </p:nvPr>
        </p:nvSpPr>
        <p:spPr/>
        <p:txBody>
          <a:bodyPr/>
          <a:lstStyle/>
          <a:p>
            <a:fld id="{3F38C793-4009-1246-8FBD-BEC7499698DA}" type="slidenum">
              <a:rPr lang="en-US" smtClean="0"/>
              <a:t>3</a:t>
            </a:fld>
            <a:endParaRPr lang="en-US"/>
          </a:p>
        </p:txBody>
      </p:sp>
    </p:spTree>
    <p:extLst>
      <p:ext uri="{BB962C8B-B14F-4D97-AF65-F5344CB8AC3E}">
        <p14:creationId xmlns:p14="http://schemas.microsoft.com/office/powerpoint/2010/main" val="409663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dirty="0"/>
              <a:t>In 2018, FSA</a:t>
            </a:r>
            <a:r>
              <a:rPr lang="en-US" sz="1000" b="0" i="0" baseline="0" dirty="0"/>
              <a:t> is administering the Market Facilitation Program (MFP) to provide payments to producers who have been negatively impacted by foreign governments imposing tariffs on U.S. agricultural products, and disrupting the marketing of agricultural commodities beyond the control of producers. </a:t>
            </a:r>
          </a:p>
          <a:p>
            <a:pPr marL="0" indent="0">
              <a:buFont typeface="Arial" panose="020B0604020202020204" pitchFamily="34" charset="0"/>
              <a:buNone/>
            </a:pPr>
            <a:endParaRPr lang="en-US" sz="1000" b="0" i="0" baseline="0" dirty="0"/>
          </a:p>
          <a:p>
            <a:pPr marL="171450" indent="-171450">
              <a:buFont typeface="Arial" panose="020B0604020202020204" pitchFamily="34" charset="0"/>
              <a:buChar char="•"/>
            </a:pPr>
            <a:r>
              <a:rPr lang="en-US" sz="1000" b="0" i="0" baseline="0" dirty="0"/>
              <a:t>For a person or legal entity, payments are limited to $125,000 in MFP payments issued for corn, cotton, sorghum, soybeans, and wheat; Another $125,000 for dairy and hog; and additionally $125,000 for shelled almonds and sweet cherries. Eligible persons or legal entities must also have an average adjusted gross income for tax years 2014, 2015, and 2016 of less than $900,000. Applicants must also comply with the provisions of the Highly Erodible Land and Wetland Conservation regulations. </a:t>
            </a:r>
          </a:p>
          <a:p>
            <a:pPr marL="171450" indent="-171450">
              <a:buFont typeface="Arial" panose="020B0604020202020204" pitchFamily="34" charset="0"/>
              <a:buChar char="•"/>
            </a:pPr>
            <a:endParaRPr lang="en-US" sz="1000" b="0" i="0" baseline="0" dirty="0"/>
          </a:p>
          <a:p>
            <a:pPr marL="171450" indent="-171450">
              <a:buFont typeface="Arial" panose="020B0604020202020204" pitchFamily="34" charset="0"/>
              <a:buChar char="•"/>
            </a:pPr>
            <a:r>
              <a:rPr lang="en-US" sz="1000" b="0" i="0" baseline="0" dirty="0"/>
              <a:t>The MFP payments are based on actual production so any failed or grazed out acreage is ineligible. </a:t>
            </a:r>
          </a:p>
          <a:p>
            <a:pPr marL="171450" indent="-171450">
              <a:buFont typeface="Arial" panose="020B0604020202020204" pitchFamily="34" charset="0"/>
              <a:buChar char="•"/>
            </a:pPr>
            <a:endParaRPr lang="en-US" sz="1000" b="0" i="0" baseline="0" dirty="0"/>
          </a:p>
          <a:p>
            <a:pPr marL="171450" indent="-171450">
              <a:buFont typeface="Arial" panose="020B0604020202020204" pitchFamily="34" charset="0"/>
              <a:buChar char="•"/>
            </a:pPr>
            <a:r>
              <a:rPr lang="en-US" sz="1000" b="0" i="0" baseline="0" dirty="0"/>
              <a:t>Producers have until January 15, 2019 to apply for the program.</a:t>
            </a:r>
          </a:p>
        </p:txBody>
      </p:sp>
      <p:sp>
        <p:nvSpPr>
          <p:cNvPr id="4" name="Slide Number Placeholder 3"/>
          <p:cNvSpPr>
            <a:spLocks noGrp="1"/>
          </p:cNvSpPr>
          <p:nvPr>
            <p:ph type="sldNum" sz="quarter" idx="10"/>
          </p:nvPr>
        </p:nvSpPr>
        <p:spPr/>
        <p:txBody>
          <a:bodyPr/>
          <a:lstStyle/>
          <a:p>
            <a:fld id="{3F38C793-4009-1246-8FBD-BEC7499698DA}" type="slidenum">
              <a:rPr lang="en-US" smtClean="0"/>
              <a:t>4</a:t>
            </a:fld>
            <a:endParaRPr lang="en-US"/>
          </a:p>
        </p:txBody>
      </p:sp>
    </p:spTree>
    <p:extLst>
      <p:ext uri="{BB962C8B-B14F-4D97-AF65-F5344CB8AC3E}">
        <p14:creationId xmlns:p14="http://schemas.microsoft.com/office/powerpoint/2010/main" val="109548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Emergency Conservation Program (ECP) has been applied in the panhandle in the past few years for restoration purposes after wildfires. Southern Oklahoma has also tapped the ECP program for extreme flooding. </a:t>
            </a:r>
          </a:p>
          <a:p>
            <a:endParaRPr lang="en-US" dirty="0"/>
          </a:p>
          <a:p>
            <a:r>
              <a:rPr lang="en-US" dirty="0"/>
              <a:t>ECP cost-shares the replacement of boundary fencing, debris removal and grading and shaping to name a few. </a:t>
            </a:r>
          </a:p>
          <a:p>
            <a:endParaRPr lang="en-US" dirty="0"/>
          </a:p>
          <a:p>
            <a:r>
              <a:rPr lang="en-US" dirty="0"/>
              <a:t>The goal of ECP is to restore the land and farm to “pre-disaster” conditions.</a:t>
            </a:r>
          </a:p>
          <a:p>
            <a:endParaRPr lang="en-US" dirty="0"/>
          </a:p>
          <a:p>
            <a:r>
              <a:rPr lang="en-US" dirty="0"/>
              <a:t>Cost-share payments range from 50% to 70% of cost. The county committee determines if receipts show appropriate expenditures prior to reimbursement. Maintaining records and receipts is absolutely vital for participation in ECP.</a:t>
            </a:r>
          </a:p>
        </p:txBody>
      </p:sp>
      <p:sp>
        <p:nvSpPr>
          <p:cNvPr id="4" name="Slide Number Placeholder 3"/>
          <p:cNvSpPr>
            <a:spLocks noGrp="1"/>
          </p:cNvSpPr>
          <p:nvPr>
            <p:ph type="sldNum" sz="quarter" idx="10"/>
          </p:nvPr>
        </p:nvSpPr>
        <p:spPr/>
        <p:txBody>
          <a:bodyPr/>
          <a:lstStyle/>
          <a:p>
            <a:fld id="{3F38C793-4009-1246-8FBD-BEC7499698DA}" type="slidenum">
              <a:rPr lang="en-US" smtClean="0"/>
              <a:t>5</a:t>
            </a:fld>
            <a:endParaRPr lang="en-US"/>
          </a:p>
        </p:txBody>
      </p:sp>
    </p:spTree>
    <p:extLst>
      <p:ext uri="{BB962C8B-B14F-4D97-AF65-F5344CB8AC3E}">
        <p14:creationId xmlns:p14="http://schemas.microsoft.com/office/powerpoint/2010/main" val="104148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Agriculture Risk Coverage and Price Loss Coverage Program (ARC/PLC) allowed producers the opportunity to elect safety-net protection on either price or a price-production loss combination. Each farm can elect a program for each farm individually and coverage is based on a countywide average or a producer can chose to use his or her own production history. Signup for that program has closed for all commodities other than cotton seed base which has a signup deadline of December 7</a:t>
            </a:r>
            <a:r>
              <a:rPr lang="en-US" sz="1000" b="0" baseline="30000" dirty="0"/>
              <a:t>th</a:t>
            </a:r>
            <a:r>
              <a:rPr lang="en-US" sz="1000" b="0" dirty="0"/>
              <a:t>.</a:t>
            </a: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dirty="0"/>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The WHIP program was implemented by the Bipartisan Budget Act and allowed a one-time payment to producers affected by 2017 wildfires and hurricanes. Grazed crops were not applicable, so the program was a non-event in Oklahoma but very impactful in coastal states impacted by hurricanes and wildfires in California.</a:t>
            </a: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dirty="0"/>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The NAP program offers low cost insurance to producers on grazed crops and other crops not covered by Federal Crop Insurance. This begins at 55/50 coverage with buy-up options on certain crops. The cost is $250 per crop. This program has been very active in the past several years with severe drought conditions across the state.</a:t>
            </a:r>
          </a:p>
        </p:txBody>
      </p:sp>
      <p:sp>
        <p:nvSpPr>
          <p:cNvPr id="4" name="Slide Number Placeholder 3"/>
          <p:cNvSpPr>
            <a:spLocks noGrp="1"/>
          </p:cNvSpPr>
          <p:nvPr>
            <p:ph type="sldNum" sz="quarter" idx="10"/>
          </p:nvPr>
        </p:nvSpPr>
        <p:spPr/>
        <p:txBody>
          <a:bodyPr/>
          <a:lstStyle/>
          <a:p>
            <a:fld id="{3F38C793-4009-1246-8FBD-BEC7499698DA}" type="slidenum">
              <a:rPr lang="en-US" smtClean="0"/>
              <a:t>6</a:t>
            </a:fld>
            <a:endParaRPr lang="en-US"/>
          </a:p>
        </p:txBody>
      </p:sp>
    </p:spTree>
    <p:extLst>
      <p:ext uri="{BB962C8B-B14F-4D97-AF65-F5344CB8AC3E}">
        <p14:creationId xmlns:p14="http://schemas.microsoft.com/office/powerpoint/2010/main" val="317850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popular disaster program is the Livestock Forage Program. This program began in 2011 and is part of permanent legislation. The program offers a payment based on drought intensity as determined by the U.S. Drought Monitor. Eligibility is on a county-by-county basis. The goal of the program is to supplement feed costs lost to drought conditions.</a:t>
            </a:r>
          </a:p>
          <a:p>
            <a:r>
              <a:rPr lang="en-US" dirty="0"/>
              <a:t>Signup for the 2018 crop year ends 30 days after the end of the calendar year which is January 30, 2019.</a:t>
            </a:r>
          </a:p>
          <a:p>
            <a:r>
              <a:rPr lang="en-US" dirty="0"/>
              <a:t>Eligible livestock include, beef and dairy cattle, bison, buffalo, sheep, goats, just to name a few.</a:t>
            </a:r>
          </a:p>
          <a:p>
            <a:endParaRPr lang="en-US" dirty="0"/>
          </a:p>
        </p:txBody>
      </p:sp>
      <p:sp>
        <p:nvSpPr>
          <p:cNvPr id="4" name="Slide Number Placeholder 3"/>
          <p:cNvSpPr>
            <a:spLocks noGrp="1"/>
          </p:cNvSpPr>
          <p:nvPr>
            <p:ph type="sldNum" sz="quarter" idx="10"/>
          </p:nvPr>
        </p:nvSpPr>
        <p:spPr/>
        <p:txBody>
          <a:bodyPr/>
          <a:lstStyle/>
          <a:p>
            <a:fld id="{3F38C793-4009-1246-8FBD-BEC7499698DA}" type="slidenum">
              <a:rPr lang="en-US" smtClean="0"/>
              <a:t>7</a:t>
            </a:fld>
            <a:endParaRPr lang="en-US"/>
          </a:p>
        </p:txBody>
      </p:sp>
    </p:spTree>
    <p:extLst>
      <p:ext uri="{BB962C8B-B14F-4D97-AF65-F5344CB8AC3E}">
        <p14:creationId xmlns:p14="http://schemas.microsoft.com/office/powerpoint/2010/main" val="362485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The Livestock Indemnity Program pays on livestock deaths due to natural disaster. In 2017 wildfires, the program was updated to pay producers for damaged livestock. Those burned animals sold for less than market value and a supplemental payment was possible through the LIP program. A vital element for LIP is keep a beginning and ending inventory as well as documentation of losses. Signup for 2018 ends January 30, 2019.</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The Emergency Assistance Program (ELAP) and Tree Assistance Program (TAP) each pay on losses as well. Unlike LIP- losses will be on honey bees, farm-raised fish, trees, vines and bushes. In Oklahoma, catfish farms, pecans and grapes are most covered for these programs.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The Margin Protection Program (MPP) assists dairymen with price protection. When the difference between the all milk price (including fluid milk) and the average feed cost falls below the margin, a payment is generated. Producers are required to submit production records so the payments can be made by production hundred weight (CWT).</a:t>
            </a:r>
          </a:p>
        </p:txBody>
      </p:sp>
      <p:sp>
        <p:nvSpPr>
          <p:cNvPr id="4" name="Slide Number Placeholder 3"/>
          <p:cNvSpPr>
            <a:spLocks noGrp="1"/>
          </p:cNvSpPr>
          <p:nvPr>
            <p:ph type="sldNum" sz="quarter" idx="10"/>
          </p:nvPr>
        </p:nvSpPr>
        <p:spPr/>
        <p:txBody>
          <a:bodyPr/>
          <a:lstStyle/>
          <a:p>
            <a:fld id="{3F38C793-4009-1246-8FBD-BEC7499698DA}" type="slidenum">
              <a:rPr lang="en-US" smtClean="0"/>
              <a:t>8</a:t>
            </a:fld>
            <a:endParaRPr lang="en-US"/>
          </a:p>
        </p:txBody>
      </p:sp>
    </p:spTree>
    <p:extLst>
      <p:ext uri="{BB962C8B-B14F-4D97-AF65-F5344CB8AC3E}">
        <p14:creationId xmlns:p14="http://schemas.microsoft.com/office/powerpoint/2010/main" val="251304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Finally, Emergency Loans are available through FSA. Once again, these have been unfortunately popular in recent years. Floods and wildfires have devastated farms and ranches in Oklahoma. FSA offers low interest loans to producers impacted by natural disaster. The program is triggered by a Secretarial or Presidential disaster declaration.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Currently, the Emergency Loan rate is 3.75%.</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Producers can determine their eligibility by contacting their local FSA office.</a:t>
            </a:r>
          </a:p>
        </p:txBody>
      </p:sp>
      <p:sp>
        <p:nvSpPr>
          <p:cNvPr id="4" name="Slide Number Placeholder 3"/>
          <p:cNvSpPr>
            <a:spLocks noGrp="1"/>
          </p:cNvSpPr>
          <p:nvPr>
            <p:ph type="sldNum" sz="quarter" idx="10"/>
          </p:nvPr>
        </p:nvSpPr>
        <p:spPr/>
        <p:txBody>
          <a:bodyPr/>
          <a:lstStyle/>
          <a:p>
            <a:fld id="{3F38C793-4009-1246-8FBD-BEC7499698DA}" type="slidenum">
              <a:rPr lang="en-US" smtClean="0"/>
              <a:t>9</a:t>
            </a:fld>
            <a:endParaRPr lang="en-US"/>
          </a:p>
        </p:txBody>
      </p:sp>
    </p:spTree>
    <p:extLst>
      <p:ext uri="{BB962C8B-B14F-4D97-AF65-F5344CB8AC3E}">
        <p14:creationId xmlns:p14="http://schemas.microsoft.com/office/powerpoint/2010/main" val="324320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5F12C5-4E63-1D4F-876E-600AAEC46D79}" type="datetimeFigureOut">
              <a:rPr lang="en-US" smtClean="0"/>
              <a:t>10/15/2020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22CE67-1C38-2A4D-9352-2F527783C576}" type="slidenum">
              <a:rPr lang="en-US" smtClean="0"/>
              <a:t>‹#›</a:t>
            </a:fld>
            <a:endParaRPr lang="en-US"/>
          </a:p>
        </p:txBody>
      </p:sp>
    </p:spTree>
    <p:extLst>
      <p:ext uri="{BB962C8B-B14F-4D97-AF65-F5344CB8AC3E}">
        <p14:creationId xmlns:p14="http://schemas.microsoft.com/office/powerpoint/2010/main" val="236805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5F12C5-4E63-1D4F-876E-600AAEC46D79}" type="datetimeFigureOut">
              <a:rPr lang="en-US" smtClean="0"/>
              <a:t>10/15/2020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22CE67-1C38-2A4D-9352-2F527783C576}" type="slidenum">
              <a:rPr lang="en-US" smtClean="0"/>
              <a:t>‹#›</a:t>
            </a:fld>
            <a:endParaRPr lang="en-US"/>
          </a:p>
        </p:txBody>
      </p:sp>
    </p:spTree>
    <p:extLst>
      <p:ext uri="{BB962C8B-B14F-4D97-AF65-F5344CB8AC3E}">
        <p14:creationId xmlns:p14="http://schemas.microsoft.com/office/powerpoint/2010/main" val="4018172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SA Slide Master 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33984"/>
          </a:xfrm>
          <a:prstGeom prst="rect">
            <a:avLst/>
          </a:prstGeom>
        </p:spPr>
      </p:pic>
    </p:spTree>
    <p:extLst>
      <p:ext uri="{BB962C8B-B14F-4D97-AF65-F5344CB8AC3E}">
        <p14:creationId xmlns:p14="http://schemas.microsoft.com/office/powerpoint/2010/main" val="377925096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KlbOI_bXcAhUBPN8KHarxAhoQjRx6BAgBEAU&amp;url=http://www.southeastfarmpress.com/fruit/step-step-guide-can-help-watermelon-growers-better-handle-diseases&amp;psig=AOvVaw0MjJ863NXilQRIrEfNBEk-&amp;ust=153246121159378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Ak-r12sjWAhUHRCYKHbkcAPEQjRwIBw&amp;url=http://idahostatejournal.com/news/local/firefighters-keep-giant-wildfire-away-from-pocatello-and-some-evacuees/article_44712a8f-ba23-5395-b696-cd61ffac0928.html&amp;psig=AFQjCNHLIZ1J1rEJ4ucw1q3Hj3-d6qE3lw&amp;ust=150671660488958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9.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A Slide Master 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1600"/>
            <a:ext cx="9144000" cy="6858000"/>
          </a:xfrm>
          <a:prstGeom prst="rect">
            <a:avLst/>
          </a:prstGeom>
        </p:spPr>
      </p:pic>
      <p:sp>
        <p:nvSpPr>
          <p:cNvPr id="7" name="TextBox 6"/>
          <p:cNvSpPr txBox="1"/>
          <p:nvPr/>
        </p:nvSpPr>
        <p:spPr>
          <a:xfrm>
            <a:off x="-20726" y="2400865"/>
            <a:ext cx="3360279" cy="2739211"/>
          </a:xfrm>
          <a:prstGeom prst="rect">
            <a:avLst/>
          </a:prstGeom>
          <a:noFill/>
        </p:spPr>
        <p:txBody>
          <a:bodyPr wrap="none" rtlCol="0">
            <a:spAutoFit/>
          </a:bodyPr>
          <a:lstStyle/>
          <a:p>
            <a:pPr algn="ctr"/>
            <a:r>
              <a:rPr lang="en-US" sz="2800" b="1" dirty="0">
                <a:solidFill>
                  <a:schemeClr val="bg1"/>
                </a:solidFill>
              </a:rPr>
              <a:t>Farm Service Agency</a:t>
            </a:r>
          </a:p>
          <a:p>
            <a:pPr algn="ctr"/>
            <a:endParaRPr lang="en-US" sz="2400" dirty="0">
              <a:solidFill>
                <a:schemeClr val="bg1"/>
              </a:solidFill>
            </a:endParaRPr>
          </a:p>
          <a:p>
            <a:pPr algn="ctr"/>
            <a:r>
              <a:rPr lang="en-US" sz="2400" i="1" dirty="0">
                <a:solidFill>
                  <a:schemeClr val="bg1"/>
                </a:solidFill>
              </a:rPr>
              <a:t>Serving America’s </a:t>
            </a:r>
            <a:br>
              <a:rPr lang="en-US" sz="2400" i="1" dirty="0">
                <a:solidFill>
                  <a:schemeClr val="bg1"/>
                </a:solidFill>
              </a:rPr>
            </a:br>
            <a:r>
              <a:rPr lang="en-US" sz="2400" i="1" dirty="0">
                <a:solidFill>
                  <a:schemeClr val="bg1"/>
                </a:solidFill>
              </a:rPr>
              <a:t>Agricultural Community </a:t>
            </a:r>
            <a:br>
              <a:rPr lang="en-US" sz="2400" i="1" dirty="0">
                <a:solidFill>
                  <a:schemeClr val="bg1"/>
                </a:solidFill>
              </a:rPr>
            </a:br>
            <a:r>
              <a:rPr lang="en-US" sz="2400" i="1" dirty="0">
                <a:solidFill>
                  <a:schemeClr val="bg1"/>
                </a:solidFill>
              </a:rPr>
              <a:t>for More Than 80 Years</a:t>
            </a:r>
          </a:p>
          <a:p>
            <a:pPr algn="ctr"/>
            <a:endParaRPr lang="en-US" sz="2400" i="1" dirty="0">
              <a:solidFill>
                <a:schemeClr val="bg1"/>
              </a:solidFill>
            </a:endParaRPr>
          </a:p>
          <a:p>
            <a:pPr algn="ctr"/>
            <a:r>
              <a:rPr lang="en-US" sz="2400" i="1" dirty="0">
                <a:solidFill>
                  <a:schemeClr val="bg1"/>
                </a:solidFill>
              </a:rPr>
              <a:t>Presenter: Janlyn Hannah</a:t>
            </a:r>
          </a:p>
        </p:txBody>
      </p:sp>
      <p:sp>
        <p:nvSpPr>
          <p:cNvPr id="9" name="Rectangle 8"/>
          <p:cNvSpPr/>
          <p:nvPr/>
        </p:nvSpPr>
        <p:spPr>
          <a:xfrm>
            <a:off x="3289738" y="1584960"/>
            <a:ext cx="5749159" cy="36372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2651" y="1737109"/>
            <a:ext cx="5568652" cy="3332731"/>
          </a:xfrm>
          <a:prstGeom prst="rect">
            <a:avLst/>
          </a:prstGeom>
        </p:spPr>
      </p:pic>
    </p:spTree>
    <p:extLst>
      <p:ext uri="{BB962C8B-B14F-4D97-AF65-F5344CB8AC3E}">
        <p14:creationId xmlns:p14="http://schemas.microsoft.com/office/powerpoint/2010/main" val="228416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for Farmers-Gov 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39973"/>
            <a:ext cx="9144000" cy="6418027"/>
          </a:xfrm>
          <a:prstGeom prst="rect">
            <a:avLst/>
          </a:prstGeom>
        </p:spPr>
      </p:pic>
    </p:spTree>
    <p:extLst>
      <p:ext uri="{BB962C8B-B14F-4D97-AF65-F5344CB8AC3E}">
        <p14:creationId xmlns:p14="http://schemas.microsoft.com/office/powerpoint/2010/main" val="62857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062B-3333-46BD-AD94-22CAA06DC5F0}"/>
              </a:ext>
            </a:extLst>
          </p:cNvPr>
          <p:cNvSpPr>
            <a:spLocks noGrp="1"/>
          </p:cNvSpPr>
          <p:nvPr>
            <p:ph type="title"/>
          </p:nvPr>
        </p:nvSpPr>
        <p:spPr>
          <a:xfrm>
            <a:off x="393192" y="4940490"/>
            <a:ext cx="4945642" cy="1487606"/>
          </a:xfrm>
        </p:spPr>
        <p:txBody>
          <a:bodyPr>
            <a:normAutofit/>
          </a:bodyPr>
          <a:lstStyle/>
          <a:p>
            <a:pPr algn="r"/>
            <a:r>
              <a:rPr lang="en-US" dirty="0"/>
              <a:t>Questions?</a:t>
            </a:r>
          </a:p>
        </p:txBody>
      </p:sp>
      <p:pic>
        <p:nvPicPr>
          <p:cNvPr id="2050" name="Picture 2" descr="Image result for watermelons in field">
            <a:hlinkClick r:id="rId3"/>
            <a:extLst>
              <a:ext uri="{FF2B5EF4-FFF2-40B4-BE49-F238E27FC236}">
                <a16:creationId xmlns:a16="http://schemas.microsoft.com/office/drawing/2014/main" id="{6855B150-E401-46B1-939B-686AD130E56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5660" y="1098550"/>
            <a:ext cx="5729285" cy="38419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97C51A4-69BD-4A34-A484-4F39612966CC}"/>
              </a:ext>
            </a:extLst>
          </p:cNvPr>
          <p:cNvSpPr>
            <a:spLocks noGrp="1"/>
          </p:cNvSpPr>
          <p:nvPr>
            <p:ph idx="1"/>
          </p:nvPr>
        </p:nvSpPr>
        <p:spPr>
          <a:xfrm>
            <a:off x="6021990" y="1545544"/>
            <a:ext cx="2568554" cy="3639272"/>
          </a:xfrm>
        </p:spPr>
        <p:txBody>
          <a:bodyPr anchor="ctr">
            <a:normAutofit/>
          </a:bodyPr>
          <a:lstStyle/>
          <a:p>
            <a:pPr marL="0" indent="0">
              <a:buNone/>
            </a:pPr>
            <a:r>
              <a:rPr lang="en-US" sz="1500" dirty="0"/>
              <a:t>Janlyn Hannah </a:t>
            </a:r>
          </a:p>
          <a:p>
            <a:pPr marL="0" indent="0">
              <a:buNone/>
            </a:pPr>
            <a:r>
              <a:rPr lang="en-US" sz="1500" dirty="0"/>
              <a:t>Public Relations / State Outreach Coordinator</a:t>
            </a:r>
          </a:p>
          <a:p>
            <a:pPr marL="0" indent="0">
              <a:buNone/>
            </a:pPr>
            <a:r>
              <a:rPr lang="en-US" sz="1500" dirty="0"/>
              <a:t>Oklahoma Farm Service Agency</a:t>
            </a:r>
          </a:p>
          <a:p>
            <a:pPr marL="0" indent="0">
              <a:buNone/>
            </a:pPr>
            <a:r>
              <a:rPr lang="en-US" sz="1500" dirty="0"/>
              <a:t>100 USDA, Suite 102</a:t>
            </a:r>
          </a:p>
          <a:p>
            <a:pPr marL="0" indent="0">
              <a:buNone/>
            </a:pPr>
            <a:r>
              <a:rPr lang="en-US" sz="1500" dirty="0"/>
              <a:t>Stillwater, OK 74074</a:t>
            </a:r>
          </a:p>
          <a:p>
            <a:pPr marL="0" indent="0">
              <a:buNone/>
            </a:pPr>
            <a:r>
              <a:rPr lang="en-US" sz="1500" dirty="0"/>
              <a:t>Phone: (405) 742-1041</a:t>
            </a:r>
          </a:p>
          <a:p>
            <a:pPr marL="0" indent="0">
              <a:buNone/>
            </a:pPr>
            <a:r>
              <a:rPr lang="en-US" sz="1500" dirty="0"/>
              <a:t>Fax: (855) 416-9557</a:t>
            </a:r>
          </a:p>
          <a:p>
            <a:endParaRPr lang="en-US" sz="1500" dirty="0">
              <a:solidFill>
                <a:srgbClr val="FFFFFF"/>
              </a:solidFill>
            </a:endParaRPr>
          </a:p>
        </p:txBody>
      </p:sp>
    </p:spTree>
    <p:extLst>
      <p:ext uri="{BB962C8B-B14F-4D97-AF65-F5344CB8AC3E}">
        <p14:creationId xmlns:p14="http://schemas.microsoft.com/office/powerpoint/2010/main" val="399779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599" y="1509766"/>
            <a:ext cx="2438400" cy="830997"/>
          </a:xfrm>
          <a:prstGeom prst="rect">
            <a:avLst/>
          </a:prstGeom>
          <a:noFill/>
        </p:spPr>
        <p:txBody>
          <a:bodyPr wrap="square" rtlCol="0">
            <a:spAutoFit/>
          </a:bodyPr>
          <a:lstStyle/>
          <a:p>
            <a:pPr algn="ctr"/>
            <a:r>
              <a:rPr lang="en-US" sz="2400" b="1" dirty="0">
                <a:solidFill>
                  <a:schemeClr val="bg1"/>
                </a:solidFill>
              </a:rPr>
              <a:t>Insert State Graphic/Image</a:t>
            </a:r>
          </a:p>
        </p:txBody>
      </p:sp>
      <p:sp>
        <p:nvSpPr>
          <p:cNvPr id="9" name="TextBox 8"/>
          <p:cNvSpPr txBox="1"/>
          <p:nvPr/>
        </p:nvSpPr>
        <p:spPr>
          <a:xfrm>
            <a:off x="527956" y="4345160"/>
            <a:ext cx="2438400" cy="830997"/>
          </a:xfrm>
          <a:prstGeom prst="rect">
            <a:avLst/>
          </a:prstGeom>
          <a:noFill/>
        </p:spPr>
        <p:txBody>
          <a:bodyPr wrap="square" rtlCol="0">
            <a:spAutoFit/>
          </a:bodyPr>
          <a:lstStyle/>
          <a:p>
            <a:pPr algn="ctr"/>
            <a:r>
              <a:rPr lang="en-US" sz="2400" b="1" dirty="0">
                <a:solidFill>
                  <a:schemeClr val="bg1"/>
                </a:solidFill>
              </a:rPr>
              <a:t>Insert State Statistics/Facts</a:t>
            </a:r>
          </a:p>
        </p:txBody>
      </p:sp>
      <p:sp>
        <p:nvSpPr>
          <p:cNvPr id="10" name="TextBox 9"/>
          <p:cNvSpPr txBox="1"/>
          <p:nvPr/>
        </p:nvSpPr>
        <p:spPr>
          <a:xfrm>
            <a:off x="4025857" y="2503714"/>
            <a:ext cx="4060371" cy="1569660"/>
          </a:xfrm>
          <a:prstGeom prst="rect">
            <a:avLst/>
          </a:prstGeom>
          <a:noFill/>
        </p:spPr>
        <p:txBody>
          <a:bodyPr wrap="square" rtlCol="0">
            <a:spAutoFit/>
          </a:bodyPr>
          <a:lstStyle/>
          <a:p>
            <a:pPr algn="ctr"/>
            <a:r>
              <a:rPr lang="en-US" sz="2400" b="1" dirty="0">
                <a:solidFill>
                  <a:schemeClr val="bg1"/>
                </a:solidFill>
              </a:rPr>
              <a:t>Insert State-specific information/bullets that you want to share with your audience </a:t>
            </a:r>
          </a:p>
        </p:txBody>
      </p:sp>
      <p:sp>
        <p:nvSpPr>
          <p:cNvPr id="14" name="Rectangle 13"/>
          <p:cNvSpPr/>
          <p:nvPr/>
        </p:nvSpPr>
        <p:spPr>
          <a:xfrm>
            <a:off x="0" y="631371"/>
            <a:ext cx="9144000" cy="6226629"/>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Diagram 16"/>
          <p:cNvGraphicFramePr/>
          <p:nvPr>
            <p:extLst>
              <p:ext uri="{D42A27DB-BD31-4B8C-83A1-F6EECF244321}">
                <p14:modId xmlns:p14="http://schemas.microsoft.com/office/powerpoint/2010/main" val="3979963870"/>
              </p:ext>
            </p:extLst>
          </p:nvPr>
        </p:nvGraphicFramePr>
        <p:xfrm>
          <a:off x="141515" y="1208314"/>
          <a:ext cx="8871856" cy="5508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306286" y="704459"/>
            <a:ext cx="6183086" cy="461665"/>
          </a:xfrm>
          <a:prstGeom prst="rect">
            <a:avLst/>
          </a:prstGeom>
          <a:noFill/>
        </p:spPr>
        <p:txBody>
          <a:bodyPr wrap="square" rtlCol="0">
            <a:spAutoFit/>
          </a:bodyPr>
          <a:lstStyle/>
          <a:p>
            <a:pPr algn="ctr"/>
            <a:r>
              <a:rPr lang="en-US" sz="2400" b="1" dirty="0"/>
              <a:t>FSA PROGRAM PORTFOLIO </a:t>
            </a:r>
          </a:p>
        </p:txBody>
      </p:sp>
    </p:spTree>
    <p:extLst>
      <p:ext uri="{BB962C8B-B14F-4D97-AF65-F5344CB8AC3E}">
        <p14:creationId xmlns:p14="http://schemas.microsoft.com/office/powerpoint/2010/main" val="170544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3403" y="2965082"/>
            <a:ext cx="7284204" cy="369332"/>
          </a:xfrm>
          <a:prstGeom prst="rect">
            <a:avLst/>
          </a:prstGeom>
          <a:noFill/>
          <a:ln w="95250">
            <a:solidFill>
              <a:schemeClr val="bg1"/>
            </a:solidFill>
          </a:ln>
        </p:spPr>
        <p:txBody>
          <a:bodyPr wrap="square" rtlCol="0" anchor="ctr">
            <a:spAutoFit/>
          </a:bodyPr>
          <a:lstStyle/>
          <a:p>
            <a:pPr lvl="1" algn="ctr"/>
            <a:endParaRPr lang="en-US" dirty="0">
              <a:latin typeface="Gotham Medium" panose="02000604030000020004" pitchFamily="50"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1481" y="1240843"/>
            <a:ext cx="4330599" cy="220227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1481" y="4189014"/>
            <a:ext cx="4330599" cy="2456933"/>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08" y="1194758"/>
            <a:ext cx="4458991" cy="2248364"/>
          </a:xfrm>
          <a:prstGeom prst="rect">
            <a:avLst/>
          </a:prstGeom>
        </p:spPr>
      </p:pic>
      <p:sp>
        <p:nvSpPr>
          <p:cNvPr id="9" name="TextBox 8"/>
          <p:cNvSpPr txBox="1"/>
          <p:nvPr/>
        </p:nvSpPr>
        <p:spPr>
          <a:xfrm>
            <a:off x="121922" y="3593196"/>
            <a:ext cx="8900158" cy="461665"/>
          </a:xfrm>
          <a:prstGeom prst="rect">
            <a:avLst/>
          </a:prstGeom>
          <a:solidFill>
            <a:schemeClr val="tx2">
              <a:lumMod val="40000"/>
              <a:lumOff val="60000"/>
            </a:schemeClr>
          </a:solidFill>
        </p:spPr>
        <p:txBody>
          <a:bodyPr wrap="square" rtlCol="0">
            <a:spAutoFit/>
          </a:bodyPr>
          <a:lstStyle/>
          <a:p>
            <a:r>
              <a:rPr lang="en-US" sz="2400" b="1" dirty="0"/>
              <a:t>   ARC/PLC     WHIP       NAP        LIP       ELAP       TAP        MPP-Dairy</a:t>
            </a:r>
          </a:p>
        </p:txBody>
      </p:sp>
      <p:cxnSp>
        <p:nvCxnSpPr>
          <p:cNvPr id="16" name="Straight Connector 15"/>
          <p:cNvCxnSpPr/>
          <p:nvPr/>
        </p:nvCxnSpPr>
        <p:spPr>
          <a:xfrm>
            <a:off x="1721494" y="3593195"/>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40070" y="358121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 y="629103"/>
            <a:ext cx="9144000" cy="461665"/>
          </a:xfrm>
          <a:prstGeom prst="rect">
            <a:avLst/>
          </a:prstGeom>
          <a:solidFill>
            <a:schemeClr val="accent6">
              <a:lumMod val="75000"/>
            </a:schemeClr>
          </a:solidFill>
        </p:spPr>
        <p:txBody>
          <a:bodyPr wrap="square" rtlCol="0">
            <a:spAutoFit/>
          </a:bodyPr>
          <a:lstStyle/>
          <a:p>
            <a:pPr algn="ctr"/>
            <a:r>
              <a:rPr lang="en-US" sz="2400" b="1" dirty="0">
                <a:solidFill>
                  <a:schemeClr val="bg1"/>
                </a:solidFill>
              </a:rPr>
              <a:t>SAFETY NET PROGRAMS</a:t>
            </a:r>
          </a:p>
        </p:txBody>
      </p:sp>
      <p:cxnSp>
        <p:nvCxnSpPr>
          <p:cNvPr id="11" name="Straight Connector 10"/>
          <p:cNvCxnSpPr/>
          <p:nvPr/>
        </p:nvCxnSpPr>
        <p:spPr>
          <a:xfrm>
            <a:off x="3862693" y="360518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691481" y="3593194"/>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921" y="4151584"/>
            <a:ext cx="4450077" cy="2494364"/>
          </a:xfrm>
          <a:prstGeom prst="rect">
            <a:avLst/>
          </a:prstGeom>
        </p:spPr>
      </p:pic>
      <p:cxnSp>
        <p:nvCxnSpPr>
          <p:cNvPr id="13" name="Straight Connector 12"/>
          <p:cNvCxnSpPr/>
          <p:nvPr/>
        </p:nvCxnSpPr>
        <p:spPr>
          <a:xfrm>
            <a:off x="6775219" y="3641557"/>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818625" y="360518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36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516" y="2734250"/>
            <a:ext cx="9560688" cy="830997"/>
          </a:xfrm>
          <a:prstGeom prst="rect">
            <a:avLst/>
          </a:prstGeom>
          <a:noFill/>
          <a:ln w="95250">
            <a:solidFill>
              <a:schemeClr val="bg1"/>
            </a:solidFill>
          </a:ln>
        </p:spPr>
        <p:txBody>
          <a:bodyPr wrap="square" rtlCol="0" anchor="ctr">
            <a:spAutoFit/>
          </a:bodyPr>
          <a:lstStyle/>
          <a:p>
            <a:pPr lvl="1" algn="ctr"/>
            <a:endParaRPr lang="en-US" sz="4800" b="1" dirty="0">
              <a:latin typeface="Gotham Medium" panose="02000604030000020004" pitchFamily="50" charset="0"/>
            </a:endParaRPr>
          </a:p>
        </p:txBody>
      </p:sp>
      <p:sp>
        <p:nvSpPr>
          <p:cNvPr id="5" name="TextBox 4"/>
          <p:cNvSpPr txBox="1"/>
          <p:nvPr/>
        </p:nvSpPr>
        <p:spPr>
          <a:xfrm>
            <a:off x="0" y="635291"/>
            <a:ext cx="9144000" cy="400110"/>
          </a:xfrm>
          <a:prstGeom prst="rect">
            <a:avLst/>
          </a:prstGeom>
          <a:solidFill>
            <a:schemeClr val="bg1"/>
          </a:solidFill>
        </p:spPr>
        <p:txBody>
          <a:bodyPr wrap="square" rtlCol="0">
            <a:spAutoFit/>
          </a:bodyPr>
          <a:lstStyle/>
          <a:p>
            <a:pPr algn="ctr"/>
            <a:endParaRPr lang="en-US" sz="2000" b="1" dirty="0">
              <a:solidFill>
                <a:srgbClr val="7030A0"/>
              </a:solidFill>
            </a:endParaRPr>
          </a:p>
        </p:txBody>
      </p:sp>
      <p:sp>
        <p:nvSpPr>
          <p:cNvPr id="6" name="TextBox 5"/>
          <p:cNvSpPr txBox="1"/>
          <p:nvPr/>
        </p:nvSpPr>
        <p:spPr>
          <a:xfrm>
            <a:off x="0" y="635291"/>
            <a:ext cx="9144000" cy="461665"/>
          </a:xfrm>
          <a:prstGeom prst="rect">
            <a:avLst/>
          </a:prstGeom>
          <a:solidFill>
            <a:schemeClr val="accent6">
              <a:lumMod val="75000"/>
            </a:schemeClr>
          </a:solidFill>
        </p:spPr>
        <p:txBody>
          <a:bodyPr wrap="square" rtlCol="0">
            <a:spAutoFit/>
          </a:bodyPr>
          <a:lstStyle/>
          <a:p>
            <a:pPr algn="ctr"/>
            <a:r>
              <a:rPr lang="en-US" sz="2400" b="1" dirty="0">
                <a:solidFill>
                  <a:schemeClr val="bg1"/>
                </a:solidFill>
              </a:rPr>
              <a:t>Market Facilitation Program (MFP) </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96956"/>
            <a:ext cx="9144000" cy="5761044"/>
          </a:xfrm>
          <a:prstGeom prst="rect">
            <a:avLst/>
          </a:prstGeom>
          <a:solidFill>
            <a:schemeClr val="accent3">
              <a:lumMod val="75000"/>
            </a:schemeClr>
          </a:solidFill>
        </p:spPr>
      </p:pic>
      <p:sp>
        <p:nvSpPr>
          <p:cNvPr id="9" name="TextBox 8"/>
          <p:cNvSpPr txBox="1"/>
          <p:nvPr/>
        </p:nvSpPr>
        <p:spPr>
          <a:xfrm>
            <a:off x="286439" y="6982892"/>
            <a:ext cx="9144000" cy="646331"/>
          </a:xfrm>
          <a:prstGeom prst="rect">
            <a:avLst/>
          </a:prstGeom>
          <a:noFill/>
        </p:spPr>
        <p:txBody>
          <a:bodyPr wrap="square" rtlCol="0">
            <a:spAutoFit/>
          </a:bodyPr>
          <a:lstStyle/>
          <a:p>
            <a:pPr algn="ctr"/>
            <a:r>
              <a:rPr lang="en-US" dirty="0">
                <a:solidFill>
                  <a:schemeClr val="bg1"/>
                </a:solidFill>
                <a:cs typeface="Arial" panose="020B0604020202020204" pitchFamily="34" charset="0"/>
              </a:rPr>
              <a:t>Provides direct payments producers who have been negatively impacted by foreign governments imposing tariffs on U.S. agricultural products</a:t>
            </a:r>
            <a:endParaRPr lang="en-US" dirty="0">
              <a:solidFill>
                <a:schemeClr val="bg1"/>
              </a:solidFill>
            </a:endParaRPr>
          </a:p>
        </p:txBody>
      </p:sp>
      <p:sp>
        <p:nvSpPr>
          <p:cNvPr id="2" name="Rectangle 1"/>
          <p:cNvSpPr/>
          <p:nvPr/>
        </p:nvSpPr>
        <p:spPr>
          <a:xfrm>
            <a:off x="0" y="6045946"/>
            <a:ext cx="9144000" cy="87360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Provides direct payments to producers who have been negatively impacted by foreign governments imposing tariffs on U.S. agricultural products </a:t>
            </a:r>
          </a:p>
        </p:txBody>
      </p:sp>
    </p:spTree>
    <p:extLst>
      <p:ext uri="{BB962C8B-B14F-4D97-AF65-F5344CB8AC3E}">
        <p14:creationId xmlns:p14="http://schemas.microsoft.com/office/powerpoint/2010/main" val="110477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wildfire">
            <a:hlinkClick r:id="rId3" invalidUrl="http://www.google.com/url?sa=i&amp;rct=j&amp;q=&amp;esrc=s&amp;source=images&amp;cd=&amp;cad=rja&amp;uact=8&amp;ved=0ahUKEwjAk-r12sjWAhUHRCYKHbkcAPEQjRwIBw&amp;url=http%3A%2F%2Fidahostatejournal.com%2Fnews%2Flocal%2Ffirefighters-keep-giant-wildfire-away-from-pocatello-and-some-evacuees%2Farticle_44712a8f-ba23-5395-b696-cd61ffac0928.html&amp;psig=AFQjCNHLIZ1J1rEJ4ucw1q3Hj3-d6qE3lw&amp;ust=1506716604889588"/>
            <a:extLst>
              <a:ext uri="{FF2B5EF4-FFF2-40B4-BE49-F238E27FC236}">
                <a16:creationId xmlns:a16="http://schemas.microsoft.com/office/drawing/2014/main" id="{246B382D-05F5-4867-AEAB-87FE5784529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8BD36E-93F1-4A2D-BA5E-82687D5C7696}"/>
              </a:ext>
            </a:extLst>
          </p:cNvPr>
          <p:cNvSpPr>
            <a:spLocks noGrp="1"/>
          </p:cNvSpPr>
          <p:nvPr>
            <p:ph type="title"/>
          </p:nvPr>
        </p:nvSpPr>
        <p:spPr>
          <a:xfrm>
            <a:off x="491490" y="1131094"/>
            <a:ext cx="3840086" cy="1269596"/>
          </a:xfrm>
        </p:spPr>
        <p:txBody>
          <a:bodyPr>
            <a:normAutofit fontScale="90000"/>
          </a:bodyPr>
          <a:lstStyle/>
          <a:p>
            <a:pPr algn="ctr"/>
            <a:r>
              <a:rPr lang="en-US" altLang="en-US" sz="2775" dirty="0"/>
              <a:t>Emergency Conservation Program</a:t>
            </a:r>
            <a:br>
              <a:rPr lang="en-US" altLang="en-US" sz="2775" dirty="0"/>
            </a:br>
            <a:r>
              <a:rPr lang="en-US" altLang="en-US" sz="2775" dirty="0"/>
              <a:t> (ECP)</a:t>
            </a:r>
            <a:endParaRPr lang="en-US" sz="2775" dirty="0"/>
          </a:p>
        </p:txBody>
      </p:sp>
      <p:sp>
        <p:nvSpPr>
          <p:cNvPr id="3" name="Content Placeholder 2">
            <a:extLst>
              <a:ext uri="{FF2B5EF4-FFF2-40B4-BE49-F238E27FC236}">
                <a16:creationId xmlns:a16="http://schemas.microsoft.com/office/drawing/2014/main" id="{3339F0D4-1056-4DAE-95AE-E36C7A69FA14}"/>
              </a:ext>
            </a:extLst>
          </p:cNvPr>
          <p:cNvSpPr>
            <a:spLocks noGrp="1"/>
          </p:cNvSpPr>
          <p:nvPr>
            <p:ph idx="1"/>
          </p:nvPr>
        </p:nvSpPr>
        <p:spPr>
          <a:xfrm>
            <a:off x="491491" y="2788526"/>
            <a:ext cx="3840085" cy="2596671"/>
          </a:xfrm>
        </p:spPr>
        <p:txBody>
          <a:bodyPr>
            <a:normAutofit fontScale="85000" lnSpcReduction="10000"/>
          </a:bodyPr>
          <a:lstStyle/>
          <a:p>
            <a:r>
              <a:rPr lang="en-US" altLang="en-US" sz="1350" dirty="0"/>
              <a:t>ECP is subject to availability of funding, delivered by the county offices and authorized by the FSA national office. ECP is established to:</a:t>
            </a:r>
          </a:p>
          <a:p>
            <a:endParaRPr lang="en-US" altLang="en-US" sz="1350" dirty="0"/>
          </a:p>
          <a:p>
            <a:pPr lvl="1"/>
            <a:r>
              <a:rPr lang="en-US" altLang="en-US" sz="1350" dirty="0"/>
              <a:t>Rehabilitate farmlands and conservation facilities damaged by wind and water erosion, floods, tornadoes</a:t>
            </a:r>
          </a:p>
          <a:p>
            <a:pPr lvl="1"/>
            <a:endParaRPr lang="en-US" altLang="en-US" sz="1350" dirty="0"/>
          </a:p>
          <a:p>
            <a:pPr lvl="1"/>
            <a:r>
              <a:rPr lang="en-US" altLang="en-US" sz="1350" dirty="0"/>
              <a:t>Provide cost-share assistance to eligible agricultural producers during periods of severe drought to supply emergency water for eligible livestock and supply emergency water for existing irrigation systems serving orchards and vineyards</a:t>
            </a:r>
          </a:p>
          <a:p>
            <a:pPr marL="342900" lvl="1" indent="0">
              <a:buNone/>
            </a:pPr>
            <a:endParaRPr lang="en-US" altLang="en-US" sz="1350" dirty="0"/>
          </a:p>
          <a:p>
            <a:pPr marL="342900" lvl="1" indent="0">
              <a:buNone/>
            </a:pPr>
            <a:r>
              <a:rPr lang="en-US" altLang="en-US" sz="1350" dirty="0"/>
              <a:t>Oklahoma: $8.7 million</a:t>
            </a:r>
          </a:p>
          <a:p>
            <a:endParaRPr lang="en-US" sz="1350" dirty="0"/>
          </a:p>
        </p:txBody>
      </p:sp>
    </p:spTree>
    <p:extLst>
      <p:ext uri="{BB962C8B-B14F-4D97-AF65-F5344CB8AC3E}">
        <p14:creationId xmlns:p14="http://schemas.microsoft.com/office/powerpoint/2010/main" val="306066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3403" y="2965082"/>
            <a:ext cx="7284204" cy="369332"/>
          </a:xfrm>
          <a:prstGeom prst="rect">
            <a:avLst/>
          </a:prstGeom>
          <a:noFill/>
          <a:ln w="95250">
            <a:solidFill>
              <a:schemeClr val="bg1"/>
            </a:solidFill>
          </a:ln>
        </p:spPr>
        <p:txBody>
          <a:bodyPr wrap="square" rtlCol="0" anchor="ctr">
            <a:spAutoFit/>
          </a:bodyPr>
          <a:lstStyle/>
          <a:p>
            <a:pPr lvl="1" algn="ctr"/>
            <a:endParaRPr lang="en-US" dirty="0">
              <a:latin typeface="Gotham Medium" panose="02000604030000020004" pitchFamily="50" charset="0"/>
            </a:endParaRPr>
          </a:p>
        </p:txBody>
      </p:sp>
      <p:cxnSp>
        <p:nvCxnSpPr>
          <p:cNvPr id="16" name="Straight Connector 15"/>
          <p:cNvCxnSpPr/>
          <p:nvPr/>
        </p:nvCxnSpPr>
        <p:spPr>
          <a:xfrm>
            <a:off x="1721494" y="3593195"/>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40070" y="358121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 y="629103"/>
            <a:ext cx="9144000" cy="461665"/>
          </a:xfrm>
          <a:prstGeom prst="rect">
            <a:avLst/>
          </a:prstGeom>
          <a:solidFill>
            <a:schemeClr val="accent6">
              <a:lumMod val="75000"/>
            </a:schemeClr>
          </a:solidFill>
        </p:spPr>
        <p:txBody>
          <a:bodyPr wrap="square" rtlCol="0">
            <a:spAutoFit/>
          </a:bodyPr>
          <a:lstStyle/>
          <a:p>
            <a:pPr algn="ctr"/>
            <a:r>
              <a:rPr lang="en-US" sz="2400" b="1" dirty="0">
                <a:solidFill>
                  <a:schemeClr val="bg1"/>
                </a:solidFill>
              </a:rPr>
              <a:t>SAFETY NET PROGRAMS</a:t>
            </a:r>
          </a:p>
        </p:txBody>
      </p:sp>
      <p:cxnSp>
        <p:nvCxnSpPr>
          <p:cNvPr id="11" name="Straight Connector 10"/>
          <p:cNvCxnSpPr/>
          <p:nvPr/>
        </p:nvCxnSpPr>
        <p:spPr>
          <a:xfrm>
            <a:off x="4017371" y="360518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07939" y="3577275"/>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40943" y="3577273"/>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24441" y="3577274"/>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475474949"/>
              </p:ext>
            </p:extLst>
          </p:nvPr>
        </p:nvGraphicFramePr>
        <p:xfrm>
          <a:off x="233916" y="1397000"/>
          <a:ext cx="8601740" cy="526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872184813"/>
              </p:ext>
            </p:extLst>
          </p:nvPr>
        </p:nvGraphicFramePr>
        <p:xfrm>
          <a:off x="0" y="1090768"/>
          <a:ext cx="9144000" cy="5767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9050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E:\kgdfs-96\IMG_315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1490" y="1131094"/>
            <a:ext cx="3840086" cy="1269596"/>
          </a:xfrm>
        </p:spPr>
        <p:txBody>
          <a:bodyPr>
            <a:normAutofit fontScale="90000"/>
          </a:bodyPr>
          <a:lstStyle/>
          <a:p>
            <a:r>
              <a:rPr lang="en-US" sz="2775"/>
              <a:t>Livestock Forage Disaster Program</a:t>
            </a:r>
            <a:br>
              <a:rPr lang="en-US" sz="2775"/>
            </a:br>
            <a:endParaRPr lang="en-US" sz="2775"/>
          </a:p>
        </p:txBody>
      </p:sp>
      <p:sp>
        <p:nvSpPr>
          <p:cNvPr id="3" name="Content Placeholder 2"/>
          <p:cNvSpPr>
            <a:spLocks noGrp="1"/>
          </p:cNvSpPr>
          <p:nvPr>
            <p:ph idx="1"/>
          </p:nvPr>
        </p:nvSpPr>
        <p:spPr>
          <a:xfrm>
            <a:off x="491491" y="2788526"/>
            <a:ext cx="3840085" cy="2596671"/>
          </a:xfrm>
        </p:spPr>
        <p:txBody>
          <a:bodyPr>
            <a:normAutofit/>
          </a:bodyPr>
          <a:lstStyle/>
          <a:p>
            <a:r>
              <a:rPr lang="en-US" sz="1350" dirty="0"/>
              <a:t>The 2014 Farm Bill made the Livestock Forage Disaster Program (LFP) a permanent program and provides retroactive authority to cover eligible losses. LFP provides compensation to eligible livestock producers who have suffered grazing losses due to drought (also fire on Federal lands only). </a:t>
            </a:r>
          </a:p>
          <a:p>
            <a:endParaRPr lang="en-US" sz="1350" dirty="0"/>
          </a:p>
          <a:p>
            <a:r>
              <a:rPr lang="en-US" sz="1350" dirty="0"/>
              <a:t>Oklahoma paid ranchers over $4 million in 2017</a:t>
            </a:r>
          </a:p>
        </p:txBody>
      </p:sp>
      <p:sp>
        <p:nvSpPr>
          <p:cNvPr id="4" name="Footer Placeholder 3"/>
          <p:cNvSpPr>
            <a:spLocks noGrp="1"/>
          </p:cNvSpPr>
          <p:nvPr>
            <p:ph type="ftr" sz="quarter" idx="11"/>
          </p:nvPr>
        </p:nvSpPr>
        <p:spPr>
          <a:xfrm>
            <a:off x="491490" y="5624513"/>
            <a:ext cx="3086100" cy="273844"/>
          </a:xfrm>
        </p:spPr>
        <p:txBody>
          <a:bodyPr>
            <a:normAutofit fontScale="77500" lnSpcReduction="20000"/>
          </a:bodyPr>
          <a:lstStyle/>
          <a:p>
            <a:pPr>
              <a:spcAft>
                <a:spcPts val="450"/>
              </a:spcAft>
              <a:defRPr/>
            </a:pPr>
            <a:r>
              <a:rPr lang="en-US" altLang="en-US" dirty="0"/>
              <a:t>  </a:t>
            </a:r>
          </a:p>
        </p:txBody>
      </p:sp>
    </p:spTree>
    <p:extLst>
      <p:ext uri="{BB962C8B-B14F-4D97-AF65-F5344CB8AC3E}">
        <p14:creationId xmlns:p14="http://schemas.microsoft.com/office/powerpoint/2010/main" val="311316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3403" y="2965082"/>
            <a:ext cx="7284204" cy="369332"/>
          </a:xfrm>
          <a:prstGeom prst="rect">
            <a:avLst/>
          </a:prstGeom>
          <a:noFill/>
          <a:ln w="95250">
            <a:solidFill>
              <a:schemeClr val="bg1"/>
            </a:solidFill>
          </a:ln>
        </p:spPr>
        <p:txBody>
          <a:bodyPr wrap="square" rtlCol="0" anchor="ctr">
            <a:spAutoFit/>
          </a:bodyPr>
          <a:lstStyle/>
          <a:p>
            <a:pPr lvl="1" algn="ctr"/>
            <a:endParaRPr lang="en-US" dirty="0">
              <a:latin typeface="Gotham Medium" panose="02000604030000020004" pitchFamily="50" charset="0"/>
            </a:endParaRPr>
          </a:p>
        </p:txBody>
      </p:sp>
      <p:cxnSp>
        <p:nvCxnSpPr>
          <p:cNvPr id="16" name="Straight Connector 15"/>
          <p:cNvCxnSpPr/>
          <p:nvPr/>
        </p:nvCxnSpPr>
        <p:spPr>
          <a:xfrm>
            <a:off x="1721494" y="3593195"/>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40070" y="358121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 y="629103"/>
            <a:ext cx="9144000" cy="461665"/>
          </a:xfrm>
          <a:prstGeom prst="rect">
            <a:avLst/>
          </a:prstGeom>
          <a:solidFill>
            <a:schemeClr val="accent6">
              <a:lumMod val="75000"/>
            </a:schemeClr>
          </a:solidFill>
        </p:spPr>
        <p:txBody>
          <a:bodyPr wrap="square" rtlCol="0">
            <a:spAutoFit/>
          </a:bodyPr>
          <a:lstStyle/>
          <a:p>
            <a:pPr algn="ctr"/>
            <a:r>
              <a:rPr lang="en-US" sz="2400" b="1" dirty="0">
                <a:solidFill>
                  <a:schemeClr val="bg1"/>
                </a:solidFill>
              </a:rPr>
              <a:t>SAFETY NET PROGRAMS </a:t>
            </a:r>
            <a:r>
              <a:rPr lang="en-US" sz="2400" b="1" i="1" dirty="0">
                <a:solidFill>
                  <a:schemeClr val="bg1"/>
                </a:solidFill>
              </a:rPr>
              <a:t>(continued) </a:t>
            </a:r>
          </a:p>
        </p:txBody>
      </p:sp>
      <p:cxnSp>
        <p:nvCxnSpPr>
          <p:cNvPr id="11" name="Straight Connector 10"/>
          <p:cNvCxnSpPr/>
          <p:nvPr/>
        </p:nvCxnSpPr>
        <p:spPr>
          <a:xfrm>
            <a:off x="4017371" y="360518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07939" y="3577275"/>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40943" y="3577273"/>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24441" y="3577274"/>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3144834495"/>
              </p:ext>
            </p:extLst>
          </p:nvPr>
        </p:nvGraphicFramePr>
        <p:xfrm>
          <a:off x="2" y="1090768"/>
          <a:ext cx="9143998" cy="4337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074127146"/>
              </p:ext>
            </p:extLst>
          </p:nvPr>
        </p:nvGraphicFramePr>
        <p:xfrm>
          <a:off x="0" y="5422088"/>
          <a:ext cx="9144002" cy="1435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8732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3403" y="2965082"/>
            <a:ext cx="7284204" cy="369332"/>
          </a:xfrm>
          <a:prstGeom prst="rect">
            <a:avLst/>
          </a:prstGeom>
          <a:noFill/>
          <a:ln w="95250">
            <a:solidFill>
              <a:schemeClr val="bg1"/>
            </a:solidFill>
          </a:ln>
        </p:spPr>
        <p:txBody>
          <a:bodyPr wrap="square" rtlCol="0" anchor="ctr">
            <a:spAutoFit/>
          </a:bodyPr>
          <a:lstStyle/>
          <a:p>
            <a:pPr lvl="1" algn="ctr"/>
            <a:endParaRPr lang="en-US" dirty="0">
              <a:latin typeface="Gotham Medium" panose="02000604030000020004" pitchFamily="50" charset="0"/>
            </a:endParaRPr>
          </a:p>
        </p:txBody>
      </p:sp>
      <p:cxnSp>
        <p:nvCxnSpPr>
          <p:cNvPr id="16" name="Straight Connector 15"/>
          <p:cNvCxnSpPr/>
          <p:nvPr/>
        </p:nvCxnSpPr>
        <p:spPr>
          <a:xfrm>
            <a:off x="1721494" y="3593195"/>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40070" y="358121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 y="629103"/>
            <a:ext cx="9144000" cy="461665"/>
          </a:xfrm>
          <a:prstGeom prst="rect">
            <a:avLst/>
          </a:prstGeom>
          <a:solidFill>
            <a:schemeClr val="accent6">
              <a:lumMod val="75000"/>
            </a:schemeClr>
          </a:solidFill>
        </p:spPr>
        <p:txBody>
          <a:bodyPr wrap="square" rtlCol="0">
            <a:spAutoFit/>
          </a:bodyPr>
          <a:lstStyle/>
          <a:p>
            <a:pPr algn="ctr"/>
            <a:r>
              <a:rPr lang="en-US" sz="2400" b="1" dirty="0">
                <a:solidFill>
                  <a:schemeClr val="bg1"/>
                </a:solidFill>
              </a:rPr>
              <a:t>FARM LOAN PROGRAMS</a:t>
            </a:r>
            <a:endParaRPr lang="en-US" sz="2400" b="1" i="1" dirty="0">
              <a:solidFill>
                <a:schemeClr val="bg1"/>
              </a:solidFill>
            </a:endParaRPr>
          </a:p>
        </p:txBody>
      </p:sp>
      <p:cxnSp>
        <p:nvCxnSpPr>
          <p:cNvPr id="11" name="Straight Connector 10"/>
          <p:cNvCxnSpPr/>
          <p:nvPr/>
        </p:nvCxnSpPr>
        <p:spPr>
          <a:xfrm>
            <a:off x="4017371" y="3605181"/>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07939" y="3577275"/>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40943" y="3577273"/>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24441" y="3577274"/>
            <a:ext cx="9237" cy="4616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1804196302"/>
              </p:ext>
            </p:extLst>
          </p:nvPr>
        </p:nvGraphicFramePr>
        <p:xfrm>
          <a:off x="2" y="1090768"/>
          <a:ext cx="9143998" cy="4337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288084443"/>
              </p:ext>
            </p:extLst>
          </p:nvPr>
        </p:nvGraphicFramePr>
        <p:xfrm>
          <a:off x="0" y="5422088"/>
          <a:ext cx="9144002" cy="1435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295205193"/>
              </p:ext>
            </p:extLst>
          </p:nvPr>
        </p:nvGraphicFramePr>
        <p:xfrm>
          <a:off x="0" y="1090767"/>
          <a:ext cx="9144002" cy="56930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42627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F5E55C585DB41A8086B22A0BA3978" ma:contentTypeVersion="10" ma:contentTypeDescription="Create a new document." ma:contentTypeScope="" ma:versionID="4017d100ac469d27e8afbfcd5da291e5">
  <xsd:schema xmlns:xsd="http://www.w3.org/2001/XMLSchema" xmlns:xs="http://www.w3.org/2001/XMLSchema" xmlns:p="http://schemas.microsoft.com/office/2006/metadata/properties" xmlns:ns3="6d636ed6-4d22-4f9b-a70c-2b144907596b" xmlns:ns4="db382af5-41d1-4468-8b87-e2f8642e227d" targetNamespace="http://schemas.microsoft.com/office/2006/metadata/properties" ma:root="true" ma:fieldsID="a87cfaeeda2f48cde7ed09687aa51c61" ns3:_="" ns4:_="">
    <xsd:import namespace="6d636ed6-4d22-4f9b-a70c-2b144907596b"/>
    <xsd:import namespace="db382af5-41d1-4468-8b87-e2f8642e22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36ed6-4d22-4f9b-a70c-2b1449075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82af5-41d1-4468-8b87-e2f8642e22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27E23F-EB9C-4B94-A0A1-335E3A4C9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36ed6-4d22-4f9b-a70c-2b144907596b"/>
    <ds:schemaRef ds:uri="db382af5-41d1-4468-8b87-e2f8642e2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29D6EB-50A7-4249-811A-EFF91C47EE70}">
  <ds:schemaRefs>
    <ds:schemaRef ds:uri="http://schemas.microsoft.com/sharepoint/v3/contenttype/forms"/>
  </ds:schemaRefs>
</ds:datastoreItem>
</file>

<file path=customXml/itemProps3.xml><?xml version="1.0" encoding="utf-8"?>
<ds:datastoreItem xmlns:ds="http://schemas.openxmlformats.org/officeDocument/2006/customXml" ds:itemID="{4F8C070D-6DC6-45F2-96D6-E77BAA8E1D46}">
  <ds:schemaRefs>
    <ds:schemaRef ds:uri="http://schemas.microsoft.com/office/2006/metadata/properties"/>
    <ds:schemaRef ds:uri="db382af5-41d1-4468-8b87-e2f8642e227d"/>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6d636ed6-4d22-4f9b-a70c-2b144907596b"/>
  </ds:schemaRefs>
</ds:datastoreItem>
</file>

<file path=docProps/app.xml><?xml version="1.0" encoding="utf-8"?>
<Properties xmlns="http://schemas.openxmlformats.org/officeDocument/2006/extended-properties" xmlns:vt="http://schemas.openxmlformats.org/officeDocument/2006/docPropsVTypes">
  <TotalTime>3568</TotalTime>
  <Words>1980</Words>
  <Application>Microsoft Office PowerPoint</Application>
  <PresentationFormat>On-screen Show (4:3)</PresentationFormat>
  <Paragraphs>150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Gotham Medium</vt:lpstr>
      <vt:lpstr>Office Theme</vt:lpstr>
      <vt:lpstr>PowerPoint Presentation</vt:lpstr>
      <vt:lpstr>PowerPoint Presentation</vt:lpstr>
      <vt:lpstr>PowerPoint Presentation</vt:lpstr>
      <vt:lpstr>PowerPoint Presentation</vt:lpstr>
      <vt:lpstr>Emergency Conservation Program  (ECP)</vt:lpstr>
      <vt:lpstr>PowerPoint Presentation</vt:lpstr>
      <vt:lpstr>Livestock Forage Disaster Program </vt:lpstr>
      <vt:lpstr>PowerPoint Presentation</vt:lpstr>
      <vt:lpstr>PowerPoint Presentation</vt:lpstr>
      <vt:lpstr>PowerPoint Presentation</vt:lpstr>
      <vt:lpstr>Questions?</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Connelly</dc:creator>
  <cp:lastModifiedBy>Spradlin, Cassidy D</cp:lastModifiedBy>
  <cp:revision>390</cp:revision>
  <cp:lastPrinted>2018-09-25T15:53:28Z</cp:lastPrinted>
  <dcterms:created xsi:type="dcterms:W3CDTF">2018-05-24T18:18:02Z</dcterms:created>
  <dcterms:modified xsi:type="dcterms:W3CDTF">2020-10-15T13:48:42Z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0x010100560F5E55C585DB41A8086B22A0BA3978</vt:lpwstr>
  </property>
</Properties>
</file>