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34"/>
  </p:notesMasterIdLst>
  <p:handoutMasterIdLst>
    <p:handoutMasterId r:id="rId35"/>
  </p:handoutMasterIdLst>
  <p:sldIdLst>
    <p:sldId id="377" r:id="rId5"/>
    <p:sldId id="418" r:id="rId6"/>
    <p:sldId id="380" r:id="rId7"/>
    <p:sldId id="420" r:id="rId8"/>
    <p:sldId id="423" r:id="rId9"/>
    <p:sldId id="401" r:id="rId10"/>
    <p:sldId id="421" r:id="rId11"/>
    <p:sldId id="422" r:id="rId12"/>
    <p:sldId id="409" r:id="rId13"/>
    <p:sldId id="415" r:id="rId14"/>
    <p:sldId id="432" r:id="rId15"/>
    <p:sldId id="433" r:id="rId16"/>
    <p:sldId id="434" r:id="rId17"/>
    <p:sldId id="435" r:id="rId18"/>
    <p:sldId id="384" r:id="rId19"/>
    <p:sldId id="386" r:id="rId20"/>
    <p:sldId id="424" r:id="rId21"/>
    <p:sldId id="425" r:id="rId22"/>
    <p:sldId id="388" r:id="rId23"/>
    <p:sldId id="397" r:id="rId24"/>
    <p:sldId id="399" r:id="rId25"/>
    <p:sldId id="428" r:id="rId26"/>
    <p:sldId id="429" r:id="rId27"/>
    <p:sldId id="430" r:id="rId28"/>
    <p:sldId id="431" r:id="rId29"/>
    <p:sldId id="419" r:id="rId30"/>
    <p:sldId id="436" r:id="rId31"/>
    <p:sldId id="437" r:id="rId32"/>
    <p:sldId id="439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Kozuka Gothic Pro H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Kozuka Gothic Pro H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Kozuka Gothic Pro H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Kozuka Gothic Pro H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Kozuka Gothic Pro H" pitchFamily="34" charset="-128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Kozuka Gothic Pro H" pitchFamily="34" charset="-128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Kozuka Gothic Pro H" pitchFamily="34" charset="-128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Kozuka Gothic Pro H" pitchFamily="34" charset="-128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Kozuka Gothic Pro H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7" autoAdjust="0"/>
    <p:restoredTop sz="88248" autoAdjust="0"/>
  </p:normalViewPr>
  <p:slideViewPr>
    <p:cSldViewPr>
      <p:cViewPr varScale="1">
        <p:scale>
          <a:sx n="102" d="100"/>
          <a:sy n="102" d="100"/>
        </p:scale>
        <p:origin x="18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3608919-436B-4BA3-89E8-C8111CC2B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4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D4FE154-E962-48FA-8B2E-45073FB25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98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1752600"/>
            <a:ext cx="83820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8382000" y="1690688"/>
            <a:ext cx="0" cy="152400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6172200"/>
            <a:ext cx="83820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981200"/>
            <a:ext cx="7772400" cy="1470025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 Black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2C86-3839-4764-A593-CD7517D8B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3A673-F3B3-4FF7-BF1A-BBB1B3E24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6A216-F365-426A-9E2C-99FF2FCB7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3D6AB-455B-44F8-A3D7-F720FE9E4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41374-4DF5-47DC-B9CD-6112720D7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DAD16-919C-48AD-8237-241B8D577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82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039A5-2F31-427C-A69C-14F9FF718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9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834D-236F-4936-BE45-30E16CA48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540DA-660B-4245-8A03-C20C5B2D9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95406-B7ED-43AD-A34E-6808FD856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C70E4-8446-4EC2-BA2F-36D195B3E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B338E-DEC5-45C2-9C4D-7FC008F9C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B2B7C-E151-432E-B74F-BE3450FC8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0F105-0099-4CC8-99FC-E5658B182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B47F4-0EC4-48D7-A466-62418FA5C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33506CC-79DC-43D3-ADFB-E22A7CDE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6967" name="Line 7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5" r:id="rId14"/>
    <p:sldLayoutId id="214748373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Kozuka Gothic Pro H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Kozuka Gothic Pro H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Kozuka Gothic Pro H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Kozuka Gothic Pro H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Kozuka Gothic Pro H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Kozuka Gothic Pro H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Kozuka Gothic Pro H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Kozuka Gothic Pro H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shannon.l.ferrell@okstate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7772400" cy="1736725"/>
          </a:xfrm>
        </p:spPr>
        <p:txBody>
          <a:bodyPr/>
          <a:lstStyle/>
          <a:p>
            <a:pPr algn="l" eaLnBrk="1" hangingPunct="1"/>
            <a:r>
              <a:rPr lang="en-US" sz="4200" dirty="0" smtClean="0"/>
              <a:t>Understanding Contracts</a:t>
            </a:r>
            <a:br>
              <a:rPr lang="en-US" sz="4200" dirty="0" smtClean="0"/>
            </a:br>
            <a:r>
              <a:rPr lang="en-US" sz="2400" dirty="0" smtClean="0"/>
              <a:t>Or: 9 credit hours of law school in 30 minutes</a:t>
            </a:r>
            <a:endParaRPr lang="en-US" sz="4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181600"/>
            <a:ext cx="7162800" cy="9144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sz="2000" dirty="0" smtClean="0"/>
              <a:t>Dr. Shannon L. Ferrell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000" dirty="0" smtClean="0"/>
              <a:t>Associate Professor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000" dirty="0" smtClean="0"/>
              <a:t>Department of Agricultural Economics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/>
              <a:t>The Statute of Frauds:</a:t>
            </a:r>
            <a:br>
              <a:rPr lang="en-US" sz="4000" dirty="0"/>
            </a:br>
            <a:r>
              <a:rPr lang="en-US" sz="2800" dirty="0"/>
              <a:t>Agreements involving an interest in land</a:t>
            </a:r>
            <a:r>
              <a:rPr lang="en-US" sz="3200" dirty="0"/>
              <a:t>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Covers a broad range of interests, including:</a:t>
            </a:r>
          </a:p>
          <a:p>
            <a:pPr lvl="1"/>
            <a:r>
              <a:rPr lang="en-US" sz="2400" dirty="0"/>
              <a:t>The sale of real </a:t>
            </a:r>
            <a:r>
              <a:rPr lang="en-US" sz="2400" dirty="0" smtClean="0"/>
              <a:t>estate</a:t>
            </a:r>
            <a:endParaRPr lang="en-US" sz="2400" dirty="0"/>
          </a:p>
          <a:p>
            <a:pPr lvl="1"/>
            <a:r>
              <a:rPr lang="en-US" sz="2400" dirty="0"/>
              <a:t>Leases (more than 1 year)</a:t>
            </a:r>
          </a:p>
          <a:p>
            <a:pPr lvl="1"/>
            <a:r>
              <a:rPr lang="en-US" sz="2400" dirty="0"/>
              <a:t>Easements</a:t>
            </a:r>
          </a:p>
          <a:p>
            <a:pPr lvl="1"/>
            <a:r>
              <a:rPr lang="en-US" sz="2400" dirty="0"/>
              <a:t>Restrictions on the property</a:t>
            </a:r>
          </a:p>
          <a:p>
            <a:pPr lvl="1"/>
            <a:r>
              <a:rPr lang="en-US" sz="2400" dirty="0"/>
              <a:t>“Profits” from the </a:t>
            </a:r>
            <a:r>
              <a:rPr lang="en-US" sz="2400" dirty="0" smtClean="0"/>
              <a:t>land</a:t>
            </a:r>
            <a:endParaRPr lang="en-US" sz="2400" dirty="0"/>
          </a:p>
          <a:p>
            <a:r>
              <a:rPr lang="en-US" sz="2800" dirty="0"/>
              <a:t>WHAT MATTERS IS THE </a:t>
            </a:r>
            <a:r>
              <a:rPr lang="en-US" sz="2800" i="1" dirty="0"/>
              <a:t>TYPE</a:t>
            </a:r>
            <a:r>
              <a:rPr lang="en-US" sz="2800" dirty="0"/>
              <a:t> OF INTEREST IN THE LAND, </a:t>
            </a:r>
            <a:r>
              <a:rPr lang="en-US" sz="2800" b="1" i="1" u="sng" dirty="0"/>
              <a:t>NOT</a:t>
            </a:r>
            <a:r>
              <a:rPr lang="en-US" sz="2800" dirty="0"/>
              <a:t>  THE AMOUNT OF PROPERTY INVOLVED</a:t>
            </a:r>
            <a:r>
              <a:rPr lang="en-US" sz="2800" dirty="0" smtClean="0"/>
              <a:t>!!!</a:t>
            </a:r>
          </a:p>
          <a:p>
            <a:pPr algn="ctr">
              <a:buNone/>
            </a:pPr>
            <a:r>
              <a:rPr lang="en-US" sz="3600" b="1" i="1" u="sng" dirty="0" smtClean="0"/>
              <a:t>EXAM QUESTION</a:t>
            </a:r>
            <a:endParaRPr lang="en-US" sz="3600" b="1" i="1" u="sng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066800" y="5791200"/>
            <a:ext cx="1447800" cy="609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Kozuka Gothic Pro H" pitchFamily="34" charset="-128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0800000">
            <a:off x="6629400" y="5791200"/>
            <a:ext cx="1447800" cy="609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Kozuka Gothic Pro H" pitchFamily="34" charset="-12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into a contract?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A lot of:</a:t>
            </a:r>
          </a:p>
          <a:p>
            <a:pPr lvl="1"/>
            <a:r>
              <a:rPr lang="en-US" sz="4400" dirty="0" smtClean="0"/>
              <a:t> thought</a:t>
            </a:r>
          </a:p>
          <a:p>
            <a:pPr lvl="1"/>
            <a:r>
              <a:rPr lang="en-US" sz="4400" dirty="0" smtClean="0"/>
              <a:t> what </a:t>
            </a:r>
            <a:r>
              <a:rPr lang="en-US" sz="4400" dirty="0" err="1" smtClean="0"/>
              <a:t>iffing</a:t>
            </a:r>
            <a:endParaRPr lang="en-US" sz="4400" dirty="0" smtClean="0"/>
          </a:p>
          <a:p>
            <a:pPr lvl="1"/>
            <a:r>
              <a:rPr lang="en-US" sz="4400" dirty="0" smtClean="0"/>
              <a:t> discussion</a:t>
            </a:r>
          </a:p>
          <a:p>
            <a:pPr lvl="1"/>
            <a:r>
              <a:rPr lang="en-US" sz="4400" dirty="0"/>
              <a:t> </a:t>
            </a:r>
            <a:r>
              <a:rPr lang="en-US" sz="4400" dirty="0" smtClean="0"/>
              <a:t>clarity and specificity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639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into a contract?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Full legal identifiers for the parties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Definitions of all critical terms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Description of what is at issue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The property being exchanged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The services being provided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What’s NOT being done</a:t>
            </a:r>
          </a:p>
        </p:txBody>
      </p:sp>
    </p:spTree>
    <p:extLst>
      <p:ext uri="{BB962C8B-B14F-4D97-AF65-F5344CB8AC3E}">
        <p14:creationId xmlns:p14="http://schemas.microsoft.com/office/powerpoint/2010/main" val="42862353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into a contract?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What each party is</a:t>
            </a:r>
          </a:p>
          <a:p>
            <a:pPr lvl="1"/>
            <a:r>
              <a:rPr lang="en-US" dirty="0" smtClean="0"/>
              <a:t>Required to do</a:t>
            </a:r>
          </a:p>
          <a:p>
            <a:pPr lvl="1"/>
            <a:r>
              <a:rPr lang="en-US" dirty="0" smtClean="0"/>
              <a:t>Allowed to do</a:t>
            </a:r>
          </a:p>
          <a:p>
            <a:pPr lvl="1"/>
            <a:r>
              <a:rPr lang="en-US" dirty="0" smtClean="0"/>
              <a:t>Prohibited from doing</a:t>
            </a:r>
          </a:p>
          <a:p>
            <a:r>
              <a:rPr lang="en-US" dirty="0" smtClean="0"/>
              <a:t>Defining when the parties’ obligations start and end</a:t>
            </a:r>
          </a:p>
          <a:p>
            <a:r>
              <a:rPr lang="en-US" dirty="0" smtClean="0"/>
              <a:t>Defining payment</a:t>
            </a:r>
          </a:p>
          <a:p>
            <a:pPr lvl="1"/>
            <a:r>
              <a:rPr lang="en-US" dirty="0" smtClean="0"/>
              <a:t>If?</a:t>
            </a:r>
          </a:p>
          <a:p>
            <a:pPr lvl="1"/>
            <a:r>
              <a:rPr lang="en-US" dirty="0" smtClean="0"/>
              <a:t>When, where, how</a:t>
            </a:r>
          </a:p>
          <a:p>
            <a:pPr lvl="1"/>
            <a:r>
              <a:rPr lang="en-US" dirty="0" smtClean="0"/>
              <a:t>Calculation</a:t>
            </a:r>
          </a:p>
        </p:txBody>
      </p:sp>
    </p:spTree>
    <p:extLst>
      <p:ext uri="{BB962C8B-B14F-4D97-AF65-F5344CB8AC3E}">
        <p14:creationId xmlns:p14="http://schemas.microsoft.com/office/powerpoint/2010/main" val="5331363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into a contract?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Notices</a:t>
            </a:r>
          </a:p>
          <a:p>
            <a:pPr lvl="1"/>
            <a:r>
              <a:rPr lang="en-US" dirty="0" smtClean="0"/>
              <a:t>Emergency contacts</a:t>
            </a:r>
          </a:p>
          <a:p>
            <a:pPr lvl="1"/>
            <a:r>
              <a:rPr lang="en-US" dirty="0" smtClean="0"/>
              <a:t>Legal, written notices</a:t>
            </a:r>
          </a:p>
          <a:p>
            <a:r>
              <a:rPr lang="en-US" dirty="0"/>
              <a:t>What constitutes a “material breach?”</a:t>
            </a:r>
          </a:p>
          <a:p>
            <a:r>
              <a:rPr lang="en-US" dirty="0" smtClean="0"/>
              <a:t>Right to cure</a:t>
            </a:r>
          </a:p>
          <a:p>
            <a:r>
              <a:rPr lang="en-US" dirty="0" smtClean="0"/>
              <a:t>Dispute resolution</a:t>
            </a:r>
          </a:p>
          <a:p>
            <a:pPr lvl="1"/>
            <a:r>
              <a:rPr lang="en-US" dirty="0" smtClean="0"/>
              <a:t>Negotiation</a:t>
            </a:r>
          </a:p>
          <a:p>
            <a:pPr lvl="1"/>
            <a:r>
              <a:rPr lang="en-US" dirty="0" smtClean="0"/>
              <a:t>Mediation</a:t>
            </a:r>
          </a:p>
          <a:p>
            <a:pPr lvl="1"/>
            <a:r>
              <a:rPr lang="en-US" dirty="0" smtClean="0"/>
              <a:t>Arbitration</a:t>
            </a:r>
          </a:p>
          <a:p>
            <a:pPr lvl="1"/>
            <a:r>
              <a:rPr lang="en-US" dirty="0" smtClean="0"/>
              <a:t>…required prior to litigation?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546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/>
              <a:t>Sources of the Law Governing Contracts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Uniform Commercial Code (UCC) - </a:t>
            </a:r>
            <a:r>
              <a:rPr lang="en-US" dirty="0"/>
              <a:t>a set of “uniform laws” adopted by virtually all the states to harmonize the law applying to the most common types of transactions. </a:t>
            </a:r>
            <a:r>
              <a:rPr lang="en-US" i="1" dirty="0"/>
              <a:t>This is why the UCC is important.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Uniform Commercial Code</a:t>
            </a:r>
            <a:br>
              <a:rPr lang="en-US" dirty="0"/>
            </a:br>
            <a:r>
              <a:rPr lang="en-US" dirty="0"/>
              <a:t>Article 2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5638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Deals with sale of “goods.”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"Goods" means all things (including </a:t>
            </a:r>
            <a:r>
              <a:rPr lang="en-US" sz="2800" dirty="0" smtClean="0"/>
              <a:t>specially </a:t>
            </a:r>
            <a:r>
              <a:rPr lang="en-US" sz="2800" dirty="0"/>
              <a:t>manufactured goods) which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are </a:t>
            </a:r>
            <a:r>
              <a:rPr lang="en-US" sz="2800" b="1" i="1" dirty="0"/>
              <a:t>movable</a:t>
            </a:r>
            <a:r>
              <a:rPr lang="en-US" sz="2800" dirty="0"/>
              <a:t> at the time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identification </a:t>
            </a:r>
            <a:r>
              <a:rPr lang="en-US" sz="2800" dirty="0"/>
              <a:t>to the contract for </a:t>
            </a:r>
            <a:r>
              <a:rPr lang="en-US" sz="2800" dirty="0" smtClean="0"/>
              <a:t>sale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"Goods</a:t>
            </a:r>
            <a:r>
              <a:rPr lang="en-US" sz="2800" dirty="0"/>
              <a:t>" also includes the unborn </a:t>
            </a:r>
            <a:r>
              <a:rPr lang="en-US" sz="2800" dirty="0" smtClean="0"/>
              <a:t>young </a:t>
            </a:r>
            <a:r>
              <a:rPr lang="en-US" sz="2800" dirty="0"/>
              <a:t>of animals and growing crops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7410" name="Picture 2" descr="http://www.deepwaterbay.com/Ranch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667000"/>
            <a:ext cx="3200400" cy="2400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2800" dirty="0" smtClean="0">
                <a:latin typeface="Arial Black" panose="020B0A04020102020204" pitchFamily="34" charset="0"/>
              </a:rPr>
              <a:t>The implied warranty of merchantability 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UCC Article 2</a:t>
            </a:r>
          </a:p>
        </p:txBody>
      </p:sp>
      <p:pic>
        <p:nvPicPr>
          <p:cNvPr id="100359" name="Picture 7" descr="Tractor Mish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524000"/>
            <a:ext cx="7010400" cy="5131554"/>
          </a:xfrm>
        </p:spPr>
      </p:pic>
    </p:spTree>
    <p:extLst>
      <p:ext uri="{BB962C8B-B14F-4D97-AF65-F5344CB8AC3E}">
        <p14:creationId xmlns:p14="http://schemas.microsoft.com/office/powerpoint/2010/main" val="1888520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092035" cy="3112321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2800" dirty="0" smtClean="0">
                <a:latin typeface="Arial Black" panose="020B0A04020102020204" pitchFamily="34" charset="0"/>
              </a:rPr>
              <a:t>The implied warranty of fitness for a particular purpose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UCC Article 2</a:t>
            </a:r>
          </a:p>
        </p:txBody>
      </p:sp>
    </p:spTree>
    <p:extLst>
      <p:ext uri="{BB962C8B-B14F-4D97-AF65-F5344CB8AC3E}">
        <p14:creationId xmlns:p14="http://schemas.microsoft.com/office/powerpoint/2010/main" val="22077281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Uniform Commercial Code</a:t>
            </a:r>
            <a:br>
              <a:rPr lang="en-US" dirty="0"/>
            </a:br>
            <a:r>
              <a:rPr lang="en-US" dirty="0"/>
              <a:t>Article 2A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514600"/>
            <a:ext cx="4953000" cy="3352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/>
              <a:t>Deals with leases.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Lease: “a transfer of the right to possession and use of </a:t>
            </a:r>
            <a:r>
              <a:rPr lang="en-US" sz="2800" b="1" u="sng" dirty="0"/>
              <a:t>goods</a:t>
            </a:r>
            <a:r>
              <a:rPr lang="en-US" sz="2800" dirty="0"/>
              <a:t> for a </a:t>
            </a:r>
            <a:r>
              <a:rPr lang="en-US" sz="2800" b="1" u="sng" dirty="0"/>
              <a:t>term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pic>
        <p:nvPicPr>
          <p:cNvPr id="15362" name="Picture 2" descr="http://www.highlandglass.com/images/rent_a_ce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800" y="24384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Lawyer cliché time</a:t>
            </a:r>
          </a:p>
        </p:txBody>
      </p:sp>
      <p:pic>
        <p:nvPicPr>
          <p:cNvPr id="1028" name="Picture 4" descr="Image result for code of hammura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96" y="1600200"/>
            <a:ext cx="511800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562600"/>
            <a:ext cx="7772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3600" b="1" dirty="0">
                <a:latin typeface="Baskerville Old Face" panose="02020602080505020303" pitchFamily="18" charset="0"/>
                <a:cs typeface="Arial" charset="0"/>
              </a:rPr>
              <a:t>READ EVERYTHING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b="1" dirty="0">
                <a:latin typeface="Baskerville Old Face" panose="02020602080505020303" pitchFamily="18" charset="0"/>
                <a:cs typeface="Arial" charset="0"/>
              </a:rPr>
              <a:t>GET EVERYTHING IN </a:t>
            </a:r>
            <a:r>
              <a:rPr lang="en-US" sz="3600" b="1" dirty="0" smtClean="0">
                <a:latin typeface="Baskerville Old Face" panose="02020602080505020303" pitchFamily="18" charset="0"/>
                <a:cs typeface="Arial" charset="0"/>
              </a:rPr>
              <a:t>WRITING</a:t>
            </a:r>
            <a:endParaRPr lang="en-US" sz="3600" b="1" dirty="0">
              <a:latin typeface="Baskerville Old Face" panose="020206020805050203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970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Uniform Commercial Code</a:t>
            </a:r>
            <a:br>
              <a:rPr lang="en-US" dirty="0"/>
            </a:br>
            <a:r>
              <a:rPr lang="en-US" dirty="0"/>
              <a:t>Article 7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Deals with “warehouse receipts,” “bills of lading,” and “other documents of title.”</a:t>
            </a:r>
          </a:p>
          <a:p>
            <a:pPr>
              <a:lnSpc>
                <a:spcPct val="90000"/>
              </a:lnSpc>
            </a:pPr>
            <a:r>
              <a:rPr lang="en-US" dirty="0"/>
              <a:t>In other words – the rules governing transactions where you place your goods in the care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someone </a:t>
            </a:r>
            <a:r>
              <a:rPr lang="en-US" dirty="0"/>
              <a:t>else.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Grain elevators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Feedlots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Truckers</a:t>
            </a:r>
          </a:p>
        </p:txBody>
      </p:sp>
      <p:pic>
        <p:nvPicPr>
          <p:cNvPr id="6146" name="Picture 2" descr="http://chriscrawfordphoto.com/fine_art/portfolio/road-to-indiana/images/pics/grain-elevat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64017"/>
            <a:ext cx="4419600" cy="32939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The Uniform Commercial Code</a:t>
            </a:r>
            <a:br>
              <a:rPr lang="en-US" dirty="0"/>
            </a:br>
            <a:r>
              <a:rPr lang="en-US" dirty="0"/>
              <a:t>Article 9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610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Deals with SECURED TRANSACTIONS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the heck is a secured transaction?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transaction where a debtor agrees to turn over possession of something in the event that the debtor defaults on their obligation.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NOTE: While Article 9 applies to more than just goods (for example, it includes “intangible property”), it DOES NOT </a:t>
            </a:r>
            <a:r>
              <a:rPr lang="en-US" sz="2400" dirty="0" smtClean="0"/>
              <a:t>apply </a:t>
            </a:r>
            <a:r>
              <a:rPr lang="en-US" sz="2400" dirty="0"/>
              <a:t>to real property –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if </a:t>
            </a:r>
            <a:r>
              <a:rPr lang="en-US" sz="2400" dirty="0"/>
              <a:t>the collateral is real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property</a:t>
            </a:r>
            <a:r>
              <a:rPr lang="en-US" sz="2400" dirty="0"/>
              <a:t>, then you have 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MORTGAGE</a:t>
            </a:r>
            <a:r>
              <a:rPr lang="en-US" sz="2400" dirty="0"/>
              <a:t>.</a:t>
            </a:r>
          </a:p>
        </p:txBody>
      </p:sp>
      <p:pic>
        <p:nvPicPr>
          <p:cNvPr id="4" name="Picture 2" descr="http://www.hottestmess.com/wp-content/uploads/2008/10/tow_tru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476750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2800" dirty="0" smtClean="0"/>
              <a:t>What happens if the contract is breached?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We </a:t>
            </a:r>
            <a:r>
              <a:rPr lang="en-US" sz="2800" b="1" u="sng" dirty="0" smtClean="0"/>
              <a:t>won’t</a:t>
            </a:r>
            <a:r>
              <a:rPr lang="en-US" sz="2800" dirty="0" smtClean="0"/>
              <a:t> allow </a:t>
            </a:r>
            <a:r>
              <a:rPr lang="en-US" sz="2800" i="1" dirty="0" smtClean="0"/>
              <a:t>punitive</a:t>
            </a:r>
            <a:r>
              <a:rPr lang="en-US" sz="2800" dirty="0" smtClean="0"/>
              <a:t> damages for breach of contract – damages in contracts cases are meant to </a:t>
            </a:r>
            <a:r>
              <a:rPr lang="en-US" sz="2800" i="1" dirty="0" smtClean="0"/>
              <a:t>compensate</a:t>
            </a:r>
            <a:r>
              <a:rPr lang="en-US" sz="2800" dirty="0" smtClean="0"/>
              <a:t>, not </a:t>
            </a:r>
            <a:r>
              <a:rPr lang="en-US" sz="2800" i="1" dirty="0" smtClean="0"/>
              <a:t>punish.</a:t>
            </a:r>
          </a:p>
        </p:txBody>
      </p:sp>
      <p:pic>
        <p:nvPicPr>
          <p:cNvPr id="6146" name="Picture 2" descr="Image result for ejection le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69" y="3003444"/>
            <a:ext cx="5402262" cy="38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909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2800" dirty="0" smtClean="0"/>
              <a:t>What happens if the contract is breached?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Most common measure of damages in contracts is “expectation damages.”  Definition: </a:t>
            </a:r>
            <a:r>
              <a:rPr lang="en-US" sz="2800" b="1" i="1" dirty="0" smtClean="0"/>
              <a:t>a sum that leaves an injured party in as good a position as full performance</a:t>
            </a:r>
            <a:r>
              <a:rPr lang="en-US" sz="2800" b="1" dirty="0" smtClean="0"/>
              <a:t>.</a:t>
            </a:r>
            <a:endParaRPr lang="en-US" sz="2800" dirty="0" smtClean="0"/>
          </a:p>
        </p:txBody>
      </p:sp>
      <p:pic>
        <p:nvPicPr>
          <p:cNvPr id="3074" name="Picture 2" descr="Image result for getting you back where you belo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7" r="21600"/>
          <a:stretch/>
        </p:blipFill>
        <p:spPr bwMode="auto">
          <a:xfrm>
            <a:off x="2782658" y="3250309"/>
            <a:ext cx="3578683" cy="356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712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2800" dirty="0" smtClean="0"/>
              <a:t>What happens if the contract is breached?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Incidental </a:t>
            </a:r>
            <a:r>
              <a:rPr lang="en-US" dirty="0"/>
              <a:t>damages: </a:t>
            </a:r>
            <a:r>
              <a:rPr lang="en-US" b="1" i="1" dirty="0"/>
              <a:t>costs reasonably incurred in arranging a replacement deal (making phone calls, delivery fees, etc</a:t>
            </a:r>
            <a:r>
              <a:rPr lang="en-US" b="1" i="1" dirty="0" smtClean="0"/>
              <a:t>.)</a:t>
            </a:r>
            <a:endParaRPr lang="en-US" b="1" i="1" dirty="0"/>
          </a:p>
        </p:txBody>
      </p:sp>
      <p:pic>
        <p:nvPicPr>
          <p:cNvPr id="4098" name="Picture 2" descr="Image result for phone c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25240"/>
            <a:ext cx="4572000" cy="30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3899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2800" dirty="0" smtClean="0"/>
              <a:t>What happens if the contract is breached?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Consequential </a:t>
            </a:r>
            <a:r>
              <a:rPr lang="en-US" dirty="0"/>
              <a:t>damages:  </a:t>
            </a:r>
            <a:r>
              <a:rPr lang="en-US" b="1" i="1" dirty="0"/>
              <a:t>special damages reasonably foreseeable by the breaching party at the time of the contract</a:t>
            </a:r>
            <a:r>
              <a:rPr lang="en-US" b="1" dirty="0"/>
              <a:t>.  LOTS of contracts will specifically exclude these damages.</a:t>
            </a:r>
          </a:p>
        </p:txBody>
      </p:sp>
      <p:pic>
        <p:nvPicPr>
          <p:cNvPr id="5122" name="Picture 2" descr="Image result for hail damaged wh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019550"/>
            <a:ext cx="4286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458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What if we need to change something?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6324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If you want to make a modification: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Minor: Strike out, write new 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provision, and have both parties 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initial.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Major: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Start over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Have a separate document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ja-JP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“</a:t>
            </a:r>
            <a:r>
              <a:rPr lang="en-US" altLang="ja-JP" dirty="0" smtClean="0">
                <a:latin typeface="Arial" charset="0"/>
                <a:ea typeface="ＭＳ Ｐゴシック" pitchFamily="34" charset="-128"/>
                <a:cs typeface="Arial" charset="0"/>
              </a:rPr>
              <a:t>rider,” “amendment,” or </a:t>
            </a:r>
            <a:br>
              <a:rPr lang="en-US" altLang="ja-JP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ja-JP" dirty="0" smtClean="0">
                <a:latin typeface="Arial" charset="0"/>
                <a:ea typeface="ＭＳ Ｐゴシック" pitchFamily="34" charset="-128"/>
                <a:cs typeface="Arial" charset="0"/>
              </a:rPr>
              <a:t>“exhibit” attached with reference.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>
                <a:latin typeface="Arial" charset="0"/>
                <a:ea typeface="ＭＳ Ｐゴシック" pitchFamily="34" charset="-128"/>
                <a:cs typeface="Arial" charset="0"/>
              </a:rPr>
              <a:t>BOTH parties need to acknowledge</a:t>
            </a:r>
          </a:p>
        </p:txBody>
      </p:sp>
      <p:pic>
        <p:nvPicPr>
          <p:cNvPr id="7170" name="Picture 2" descr="Image result for frustrated wr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35814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916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If I had to go into court and 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 there was a contract</a:t>
            </a:r>
          </a:p>
          <a:p>
            <a:r>
              <a:rPr lang="en-US" dirty="0" smtClean="0"/>
              <a:t>Prove what was required by it</a:t>
            </a:r>
          </a:p>
          <a:p>
            <a:r>
              <a:rPr lang="en-US" dirty="0" smtClean="0"/>
              <a:t>Prove that I did what was required</a:t>
            </a:r>
          </a:p>
          <a:p>
            <a:r>
              <a:rPr lang="en-US" dirty="0" smtClean="0"/>
              <a:t>Prove they did not do what was required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how would you do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854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884235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4000" b="1" dirty="0">
                <a:latin typeface="Baskerville Old Face" panose="02020602080505020303" pitchFamily="18" charset="0"/>
                <a:cs typeface="Arial" charset="0"/>
              </a:rPr>
              <a:t>READ </a:t>
            </a:r>
            <a:r>
              <a:rPr lang="en-US" sz="4000" b="1" dirty="0" smtClean="0">
                <a:latin typeface="Baskerville Old Face" panose="02020602080505020303" pitchFamily="18" charset="0"/>
                <a:cs typeface="Arial" charset="0"/>
              </a:rPr>
              <a:t>EVERYTHING</a:t>
            </a:r>
          </a:p>
          <a:p>
            <a:pPr algn="ctr" eaLnBrk="1" hangingPunct="1">
              <a:lnSpc>
                <a:spcPct val="90000"/>
              </a:lnSpc>
            </a:pPr>
            <a:endParaRPr lang="en-US" sz="4000" b="1" dirty="0">
              <a:latin typeface="Baskerville Old Face" panose="02020602080505020303" pitchFamily="18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4000" b="1" dirty="0">
                <a:latin typeface="Baskerville Old Face" panose="02020602080505020303" pitchFamily="18" charset="0"/>
                <a:cs typeface="Arial" charset="0"/>
              </a:rPr>
              <a:t>GET EVERYTHING IN </a:t>
            </a:r>
            <a:r>
              <a:rPr lang="en-US" sz="4000" b="1" dirty="0" smtClean="0">
                <a:latin typeface="Baskerville Old Face" panose="02020602080505020303" pitchFamily="18" charset="0"/>
                <a:cs typeface="Arial" charset="0"/>
              </a:rPr>
              <a:t>WRITING</a:t>
            </a:r>
            <a:endParaRPr lang="en-US" sz="4000" b="1" dirty="0">
              <a:latin typeface="Baskerville Old Face" panose="020206020805050203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50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 smtClean="0"/>
              <a:t>Many thanks!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" y="24384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Shannon L. </a:t>
            </a:r>
            <a:r>
              <a:rPr lang="en-US" sz="2400" b="1" dirty="0" smtClean="0">
                <a:latin typeface="Arial Black" panose="020B0A04020102020204" pitchFamily="34" charset="0"/>
              </a:rPr>
              <a:t>Ferrell</a:t>
            </a:r>
            <a:endParaRPr lang="en-US" sz="2400" b="1" dirty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Oklahoma </a:t>
            </a:r>
            <a:r>
              <a:rPr lang="en-US" sz="2400" dirty="0">
                <a:latin typeface="Arial Black" panose="020B0A04020102020204" pitchFamily="34" charset="0"/>
              </a:rPr>
              <a:t>State University </a:t>
            </a:r>
            <a:r>
              <a:rPr lang="en-US" sz="2400" dirty="0" smtClean="0"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sz="2400" dirty="0" smtClean="0">
                <a:latin typeface="Arial Black" panose="020B0A04020102020204" pitchFamily="34" charset="0"/>
              </a:rPr>
              <a:t>Dept. of </a:t>
            </a:r>
            <a:r>
              <a:rPr lang="en-US" sz="2400" dirty="0">
                <a:latin typeface="Arial Black" panose="020B0A04020102020204" pitchFamily="34" charset="0"/>
              </a:rPr>
              <a:t>Agricultural Economics</a:t>
            </a:r>
          </a:p>
          <a:p>
            <a:r>
              <a:rPr lang="en-US" sz="2400" u="sng" dirty="0" smtClean="0">
                <a:latin typeface="Arial Black" panose="020B0A04020102020204" pitchFamily="34" charset="0"/>
                <a:hlinkClick r:id="rId2"/>
              </a:rPr>
              <a:t>shannon.l.ferrell@okstate.edu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 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130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/>
              <a:t>What is a “</a:t>
            </a:r>
            <a:r>
              <a:rPr lang="en-US" sz="4000" dirty="0" smtClean="0"/>
              <a:t>contract?”</a:t>
            </a:r>
            <a:endParaRPr lang="en-US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b="1" i="1" dirty="0" smtClean="0"/>
              <a:t>An </a:t>
            </a:r>
            <a:r>
              <a:rPr lang="en-US" b="1" i="1" dirty="0"/>
              <a:t>agreement between two or more parties consisting of a promise or set of promises which the law will enforce.</a:t>
            </a:r>
          </a:p>
          <a:p>
            <a:pPr>
              <a:spcBef>
                <a:spcPts val="1800"/>
              </a:spcBef>
            </a:pPr>
            <a:r>
              <a:rPr lang="en-US" sz="3600" dirty="0">
                <a:effectLst/>
              </a:rPr>
              <a:t>Just remember, not all “agreements” are “</a:t>
            </a:r>
            <a:r>
              <a:rPr lang="en-US" sz="3600" dirty="0" smtClean="0">
                <a:effectLst/>
              </a:rPr>
              <a:t>contracts</a:t>
            </a:r>
            <a:r>
              <a:rPr lang="en-US" sz="3600" dirty="0" smtClean="0"/>
              <a:t>,</a:t>
            </a:r>
            <a:r>
              <a:rPr lang="en-US" sz="3600" dirty="0" smtClean="0">
                <a:effectLst/>
              </a:rPr>
              <a:t>” 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but a “contract” must first be an “agreement.”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…and </a:t>
            </a:r>
            <a:r>
              <a:rPr lang="en-US" dirty="0"/>
              <a:t>why </a:t>
            </a:r>
            <a:r>
              <a:rPr lang="en-US" dirty="0" smtClean="0"/>
              <a:t>are they so </a:t>
            </a:r>
            <a:r>
              <a:rPr lang="en-US" dirty="0"/>
              <a:t>important?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3600" dirty="0" smtClean="0"/>
              <a:t>They enable private parties to create legal obligations among themselves.</a:t>
            </a:r>
          </a:p>
          <a:p>
            <a:pPr>
              <a:spcBef>
                <a:spcPts val="2400"/>
              </a:spcBef>
            </a:pPr>
            <a:r>
              <a:rPr lang="en-US" sz="3600" dirty="0" smtClean="0"/>
              <a:t>Having a legal obligation then gives you a right to engage the legal system to enforce the obligation.</a:t>
            </a:r>
          </a:p>
        </p:txBody>
      </p:sp>
    </p:spTree>
    <p:extLst>
      <p:ext uri="{BB962C8B-B14F-4D97-AF65-F5344CB8AC3E}">
        <p14:creationId xmlns:p14="http://schemas.microsoft.com/office/powerpoint/2010/main" val="42086965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 handshake a contract?</a:t>
            </a:r>
            <a:endParaRPr lang="en-US" dirty="0"/>
          </a:p>
        </p:txBody>
      </p:sp>
      <p:pic>
        <p:nvPicPr>
          <p:cNvPr id="2050" name="Picture 2" descr="Image result for farmer handsh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61" y="1981200"/>
            <a:ext cx="6372478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092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 smtClean="0"/>
              <a:t>The five elements of a contract</a:t>
            </a:r>
            <a:endParaRPr lang="en-US" sz="4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Legally </a:t>
            </a:r>
            <a:r>
              <a:rPr lang="en-US" dirty="0"/>
              <a:t>competent </a:t>
            </a:r>
            <a:r>
              <a:rPr lang="en-US" dirty="0" smtClean="0"/>
              <a:t>parties</a:t>
            </a:r>
            <a:br>
              <a:rPr lang="en-US" dirty="0" smtClean="0"/>
            </a:br>
            <a:r>
              <a:rPr lang="en-US" dirty="0" smtClean="0"/>
              <a:t>(Is it fair to hold the parties to it?)</a:t>
            </a:r>
            <a:endParaRPr lang="en-US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Proper </a:t>
            </a:r>
            <a:r>
              <a:rPr lang="en-US" dirty="0"/>
              <a:t>subject </a:t>
            </a:r>
            <a:r>
              <a:rPr lang="en-US" dirty="0" smtClean="0"/>
              <a:t>matter</a:t>
            </a:r>
            <a:br>
              <a:rPr lang="en-US" dirty="0" smtClean="0"/>
            </a:br>
            <a:r>
              <a:rPr lang="en-US" dirty="0" smtClean="0"/>
              <a:t>(Is this something the law should enforce?)</a:t>
            </a:r>
            <a:endParaRPr lang="en-US" dirty="0"/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Offer</a:t>
            </a:r>
            <a:endParaRPr lang="en-US" dirty="0"/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Acceptance</a:t>
            </a:r>
            <a:endParaRPr lang="en-US" dirty="0"/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Consideration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657600" y="3962400"/>
            <a:ext cx="1066800" cy="2362200"/>
            <a:chOff x="3657600" y="3962400"/>
            <a:chExt cx="1066800" cy="23622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3657600" y="39624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657600" y="63246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4705350" y="3968082"/>
              <a:ext cx="0" cy="235016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5181600" y="4343400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Was an agreement between two willing parties reached?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Now, food for thought…	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Two drunk farmers are in a bar talkin’ smack to each other.  </a:t>
            </a:r>
          </a:p>
          <a:p>
            <a:pPr>
              <a:lnSpc>
                <a:spcPct val="90000"/>
              </a:lnSpc>
            </a:pPr>
            <a:r>
              <a:rPr lang="en-US" sz="2400"/>
              <a:t>Drunk Farmer A, thinking to himself that Drunk Farmer B is too broke to do anything about it, writes “We hereby agree to sell to Farmer B the Ferguson Place complete for $50,000, title satisfactory to buyer.”  </a:t>
            </a:r>
          </a:p>
          <a:p>
            <a:pPr>
              <a:lnSpc>
                <a:spcPct val="90000"/>
              </a:lnSpc>
            </a:pPr>
            <a:r>
              <a:rPr lang="en-US" sz="2400"/>
              <a:t>Farmer B then tells Farmer A to get his wife to sign it, and she does.  </a:t>
            </a:r>
          </a:p>
          <a:p>
            <a:pPr>
              <a:lnSpc>
                <a:spcPct val="90000"/>
              </a:lnSpc>
            </a:pPr>
            <a:r>
              <a:rPr lang="en-US" sz="2400"/>
              <a:t>Farmer B then picks up the napkin, offers Farmer A $5 to seal the deal, and leaves the bar.  </a:t>
            </a:r>
          </a:p>
          <a:p>
            <a:pPr>
              <a:lnSpc>
                <a:spcPct val="90000"/>
              </a:lnSpc>
            </a:pPr>
            <a:r>
              <a:rPr lang="en-US" sz="2400" b="1" i="1"/>
              <a:t>Did Farmer B leave the bar with a binding contract to buy the Ferguson Place?</a:t>
            </a:r>
          </a:p>
        </p:txBody>
      </p:sp>
    </p:spTree>
    <p:extLst>
      <p:ext uri="{BB962C8B-B14F-4D97-AF65-F5344CB8AC3E}">
        <p14:creationId xmlns:p14="http://schemas.microsoft.com/office/powerpoint/2010/main" val="17126885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2952750" cy="426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200000">
            <a:off x="4304506" y="724694"/>
            <a:ext cx="3659188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8471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 smtClean="0"/>
              <a:t>Back to that handshake thing</a:t>
            </a:r>
            <a:endParaRPr lang="en-US" sz="40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following types of contracts must be </a:t>
            </a:r>
            <a:r>
              <a:rPr lang="en-US" sz="2800" b="1" u="sng" dirty="0"/>
              <a:t>in writing</a:t>
            </a:r>
            <a:r>
              <a:rPr lang="en-US" sz="2800" dirty="0"/>
              <a:t> and </a:t>
            </a:r>
            <a:r>
              <a:rPr lang="en-US" sz="2800" b="1" u="sng" dirty="0"/>
              <a:t>signed by the party </a:t>
            </a:r>
            <a:r>
              <a:rPr lang="en-US" sz="2800" b="1" i="1" u="sng" dirty="0"/>
              <a:t>against which enforcement is sought</a:t>
            </a:r>
            <a:r>
              <a:rPr lang="en-US" sz="2800" i="1" dirty="0"/>
              <a:t> </a:t>
            </a:r>
            <a:r>
              <a:rPr lang="en-US" sz="2800" dirty="0"/>
              <a:t>in order to be enforceable: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Agreements </a:t>
            </a:r>
            <a:r>
              <a:rPr lang="en-US" sz="2400" dirty="0"/>
              <a:t>that </a:t>
            </a:r>
            <a:r>
              <a:rPr lang="en-US" sz="2400" i="1" dirty="0"/>
              <a:t>cannot</a:t>
            </a:r>
            <a:r>
              <a:rPr lang="en-US" sz="2400" dirty="0"/>
              <a:t> be performed within one year of the making of the contract.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dirty="0"/>
              <a:t>promise to answer for the debt, default, or </a:t>
            </a:r>
            <a:r>
              <a:rPr lang="en-US" sz="2400" dirty="0" smtClean="0"/>
              <a:t>miscarriage </a:t>
            </a:r>
            <a:r>
              <a:rPr lang="en-US" sz="2400" dirty="0"/>
              <a:t>of another.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“An </a:t>
            </a:r>
            <a:r>
              <a:rPr lang="en-US" sz="2400" dirty="0"/>
              <a:t>agreement made upon consideration of marriage.”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dirty="0"/>
              <a:t>contract for the sale of goods </a:t>
            </a:r>
            <a:r>
              <a:rPr lang="en-US" sz="2400" dirty="0" smtClean="0"/>
              <a:t> $</a:t>
            </a:r>
            <a:r>
              <a:rPr lang="en-US" sz="2400" dirty="0"/>
              <a:t>500</a:t>
            </a:r>
            <a:r>
              <a:rPr lang="en-US" sz="2400" dirty="0" smtClean="0"/>
              <a:t>.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Agreements involving an interest in land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SU Extension #1">
  <a:themeElements>
    <a:clrScheme name="OSU Extension #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SU Extension #1">
      <a:majorFont>
        <a:latin typeface="Kozuka Gothic Pro H"/>
        <a:ea typeface=""/>
        <a:cs typeface=""/>
      </a:majorFont>
      <a:minorFont>
        <a:latin typeface="Kozuka Gothic Pro 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ozuka Gothic Pro H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ozuka Gothic Pro H" pitchFamily="34" charset="-128"/>
          </a:defRPr>
        </a:defPPr>
      </a:lstStyle>
    </a:lnDef>
  </a:objectDefaults>
  <a:extraClrSchemeLst>
    <a:extraClrScheme>
      <a:clrScheme name="OSU Extension #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 Extension #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 Extension #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 Extension #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 Extension #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 Extension #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 Extension #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 Extension #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 Extension #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 Extension #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 Extension #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 Extension #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2010AD-CF36-4479-9294-7C0C680637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4F592E-5EF0-4A63-A772-81C34F9F2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FFF45A-9991-47E6-BC7B-BCA13B36975F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6d636ed6-4d22-4f9b-a70c-2b144907596b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db382af5-41d1-4468-8b87-e2f8642e227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5904</TotalTime>
  <Words>1130</Words>
  <Application>Microsoft Office PowerPoint</Application>
  <PresentationFormat>On-screen Show (4:3)</PresentationFormat>
  <Paragraphs>130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Arial Black</vt:lpstr>
      <vt:lpstr>Baskerville Old Face</vt:lpstr>
      <vt:lpstr>Kozuka Gothic Pro B</vt:lpstr>
      <vt:lpstr>Kozuka Gothic Pro H</vt:lpstr>
      <vt:lpstr>Times New Roman</vt:lpstr>
      <vt:lpstr>Wingdings</vt:lpstr>
      <vt:lpstr>OSU Extension #1</vt:lpstr>
      <vt:lpstr>Understanding Contracts Or: 9 credit hours of law school in 30 minutes</vt:lpstr>
      <vt:lpstr>Lawyer cliché time</vt:lpstr>
      <vt:lpstr>What is a “contract?”</vt:lpstr>
      <vt:lpstr>…and why are they so important?</vt:lpstr>
      <vt:lpstr>Is a handshake a contract?</vt:lpstr>
      <vt:lpstr>The five elements of a contract</vt:lpstr>
      <vt:lpstr>Now, food for thought… </vt:lpstr>
      <vt:lpstr>PowerPoint Presentation</vt:lpstr>
      <vt:lpstr>Back to that handshake thing</vt:lpstr>
      <vt:lpstr>The Statute of Frauds: Agreements involving an interest in land.</vt:lpstr>
      <vt:lpstr>What goes into a contract?</vt:lpstr>
      <vt:lpstr>What goes into a contract?</vt:lpstr>
      <vt:lpstr>What goes into a contract?</vt:lpstr>
      <vt:lpstr>What goes into a contract?</vt:lpstr>
      <vt:lpstr>Sources of the Law Governing Contracts</vt:lpstr>
      <vt:lpstr>The Uniform Commercial Code Article 2</vt:lpstr>
      <vt:lpstr>The implied warranty of merchantability  UCC Article 2</vt:lpstr>
      <vt:lpstr>The implied warranty of fitness for a particular purpose UCC Article 2</vt:lpstr>
      <vt:lpstr>The Uniform Commercial Code Article 2A</vt:lpstr>
      <vt:lpstr>The Uniform Commercial Code Article 7</vt:lpstr>
      <vt:lpstr>The Uniform Commercial Code Article 9</vt:lpstr>
      <vt:lpstr>What happens if the contract is breached?</vt:lpstr>
      <vt:lpstr>What happens if the contract is breached?</vt:lpstr>
      <vt:lpstr>What happens if the contract is breached?</vt:lpstr>
      <vt:lpstr>What happens if the contract is breached?</vt:lpstr>
      <vt:lpstr>What if we need to change something?</vt:lpstr>
      <vt:lpstr>If I had to go into court and prove</vt:lpstr>
      <vt:lpstr>Don’t forget</vt:lpstr>
      <vt:lpstr>Many thanks!</vt:lpstr>
    </vt:vector>
  </TitlesOfParts>
  <Company>OSU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Estate Planning</dc:title>
  <dc:creator>Default</dc:creator>
  <cp:lastModifiedBy>Spradlin, Cassidy D</cp:lastModifiedBy>
  <cp:revision>161</cp:revision>
  <cp:lastPrinted>1601-01-01T00:00:00Z</cp:lastPrinted>
  <dcterms:created xsi:type="dcterms:W3CDTF">2001-10-16T19:57:11Z</dcterms:created>
  <dcterms:modified xsi:type="dcterms:W3CDTF">2020-10-15T14:09:04Z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