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73" r:id="rId9"/>
    <p:sldId id="260" r:id="rId10"/>
    <p:sldId id="261" r:id="rId11"/>
    <p:sldId id="272" r:id="rId12"/>
    <p:sldId id="262" r:id="rId13"/>
    <p:sldId id="263" r:id="rId14"/>
    <p:sldId id="264" r:id="rId15"/>
    <p:sldId id="27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8572-3C68-48A9-B4BD-5E630870FC6B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3E16252-DB37-4419-88AB-C62BA88538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8572-3C68-48A9-B4BD-5E630870FC6B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6252-DB37-4419-88AB-C62BA88538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8572-3C68-48A9-B4BD-5E630870FC6B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6252-DB37-4419-88AB-C62BA88538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8572-3C68-48A9-B4BD-5E630870FC6B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6252-DB37-4419-88AB-C62BA88538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8572-3C68-48A9-B4BD-5E630870FC6B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E16252-DB37-4419-88AB-C62BA88538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8572-3C68-48A9-B4BD-5E630870FC6B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6252-DB37-4419-88AB-C62BA88538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8572-3C68-48A9-B4BD-5E630870FC6B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6252-DB37-4419-88AB-C62BA88538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8572-3C68-48A9-B4BD-5E630870FC6B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6252-DB37-4419-88AB-C62BA88538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8572-3C68-48A9-B4BD-5E630870FC6B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6252-DB37-4419-88AB-C62BA88538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8572-3C68-48A9-B4BD-5E630870FC6B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6252-DB37-4419-88AB-C62BA88538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8572-3C68-48A9-B4BD-5E630870FC6B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E16252-DB37-4419-88AB-C62BA88538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A488572-3C68-48A9-B4BD-5E630870FC6B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3E16252-DB37-4419-88AB-C62BA88538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Phil.kenkel@okstate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Phil Kenkel</a:t>
            </a:r>
          </a:p>
          <a:p>
            <a:r>
              <a:rPr lang="en-US" dirty="0"/>
              <a:t>Bill Fitzwater Cooperative Chair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Impact of Section 199A on </a:t>
            </a:r>
            <a:r>
              <a:rPr lang="en-US" dirty="0" smtClean="0"/>
              <a:t>Grain Producers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Offset for Cooperative Delivering Producers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Reduced by the lesser of 9% of the producer’s income from commodity sales plus patronage </a:t>
            </a:r>
            <a:r>
              <a:rPr lang="en-US"/>
              <a:t>or 50</a:t>
            </a:r>
            <a:r>
              <a:rPr lang="en-US" dirty="0"/>
              <a:t>% of the producer’s W-2 wages.</a:t>
            </a:r>
          </a:p>
          <a:p>
            <a:r>
              <a:rPr lang="en-US" dirty="0"/>
              <a:t>The producer’s offset has a similar structure to the cooperative’s deduction but are calculated on different bases. </a:t>
            </a:r>
          </a:p>
          <a:p>
            <a:r>
              <a:rPr lang="en-US" dirty="0"/>
              <a:t>A producer with no W-2 wages faces no offset but a producer with high W-2 wages could theoretically have their 20% deduction reduced to 11%</a:t>
            </a:r>
          </a:p>
        </p:txBody>
      </p:sp>
    </p:spTree>
    <p:extLst>
      <p:ext uri="{BB962C8B-B14F-4D97-AF65-F5344CB8AC3E}">
        <p14:creationId xmlns:p14="http://schemas.microsoft.com/office/powerpoint/2010/main" val="295011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Comparison for Producers Marketing through Cooperatives or Independents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Independent delivering producers retain their 20% deduction but have no potential for a pass  through deduction or profit distribution from the grain handler.</a:t>
            </a:r>
          </a:p>
          <a:p>
            <a:r>
              <a:rPr lang="en-US" dirty="0" smtClean="0"/>
              <a:t>Cooperative </a:t>
            </a:r>
            <a:r>
              <a:rPr lang="en-US" dirty="0"/>
              <a:t>delivering producers face </a:t>
            </a:r>
            <a:r>
              <a:rPr lang="en-US" dirty="0" smtClean="0"/>
              <a:t>potential </a:t>
            </a:r>
            <a:r>
              <a:rPr lang="en-US" dirty="0"/>
              <a:t>offset of their 20% </a:t>
            </a:r>
            <a:r>
              <a:rPr lang="en-US" dirty="0" smtClean="0"/>
              <a:t>deduction but have the potential for a pass through deduction and patronage from the cooperative</a:t>
            </a:r>
            <a:endParaRPr lang="en-US" dirty="0"/>
          </a:p>
          <a:p>
            <a:r>
              <a:rPr lang="en-US" dirty="0"/>
              <a:t>The advantage or disadvantage of delivering to a cooperative depends on the balance of those two factors.</a:t>
            </a:r>
          </a:p>
        </p:txBody>
      </p:sp>
    </p:spTree>
    <p:extLst>
      <p:ext uri="{BB962C8B-B14F-4D97-AF65-F5344CB8AC3E}">
        <p14:creationId xmlns:p14="http://schemas.microsoft.com/office/powerpoint/2010/main" val="185777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Lots of “Poor” Information Out There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“Large producers are better off delivering to independents”</a:t>
            </a:r>
          </a:p>
          <a:p>
            <a:r>
              <a:rPr lang="en-US" dirty="0" smtClean="0"/>
              <a:t>“Producers possible deductions range from 11% to 29%”</a:t>
            </a:r>
          </a:p>
          <a:p>
            <a:r>
              <a:rPr lang="en-US" dirty="0" smtClean="0"/>
              <a:t>Some examples are based on cooperatives with almost no W-2 wages and farms with very high W-2 wages.  Both of those are very unusual.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13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A Realistic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recent (2016) data to determine sales, margin, local savings, labor expense and potential Section 199A cooperative level deduction for representative grain marketing cooperative</a:t>
            </a:r>
          </a:p>
          <a:p>
            <a:r>
              <a:rPr lang="en-US" dirty="0"/>
              <a:t>Most recent (2013) USDA ERS statistics to determine total revenue, yield and wage expense for representative Southern Plains grain farm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199A and Patronage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Cooperative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Patron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Labor: $0.15/bu.</a:t>
            </a:r>
          </a:p>
          <a:p>
            <a:r>
              <a:rPr lang="en-US" dirty="0"/>
              <a:t>Savings $0.079/bu.</a:t>
            </a:r>
          </a:p>
          <a:p>
            <a:r>
              <a:rPr lang="en-US" dirty="0"/>
              <a:t>9% of QPI: $0.33</a:t>
            </a:r>
          </a:p>
          <a:p>
            <a:r>
              <a:rPr lang="en-US" dirty="0"/>
              <a:t>50% W-2 Wages: $0.073</a:t>
            </a:r>
          </a:p>
          <a:p>
            <a:r>
              <a:rPr lang="en-US" dirty="0"/>
              <a:t>Section 199A deduction:$0.073</a:t>
            </a:r>
          </a:p>
          <a:p>
            <a:r>
              <a:rPr lang="en-US" dirty="0"/>
              <a:t>Pass through to producer 75%: $0.055</a:t>
            </a:r>
          </a:p>
          <a:p>
            <a:r>
              <a:rPr lang="en-US" dirty="0"/>
              <a:t>Cash patronage (50%): $0.036/bu.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9% of income + patronage: $.32/bu.</a:t>
            </a:r>
          </a:p>
          <a:p>
            <a:r>
              <a:rPr lang="en-US" dirty="0"/>
              <a:t>50% W-2 Wages: $0.061/bu.</a:t>
            </a:r>
          </a:p>
          <a:p>
            <a:r>
              <a:rPr lang="en-US" dirty="0"/>
              <a:t>Offset per bushel: $0.061</a:t>
            </a:r>
          </a:p>
          <a:p>
            <a:r>
              <a:rPr lang="en-US" dirty="0"/>
              <a:t>Cooperative pass through: $0.055</a:t>
            </a:r>
          </a:p>
          <a:p>
            <a:r>
              <a:rPr lang="en-US" dirty="0"/>
              <a:t>Cash patronage: $</a:t>
            </a:r>
            <a:r>
              <a:rPr lang="en-US" dirty="0" smtClean="0"/>
              <a:t>0.036/bu.</a:t>
            </a:r>
            <a:endParaRPr lang="en-US" dirty="0"/>
          </a:p>
          <a:p>
            <a:r>
              <a:rPr lang="en-US" dirty="0"/>
              <a:t>Net change in tax deduction: $0/bu. (actually: -$0.006)</a:t>
            </a:r>
          </a:p>
          <a:p>
            <a:r>
              <a:rPr lang="en-US" dirty="0"/>
              <a:t>Net change with patronage:$0.03/bu.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Impact on Producers Delivering to Cooperatives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“Representative” cooperative </a:t>
            </a:r>
            <a:r>
              <a:rPr lang="en-US" dirty="0"/>
              <a:t>needs to pass on 75% of cooperative level Section 199A Deduction to keep a cooperative delivering </a:t>
            </a:r>
            <a:r>
              <a:rPr lang="en-US" dirty="0" smtClean="0"/>
              <a:t>(representative) producer </a:t>
            </a:r>
            <a:r>
              <a:rPr lang="en-US" dirty="0"/>
              <a:t>equivalent to an independent delivering producer.</a:t>
            </a:r>
          </a:p>
          <a:p>
            <a:r>
              <a:rPr lang="en-US" dirty="0"/>
              <a:t>Would need to pass on 40% if patronage is factored in.</a:t>
            </a:r>
          </a:p>
          <a:p>
            <a:r>
              <a:rPr lang="en-US" dirty="0"/>
              <a:t>Producers with below average W-2 wages would be equivalent at lower pass through while those with higher W-2 wages would require higher pass through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Approximately 20% of grain producers have sufficient W-2 wages to make the 9% of qualified income the binding offset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8305" y="2310260"/>
            <a:ext cx="4584589" cy="2847079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62000" y="5410200"/>
            <a:ext cx="883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Figure 1. Histogram of Labor-to-Income Ratio for Producers in the Kansas Farm Management Association Data – 2016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5943600"/>
            <a:ext cx="75416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the average producer wages represent 3.3% of qualified income.</a:t>
            </a:r>
          </a:p>
          <a:p>
            <a:r>
              <a:rPr lang="en-US" dirty="0"/>
              <a:t>When W-2 wages exceed 9% of income the 9% threshold becomes the binding</a:t>
            </a:r>
          </a:p>
          <a:p>
            <a:r>
              <a:rPr lang="en-US" dirty="0"/>
              <a:t>Factor in the offset calculation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 Are These “High Wage Producers”?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$4M in assets</a:t>
            </a:r>
          </a:p>
          <a:p>
            <a:r>
              <a:rPr lang="en-US" dirty="0"/>
              <a:t>$1M in commodity sales</a:t>
            </a:r>
          </a:p>
          <a:p>
            <a:r>
              <a:rPr lang="en-US" dirty="0"/>
              <a:t>11% are organized as C-Corporations and are not eligible for the 20% deduction unless they change business type</a:t>
            </a:r>
          </a:p>
          <a:p>
            <a:r>
              <a:rPr lang="en-US" dirty="0"/>
              <a:t>(information from Kansas Farm Management Association database 1980 to present)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Bottom Line for Cooperative Board’s and CEOs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cooperative will need to pass </a:t>
            </a:r>
            <a:r>
              <a:rPr lang="en-US" dirty="0" smtClean="0"/>
              <a:t>a portion of </a:t>
            </a:r>
            <a:r>
              <a:rPr lang="en-US" dirty="0"/>
              <a:t>their Section 199A deduction to eliminate a tax penalty from marketing through the cooperative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Cooperatives that did not take the previous DPAD deduction cannot afford to ignore the Section 199A deduction.</a:t>
            </a:r>
            <a:endParaRPr lang="en-US" dirty="0"/>
          </a:p>
          <a:p>
            <a:r>
              <a:rPr lang="en-US" dirty="0"/>
              <a:t>The Section 199A deduction is similar to the decision on cash patronage.  It is a balancing act between the cooperative’s needs and the patron’s needs and it is determined at year end, long after the grain is delivered.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Line for Grain Producers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Many producers have little or no W-2 wages and will face no offset to their 20% deduction.</a:t>
            </a:r>
          </a:p>
          <a:p>
            <a:r>
              <a:rPr lang="en-US" dirty="0"/>
              <a:t>The deduction is based on 20% of qualified income but is capped at taxable income.  Some producers won’t have enough taxable income to use all of </a:t>
            </a:r>
            <a:r>
              <a:rPr lang="en-US" dirty="0" smtClean="0"/>
              <a:t>their 20% </a:t>
            </a:r>
            <a:r>
              <a:rPr lang="en-US" dirty="0"/>
              <a:t>deduction.</a:t>
            </a:r>
          </a:p>
          <a:p>
            <a:r>
              <a:rPr lang="en-US" dirty="0" smtClean="0"/>
              <a:t>Cooperative boards will obviously have the need to pass  through a portion of the Section 199 deduction on their radar and are likely to pass through an appropriate amount.</a:t>
            </a:r>
          </a:p>
          <a:p>
            <a:r>
              <a:rPr lang="en-US" dirty="0" smtClean="0"/>
              <a:t>The best advice is to continue to do business with the agribusinesses that provide the best service and value package.  For most producers tax effects should not be a major consideration.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Aspects of the Tax Cuts and Jobs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Reduced the top corporate tax rate to 21%</a:t>
            </a:r>
          </a:p>
          <a:p>
            <a:r>
              <a:rPr lang="en-US" dirty="0"/>
              <a:t>Eliminated the Section 199 Domestic Production Activities Deduction (DPAD)</a:t>
            </a:r>
          </a:p>
          <a:p>
            <a:r>
              <a:rPr lang="en-US" dirty="0"/>
              <a:t>Created a new Section 199A</a:t>
            </a:r>
          </a:p>
          <a:p>
            <a:pPr lvl="1"/>
            <a:r>
              <a:rPr lang="en-US" dirty="0"/>
              <a:t>This provision became controversial and was revised</a:t>
            </a:r>
          </a:p>
          <a:p>
            <a:r>
              <a:rPr lang="en-US" dirty="0" smtClean="0"/>
              <a:t>The structure of the revised Section 199A has created questions </a:t>
            </a:r>
            <a:r>
              <a:rPr lang="en-US" dirty="0"/>
              <a:t>as to whether tax impacts should or will effect decisions on where to deliver grain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Phil Kenkel</a:t>
            </a:r>
          </a:p>
          <a:p>
            <a:pPr marL="0" indent="0">
              <a:buNone/>
            </a:pPr>
            <a:r>
              <a:rPr lang="en-US" dirty="0" smtClean="0"/>
              <a:t>Regents Professor and Bill Fitzwater Cooperative Chair</a:t>
            </a:r>
          </a:p>
          <a:p>
            <a:pPr marL="0" indent="0">
              <a:buNone/>
            </a:pPr>
            <a:r>
              <a:rPr lang="en-US" dirty="0" smtClean="0"/>
              <a:t>Department of Agricultural Economics</a:t>
            </a:r>
          </a:p>
          <a:p>
            <a:pPr marL="0" indent="0">
              <a:buNone/>
            </a:pPr>
            <a:r>
              <a:rPr lang="en-US" dirty="0" smtClean="0"/>
              <a:t>Oklahoma State University</a:t>
            </a:r>
          </a:p>
          <a:p>
            <a:pPr marL="0" indent="0">
              <a:buNone/>
            </a:pPr>
            <a:r>
              <a:rPr lang="en-US" dirty="0" smtClean="0"/>
              <a:t>405-744-9818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Phil.kenkel@okstate.edu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OSU Fact Sheet</a:t>
            </a:r>
          </a:p>
          <a:p>
            <a:pPr marL="0" indent="0">
              <a:buNone/>
            </a:pPr>
            <a:r>
              <a:rPr lang="en-US" dirty="0" smtClean="0"/>
              <a:t>AGEC 1076 Impact of Revised Section 199 A on Grain Producers</a:t>
            </a:r>
          </a:p>
          <a:p>
            <a:pPr marL="0" indent="0">
              <a:buNone/>
            </a:pPr>
            <a:r>
              <a:rPr lang="en-US" dirty="0"/>
              <a:t>http://factsheets.okstate.edu/documents/agec-1076-impact-of-revised-section-199a-on-grain-producers/</a:t>
            </a:r>
          </a:p>
        </p:txBody>
      </p:sp>
    </p:spTree>
    <p:extLst>
      <p:ext uri="{BB962C8B-B14F-4D97-AF65-F5344CB8AC3E}">
        <p14:creationId xmlns:p14="http://schemas.microsoft.com/office/powerpoint/2010/main" val="2831462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Cooperative Taxation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federal income tax purposes a cooperative calculates its taxes similar to other corporation but can exclude certain distribution of member’s profits from taxable income.</a:t>
            </a:r>
          </a:p>
          <a:p>
            <a:r>
              <a:rPr lang="en-US" dirty="0"/>
              <a:t>Cooperative members include distributed profits in their taxable income</a:t>
            </a:r>
          </a:p>
          <a:p>
            <a:r>
              <a:rPr lang="en-US" dirty="0"/>
              <a:t>This creates a pass through taxation structure and because of that structure cooperatives do not substantially benefit from a reduction in the corporate rate.</a:t>
            </a:r>
          </a:p>
          <a:p>
            <a:r>
              <a:rPr lang="en-US" dirty="0"/>
              <a:t>This was the argument for creating a Section 199A deduction at the cooperative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Old Section 199 (DPAD)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Originated out of the American Jobs Creation Act of 2004</a:t>
            </a:r>
          </a:p>
          <a:p>
            <a:r>
              <a:rPr lang="en-US" dirty="0"/>
              <a:t>Applied to domestic manufacturing firms which was eventually interpreted to include farmers</a:t>
            </a:r>
          </a:p>
          <a:p>
            <a:r>
              <a:rPr lang="en-US" dirty="0"/>
              <a:t>The deduction was phased in but in 2010 it was calculated as the lesser of 9% of qualified production activities income or 50% of W-2 wages associated with the qualified production activities income.</a:t>
            </a:r>
          </a:p>
          <a:p>
            <a:r>
              <a:rPr lang="en-US" dirty="0"/>
              <a:t>Cooperatives could retain the deduction or pass some or all of it on to members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on the Old Section 199 (DPAD)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Marketing cooperatives could structure commodity payments such that the cooperative was considered to be collectively producing commodities on behalf of its members.</a:t>
            </a:r>
          </a:p>
          <a:p>
            <a:r>
              <a:rPr lang="en-US" dirty="0"/>
              <a:t>Many cooperatives re-characterized commodity payments as per unit retains paid in money (PURPIMs) which are not considered cost of goods sold and did not reduce qualified income</a:t>
            </a:r>
          </a:p>
          <a:p>
            <a:r>
              <a:rPr lang="en-US" dirty="0"/>
              <a:t>Due to W-2 wage limitation it was generally more advantageous to calculate DPAD at the cooperative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199A (after revision)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producers except those farming as a C-corporation get a 20% pass through entity deduction from qualified income.</a:t>
            </a:r>
          </a:p>
          <a:p>
            <a:r>
              <a:rPr lang="en-US" dirty="0"/>
              <a:t>Marketing cooperatives can receive a deduction at the cooperative level which they can keep or pass on.</a:t>
            </a:r>
          </a:p>
          <a:p>
            <a:r>
              <a:rPr lang="en-US" dirty="0"/>
              <a:t>Farmers marketing commodities through cooperatives face a potential offset in their 20% pass through deduction.</a:t>
            </a:r>
          </a:p>
          <a:p>
            <a:r>
              <a:rPr lang="en-US" dirty="0"/>
              <a:t>The offset is based on farm level calculations and is not linked to the actual pass through they received (or didn’t receive)  from their cooperative.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Section 199A Cooperative Level Deduction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9% of qualified production income less the costs of goods sold and other expenses associated with that income.</a:t>
            </a:r>
          </a:p>
          <a:p>
            <a:r>
              <a:rPr lang="en-US" dirty="0"/>
              <a:t>Cooperative level deduction is capped at 50% of cooperative’s W-2 wages associated with commodity sales</a:t>
            </a:r>
          </a:p>
          <a:p>
            <a:r>
              <a:rPr lang="en-US" dirty="0"/>
              <a:t>The cooperative can retain the deduction or pass some or all of it on to the members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Cooperative Level Deduction: PURPIMS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Just like with DPAD cooperatives will need to re-characterize commodity payments as per unit retains paid in money (PURPIMs) which are not considered cost of goods sold, to get a significant Section 199A deduction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Producer’s 20% Deduction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producers doing business in a form other than a C-corporation receive a deduction equaling 20% of their net income from commodity sales but not exceeding their taxable income.  The deduction phases out when taxable income exceeds $157,000.</a:t>
            </a:r>
          </a:p>
          <a:p>
            <a:r>
              <a:rPr lang="en-US" dirty="0"/>
              <a:t>Producers marketing commodities through a cooperative face a possible offset in the deduction.</a:t>
            </a:r>
          </a:p>
          <a:p>
            <a:r>
              <a:rPr lang="en-US" dirty="0"/>
              <a:t>The offset is not linked to the amount of the cooperative deduction that is passed through</a:t>
            </a:r>
          </a:p>
        </p:txBody>
      </p:sp>
    </p:spTree>
    <p:extLst>
      <p:ext uri="{BB962C8B-B14F-4D97-AF65-F5344CB8AC3E}">
        <p14:creationId xmlns:p14="http://schemas.microsoft.com/office/powerpoint/2010/main" val="426417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F5E55C585DB41A8086B22A0BA3978" ma:contentTypeVersion="10" ma:contentTypeDescription="Create a new document." ma:contentTypeScope="" ma:versionID="4017d100ac469d27e8afbfcd5da291e5">
  <xsd:schema xmlns:xsd="http://www.w3.org/2001/XMLSchema" xmlns:xs="http://www.w3.org/2001/XMLSchema" xmlns:p="http://schemas.microsoft.com/office/2006/metadata/properties" xmlns:ns3="6d636ed6-4d22-4f9b-a70c-2b144907596b" xmlns:ns4="db382af5-41d1-4468-8b87-e2f8642e227d" targetNamespace="http://schemas.microsoft.com/office/2006/metadata/properties" ma:root="true" ma:fieldsID="a87cfaeeda2f48cde7ed09687aa51c61" ns3:_="" ns4:_="">
    <xsd:import namespace="6d636ed6-4d22-4f9b-a70c-2b144907596b"/>
    <xsd:import namespace="db382af5-41d1-4468-8b87-e2f8642e22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36ed6-4d22-4f9b-a70c-2b1449075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82af5-41d1-4468-8b87-e2f8642e227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814782-7040-47D2-9678-DB0F270CA2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636ed6-4d22-4f9b-a70c-2b144907596b"/>
    <ds:schemaRef ds:uri="db382af5-41d1-4468-8b87-e2f8642e22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913B41-2BBC-4FB6-9FA9-9689D4FBD1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1D335C-F4E1-45AF-A303-EE31C3E7222F}">
  <ds:schemaRefs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db382af5-41d1-4468-8b87-e2f8642e227d"/>
    <ds:schemaRef ds:uri="http://schemas.microsoft.com/office/2006/documentManagement/types"/>
    <ds:schemaRef ds:uri="6d636ed6-4d22-4f9b-a70c-2b144907596b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1387</TotalTime>
  <Words>1395</Words>
  <Application>Microsoft Office PowerPoint</Application>
  <PresentationFormat>On-screen Show (4:3)</PresentationFormat>
  <Paragraphs>104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Franklin Gothic Book</vt:lpstr>
      <vt:lpstr>Perpetua</vt:lpstr>
      <vt:lpstr>Times New Roman</vt:lpstr>
      <vt:lpstr>Wingdings 2</vt:lpstr>
      <vt:lpstr>Equity</vt:lpstr>
      <vt:lpstr>Impact of Section 199A on Grain Producers</vt:lpstr>
      <vt:lpstr>Key Aspects of the Tax Cuts and Jobs Act</vt:lpstr>
      <vt:lpstr>Overview of Cooperative Taxation</vt:lpstr>
      <vt:lpstr>The Old Section 199 (DPAD)</vt:lpstr>
      <vt:lpstr>More on the Old Section 199 (DPAD)</vt:lpstr>
      <vt:lpstr>Section 199A (after revision)</vt:lpstr>
      <vt:lpstr>The Section 199A Cooperative Level Deduction</vt:lpstr>
      <vt:lpstr>The Cooperative Level Deduction: PURPIMS</vt:lpstr>
      <vt:lpstr>Producer’s 20% Deduction</vt:lpstr>
      <vt:lpstr>Offset for Cooperative Delivering Producers</vt:lpstr>
      <vt:lpstr>Comparison for Producers Marketing through Cooperatives or Independents</vt:lpstr>
      <vt:lpstr>Lots of “Poor” Information Out There</vt:lpstr>
      <vt:lpstr> A Realistic Comparison</vt:lpstr>
      <vt:lpstr>Section 199A and Patronage</vt:lpstr>
      <vt:lpstr>Impact on Producers Delivering to Cooperatives</vt:lpstr>
      <vt:lpstr>Approximately 20% of grain producers have sufficient W-2 wages to make the 9% of qualified income the binding offset</vt:lpstr>
      <vt:lpstr>Who Are These “High Wage Producers”?</vt:lpstr>
      <vt:lpstr>Bottom Line for Cooperative Board’s and CEOs</vt:lpstr>
      <vt:lpstr>Bottom Line for Grain Producers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Section 199A on Grain Cooperatives and Members</dc:title>
  <dc:creator>kenkel</dc:creator>
  <cp:lastModifiedBy>Spradlin, Cassidy D</cp:lastModifiedBy>
  <cp:revision>67</cp:revision>
  <dcterms:created xsi:type="dcterms:W3CDTF">2018-04-17T21:25:30Z</dcterms:created>
  <dcterms:modified xsi:type="dcterms:W3CDTF">2020-10-15T14:10:39Z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0x010100560F5E55C585DB41A8086B22A0BA3978</vt:lpwstr>
  </property>
</Properties>
</file>