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4"/>
    <p:sldMasterId id="2147483835" r:id="rId5"/>
  </p:sldMasterIdLst>
  <p:notesMasterIdLst>
    <p:notesMasterId r:id="rId35"/>
  </p:notesMasterIdLst>
  <p:handoutMasterIdLst>
    <p:handoutMasterId r:id="rId36"/>
  </p:handoutMasterIdLst>
  <p:sldIdLst>
    <p:sldId id="345" r:id="rId6"/>
    <p:sldId id="505" r:id="rId7"/>
    <p:sldId id="506" r:id="rId8"/>
    <p:sldId id="515" r:id="rId9"/>
    <p:sldId id="507" r:id="rId10"/>
    <p:sldId id="508" r:id="rId11"/>
    <p:sldId id="509" r:id="rId12"/>
    <p:sldId id="514" r:id="rId13"/>
    <p:sldId id="511" r:id="rId14"/>
    <p:sldId id="516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hidel\Documents\bls%20ok%20emp%20by%20ind%202009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hidel\Documents\Data\bea%20gsp%20by%20industry%20ok%20us%2009%2016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hidel\Documents\bls%20ok%20emp%20by%20ind%202009-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hidel\AppData\Local\Temp\pr_2018-02-19-table2-2018-02-19_17-35-0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Nonfarm Employment in Oklahoma, 2009-2018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14031058617672"/>
          <c:y val="0.11646814823459227"/>
          <c:w val="0.82658191163604544"/>
          <c:h val="0.68001858683808136"/>
        </c:manualLayout>
      </c:layout>
      <c:lineChart>
        <c:grouping val="standard"/>
        <c:varyColors val="0"/>
        <c:ser>
          <c:idx val="0"/>
          <c:order val="0"/>
          <c:tx>
            <c:strRef>
              <c:f>'BLS Data Series'!$A$5</c:f>
              <c:strCache>
                <c:ptCount val="1"/>
                <c:pt idx="0">
                  <c:v>Total Nonfarm 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'BLS Data Series'!$B$3:$DF$4</c:f>
              <c:multiLvlStrCache>
                <c:ptCount val="109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  <c:pt idx="36">
                    <c:v>2012</c:v>
                  </c:pt>
                  <c:pt idx="48">
                    <c:v>2013</c:v>
                  </c:pt>
                  <c:pt idx="60">
                    <c:v>2014</c:v>
                  </c:pt>
                  <c:pt idx="72">
                    <c:v>2015</c:v>
                  </c:pt>
                  <c:pt idx="84">
                    <c:v>2016</c:v>
                  </c:pt>
                  <c:pt idx="96">
                    <c:v>2017</c:v>
                  </c:pt>
                  <c:pt idx="108">
                    <c:v>2018</c:v>
                  </c:pt>
                </c:lvl>
              </c:multiLvlStrCache>
            </c:multiLvlStrRef>
          </c:cat>
          <c:val>
            <c:numRef>
              <c:f>'BLS Data Series'!$B$5:$DF$5</c:f>
              <c:numCache>
                <c:formatCode>#,##0.0</c:formatCode>
                <c:ptCount val="109"/>
                <c:pt idx="0">
                  <c:v>1581.2</c:v>
                </c:pt>
                <c:pt idx="1">
                  <c:v>1582.2</c:v>
                </c:pt>
                <c:pt idx="2">
                  <c:v>1585.2</c:v>
                </c:pt>
                <c:pt idx="3">
                  <c:v>1580</c:v>
                </c:pt>
                <c:pt idx="4">
                  <c:v>1579.9</c:v>
                </c:pt>
                <c:pt idx="5">
                  <c:v>1568.2</c:v>
                </c:pt>
                <c:pt idx="6">
                  <c:v>1550.5</c:v>
                </c:pt>
                <c:pt idx="7">
                  <c:v>1550.7</c:v>
                </c:pt>
                <c:pt idx="8">
                  <c:v>1557.5</c:v>
                </c:pt>
                <c:pt idx="9">
                  <c:v>1558.2</c:v>
                </c:pt>
                <c:pt idx="10">
                  <c:v>1559.7</c:v>
                </c:pt>
                <c:pt idx="11">
                  <c:v>1557.8</c:v>
                </c:pt>
                <c:pt idx="12">
                  <c:v>1521.6</c:v>
                </c:pt>
                <c:pt idx="13">
                  <c:v>1528.6</c:v>
                </c:pt>
                <c:pt idx="14">
                  <c:v>1543.8</c:v>
                </c:pt>
                <c:pt idx="15">
                  <c:v>1557.2</c:v>
                </c:pt>
                <c:pt idx="16">
                  <c:v>1569.6</c:v>
                </c:pt>
                <c:pt idx="17">
                  <c:v>1564.1</c:v>
                </c:pt>
                <c:pt idx="18">
                  <c:v>1549.9</c:v>
                </c:pt>
                <c:pt idx="19">
                  <c:v>1550.8</c:v>
                </c:pt>
                <c:pt idx="20">
                  <c:v>1558.2</c:v>
                </c:pt>
                <c:pt idx="21">
                  <c:v>1571.7</c:v>
                </c:pt>
                <c:pt idx="22">
                  <c:v>1576.2</c:v>
                </c:pt>
                <c:pt idx="23">
                  <c:v>1580.3</c:v>
                </c:pt>
                <c:pt idx="24">
                  <c:v>1541.9</c:v>
                </c:pt>
                <c:pt idx="25">
                  <c:v>1541.5</c:v>
                </c:pt>
                <c:pt idx="26">
                  <c:v>1565.1</c:v>
                </c:pt>
                <c:pt idx="27">
                  <c:v>1580.7</c:v>
                </c:pt>
                <c:pt idx="28">
                  <c:v>1584.5</c:v>
                </c:pt>
                <c:pt idx="29">
                  <c:v>1578.4</c:v>
                </c:pt>
                <c:pt idx="30">
                  <c:v>1564.9</c:v>
                </c:pt>
                <c:pt idx="31">
                  <c:v>1573.2</c:v>
                </c:pt>
                <c:pt idx="32">
                  <c:v>1594.6</c:v>
                </c:pt>
                <c:pt idx="33">
                  <c:v>1597.8</c:v>
                </c:pt>
                <c:pt idx="34">
                  <c:v>1602.3</c:v>
                </c:pt>
                <c:pt idx="35">
                  <c:v>1607.4</c:v>
                </c:pt>
                <c:pt idx="36">
                  <c:v>1575</c:v>
                </c:pt>
                <c:pt idx="37">
                  <c:v>1590</c:v>
                </c:pt>
                <c:pt idx="38">
                  <c:v>1602.7</c:v>
                </c:pt>
                <c:pt idx="39">
                  <c:v>1614.6</c:v>
                </c:pt>
                <c:pt idx="40">
                  <c:v>1622.8</c:v>
                </c:pt>
                <c:pt idx="41">
                  <c:v>1617.4</c:v>
                </c:pt>
                <c:pt idx="42">
                  <c:v>1595.7</c:v>
                </c:pt>
                <c:pt idx="43">
                  <c:v>1608.5</c:v>
                </c:pt>
                <c:pt idx="44">
                  <c:v>1621.1</c:v>
                </c:pt>
                <c:pt idx="45">
                  <c:v>1634.2</c:v>
                </c:pt>
                <c:pt idx="46">
                  <c:v>1642.5</c:v>
                </c:pt>
                <c:pt idx="47">
                  <c:v>1644.4</c:v>
                </c:pt>
                <c:pt idx="48">
                  <c:v>1600.8</c:v>
                </c:pt>
                <c:pt idx="49">
                  <c:v>1614.5</c:v>
                </c:pt>
                <c:pt idx="50">
                  <c:v>1626.1</c:v>
                </c:pt>
                <c:pt idx="51">
                  <c:v>1634.3</c:v>
                </c:pt>
                <c:pt idx="52">
                  <c:v>1645.8</c:v>
                </c:pt>
                <c:pt idx="53">
                  <c:v>1636.8</c:v>
                </c:pt>
                <c:pt idx="54">
                  <c:v>1621</c:v>
                </c:pt>
                <c:pt idx="55">
                  <c:v>1633.5</c:v>
                </c:pt>
                <c:pt idx="56">
                  <c:v>1645.7</c:v>
                </c:pt>
                <c:pt idx="57">
                  <c:v>1650.5</c:v>
                </c:pt>
                <c:pt idx="58">
                  <c:v>1659.9</c:v>
                </c:pt>
                <c:pt idx="59">
                  <c:v>1654.5</c:v>
                </c:pt>
                <c:pt idx="60">
                  <c:v>1623.1</c:v>
                </c:pt>
                <c:pt idx="61">
                  <c:v>1633.5</c:v>
                </c:pt>
                <c:pt idx="62">
                  <c:v>1643.5</c:v>
                </c:pt>
                <c:pt idx="63">
                  <c:v>1652.9</c:v>
                </c:pt>
                <c:pt idx="64">
                  <c:v>1662.5</c:v>
                </c:pt>
                <c:pt idx="65">
                  <c:v>1654.4</c:v>
                </c:pt>
                <c:pt idx="66">
                  <c:v>1642</c:v>
                </c:pt>
                <c:pt idx="67">
                  <c:v>1653.9</c:v>
                </c:pt>
                <c:pt idx="68">
                  <c:v>1664.8</c:v>
                </c:pt>
                <c:pt idx="69">
                  <c:v>1675.7</c:v>
                </c:pt>
                <c:pt idx="70">
                  <c:v>1683.1</c:v>
                </c:pt>
                <c:pt idx="71">
                  <c:v>1687.8</c:v>
                </c:pt>
                <c:pt idx="72">
                  <c:v>1654.9</c:v>
                </c:pt>
                <c:pt idx="73">
                  <c:v>1662.9</c:v>
                </c:pt>
                <c:pt idx="74">
                  <c:v>1664.7</c:v>
                </c:pt>
                <c:pt idx="75">
                  <c:v>1671.8</c:v>
                </c:pt>
                <c:pt idx="76">
                  <c:v>1675.5</c:v>
                </c:pt>
                <c:pt idx="77">
                  <c:v>1666.6</c:v>
                </c:pt>
                <c:pt idx="78">
                  <c:v>1654.7</c:v>
                </c:pt>
                <c:pt idx="79">
                  <c:v>1659.2</c:v>
                </c:pt>
                <c:pt idx="80">
                  <c:v>1669.2</c:v>
                </c:pt>
                <c:pt idx="81">
                  <c:v>1676.3</c:v>
                </c:pt>
                <c:pt idx="82">
                  <c:v>1680.3</c:v>
                </c:pt>
                <c:pt idx="83">
                  <c:v>1679</c:v>
                </c:pt>
                <c:pt idx="84">
                  <c:v>1642.5</c:v>
                </c:pt>
                <c:pt idx="85">
                  <c:v>1652.3</c:v>
                </c:pt>
                <c:pt idx="86">
                  <c:v>1653.8</c:v>
                </c:pt>
                <c:pt idx="87">
                  <c:v>1660.5</c:v>
                </c:pt>
                <c:pt idx="88">
                  <c:v>1659</c:v>
                </c:pt>
                <c:pt idx="89">
                  <c:v>1646.5</c:v>
                </c:pt>
                <c:pt idx="90">
                  <c:v>1635.1</c:v>
                </c:pt>
                <c:pt idx="91">
                  <c:v>1644.4</c:v>
                </c:pt>
                <c:pt idx="92">
                  <c:v>1657.6</c:v>
                </c:pt>
                <c:pt idx="93">
                  <c:v>1658.7</c:v>
                </c:pt>
                <c:pt idx="94">
                  <c:v>1664.6</c:v>
                </c:pt>
                <c:pt idx="95">
                  <c:v>1665.1</c:v>
                </c:pt>
                <c:pt idx="96">
                  <c:v>1624.6</c:v>
                </c:pt>
                <c:pt idx="97">
                  <c:v>1638.8</c:v>
                </c:pt>
                <c:pt idx="98">
                  <c:v>1650.6</c:v>
                </c:pt>
                <c:pt idx="99">
                  <c:v>1657.9</c:v>
                </c:pt>
                <c:pt idx="100">
                  <c:v>1663.7</c:v>
                </c:pt>
                <c:pt idx="101">
                  <c:v>1660.6</c:v>
                </c:pt>
                <c:pt idx="102">
                  <c:v>1647.4</c:v>
                </c:pt>
                <c:pt idx="103">
                  <c:v>1655.6</c:v>
                </c:pt>
                <c:pt idx="104">
                  <c:v>1673</c:v>
                </c:pt>
                <c:pt idx="105">
                  <c:v>1687.1</c:v>
                </c:pt>
                <c:pt idx="106">
                  <c:v>1693.9</c:v>
                </c:pt>
                <c:pt idx="107">
                  <c:v>1691</c:v>
                </c:pt>
                <c:pt idx="108">
                  <c:v>1653.1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A8-4CA6-A476-770C2E272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1030527"/>
        <c:axId val="1661035103"/>
      </c:lineChart>
      <c:catAx>
        <c:axId val="166103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035103"/>
        <c:crosses val="autoZero"/>
        <c:auto val="1"/>
        <c:lblAlgn val="ctr"/>
        <c:lblOffset val="100"/>
        <c:noMultiLvlLbl val="0"/>
      </c:catAx>
      <c:valAx>
        <c:axId val="166103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03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1-4030-BFAB-FB90753271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1-4030-BFAB-FB90753271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41-4030-BFAB-FB90753271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41-4030-BFAB-FB90753271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41-4030-BFAB-FB90753271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41-4030-BFAB-FB90753271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E41-4030-BFAB-FB90753271D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E41-4030-BFAB-FB90753271D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E41-4030-BFAB-FB90753271D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E41-4030-BFAB-FB90753271D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E41-4030-BFAB-FB90753271D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E41-4030-BFAB-FB90753271D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E41-4030-BFAB-FB90753271D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E41-4030-BFAB-FB90753271D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E41-4030-BFAB-FB90753271D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E41-4030-BFAB-FB90753271D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E41-4030-BFAB-FB90753271D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E41-4030-BFAB-FB90753271D2}"/>
              </c:ext>
            </c:extLst>
          </c:dPt>
          <c:dLbls>
            <c:dLbl>
              <c:idx val="3"/>
              <c:layout>
                <c:manualLayout>
                  <c:x val="5.9011920384951884E-3"/>
                  <c:y val="-6.42626300997381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41-4030-BFAB-FB90753271D2}"/>
                </c:ext>
              </c:extLst>
            </c:dLbl>
            <c:dLbl>
              <c:idx val="6"/>
              <c:layout>
                <c:manualLayout>
                  <c:x val="8.9569663167104116E-3"/>
                  <c:y val="2.36569808292108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41-4030-BFAB-FB9075327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Sheet0!$D$7:$D$24</c:f>
              <c:strCache>
                <c:ptCount val="18"/>
                <c:pt idx="0">
                  <c:v>Agriculture</c:v>
                </c:pt>
                <c:pt idx="1">
                  <c:v>Mining</c:v>
                </c:pt>
                <c:pt idx="2">
                  <c:v>Utilities</c:v>
                </c:pt>
                <c:pt idx="3">
                  <c:v>Construction</c:v>
                </c:pt>
                <c:pt idx="4">
                  <c:v>Durable Goods Manuf</c:v>
                </c:pt>
                <c:pt idx="5">
                  <c:v>Nondurable Goods Manuf</c:v>
                </c:pt>
                <c:pt idx="6">
                  <c:v>Wholesale Trade</c:v>
                </c:pt>
                <c:pt idx="7">
                  <c:v>Retail Trade</c:v>
                </c:pt>
                <c:pt idx="8">
                  <c:v>Transportation</c:v>
                </c:pt>
                <c:pt idx="9">
                  <c:v>Information</c:v>
                </c:pt>
                <c:pt idx="10">
                  <c:v>Financial Serv</c:v>
                </c:pt>
                <c:pt idx="11">
                  <c:v>Prof &amp; Bus Serv</c:v>
                </c:pt>
                <c:pt idx="12">
                  <c:v>Educational Serv</c:v>
                </c:pt>
                <c:pt idx="13">
                  <c:v>Health Care</c:v>
                </c:pt>
                <c:pt idx="14">
                  <c:v>Arts, Entertainment, &amp; Rec</c:v>
                </c:pt>
                <c:pt idx="15">
                  <c:v>Accommodation &amp; Food Serv</c:v>
                </c:pt>
                <c:pt idx="16">
                  <c:v>Other Serv</c:v>
                </c:pt>
                <c:pt idx="17">
                  <c:v>Government</c:v>
                </c:pt>
              </c:strCache>
            </c:strRef>
          </c:cat>
          <c:val>
            <c:numRef>
              <c:f>Sheet0!$F$7:$F$24</c:f>
              <c:numCache>
                <c:formatCode>General</c:formatCode>
                <c:ptCount val="18"/>
                <c:pt idx="0">
                  <c:v>2783</c:v>
                </c:pt>
                <c:pt idx="1">
                  <c:v>18511</c:v>
                </c:pt>
                <c:pt idx="2">
                  <c:v>4392</c:v>
                </c:pt>
                <c:pt idx="3">
                  <c:v>7777</c:v>
                </c:pt>
                <c:pt idx="4">
                  <c:v>9214</c:v>
                </c:pt>
                <c:pt idx="5">
                  <c:v>8034</c:v>
                </c:pt>
                <c:pt idx="6">
                  <c:v>10340</c:v>
                </c:pt>
                <c:pt idx="7">
                  <c:v>11411</c:v>
                </c:pt>
                <c:pt idx="8">
                  <c:v>9526</c:v>
                </c:pt>
                <c:pt idx="9">
                  <c:v>4554</c:v>
                </c:pt>
                <c:pt idx="10">
                  <c:v>25513</c:v>
                </c:pt>
                <c:pt idx="11">
                  <c:v>15290</c:v>
                </c:pt>
                <c:pt idx="12">
                  <c:v>959</c:v>
                </c:pt>
                <c:pt idx="13">
                  <c:v>13202</c:v>
                </c:pt>
                <c:pt idx="14">
                  <c:v>1225</c:v>
                </c:pt>
                <c:pt idx="15">
                  <c:v>5133</c:v>
                </c:pt>
                <c:pt idx="16">
                  <c:v>3984</c:v>
                </c:pt>
                <c:pt idx="17">
                  <c:v>29429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EE41-4030-BFAB-FB9075327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Employment, Top 5 Industries in Oklahoma, 2009-2018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'BLS Data Series'!$A$6</c:f>
              <c:strCache>
                <c:ptCount val="1"/>
                <c:pt idx="0">
                  <c:v>Mining and Logging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'BLS Data Series'!$B$3:$DF$4</c:f>
              <c:multiLvlStrCache>
                <c:ptCount val="109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  <c:pt idx="36">
                    <c:v>2012</c:v>
                  </c:pt>
                  <c:pt idx="48">
                    <c:v>2013</c:v>
                  </c:pt>
                  <c:pt idx="60">
                    <c:v>2014</c:v>
                  </c:pt>
                  <c:pt idx="72">
                    <c:v>2015</c:v>
                  </c:pt>
                  <c:pt idx="84">
                    <c:v>2016</c:v>
                  </c:pt>
                  <c:pt idx="96">
                    <c:v>2017</c:v>
                  </c:pt>
                  <c:pt idx="108">
                    <c:v>2018</c:v>
                  </c:pt>
                </c:lvl>
              </c:multiLvlStrCache>
            </c:multiLvlStrRef>
          </c:cat>
          <c:val>
            <c:numRef>
              <c:f>'BLS Data Series'!$C$6:$DG$6</c:f>
              <c:numCache>
                <c:formatCode>#,##0.0</c:formatCode>
                <c:ptCount val="109"/>
                <c:pt idx="0">
                  <c:v>49.1</c:v>
                </c:pt>
                <c:pt idx="1">
                  <c:v>47.4</c:v>
                </c:pt>
                <c:pt idx="2">
                  <c:v>44.8</c:v>
                </c:pt>
                <c:pt idx="3">
                  <c:v>43.5</c:v>
                </c:pt>
                <c:pt idx="4">
                  <c:v>42.9</c:v>
                </c:pt>
                <c:pt idx="5">
                  <c:v>42</c:v>
                </c:pt>
                <c:pt idx="6">
                  <c:v>41.4</c:v>
                </c:pt>
                <c:pt idx="7">
                  <c:v>40.5</c:v>
                </c:pt>
                <c:pt idx="8">
                  <c:v>39.9</c:v>
                </c:pt>
                <c:pt idx="9">
                  <c:v>40</c:v>
                </c:pt>
                <c:pt idx="10">
                  <c:v>40.299999999999997</c:v>
                </c:pt>
                <c:pt idx="11">
                  <c:v>40.5</c:v>
                </c:pt>
                <c:pt idx="12">
                  <c:v>40.700000000000003</c:v>
                </c:pt>
                <c:pt idx="13">
                  <c:v>41.4</c:v>
                </c:pt>
                <c:pt idx="14">
                  <c:v>42.3</c:v>
                </c:pt>
                <c:pt idx="15">
                  <c:v>42.9</c:v>
                </c:pt>
                <c:pt idx="16">
                  <c:v>44.1</c:v>
                </c:pt>
                <c:pt idx="17">
                  <c:v>44.6</c:v>
                </c:pt>
                <c:pt idx="18">
                  <c:v>45.2</c:v>
                </c:pt>
                <c:pt idx="19">
                  <c:v>45.2</c:v>
                </c:pt>
                <c:pt idx="20">
                  <c:v>46.2</c:v>
                </c:pt>
                <c:pt idx="21">
                  <c:v>46.3</c:v>
                </c:pt>
                <c:pt idx="22">
                  <c:v>47.3</c:v>
                </c:pt>
                <c:pt idx="23">
                  <c:v>47.5</c:v>
                </c:pt>
                <c:pt idx="24">
                  <c:v>48</c:v>
                </c:pt>
                <c:pt idx="25">
                  <c:v>48.8</c:v>
                </c:pt>
                <c:pt idx="26">
                  <c:v>49.5</c:v>
                </c:pt>
                <c:pt idx="27">
                  <c:v>50.3</c:v>
                </c:pt>
                <c:pt idx="28">
                  <c:v>51.6</c:v>
                </c:pt>
                <c:pt idx="29">
                  <c:v>52.9</c:v>
                </c:pt>
                <c:pt idx="30">
                  <c:v>53.4</c:v>
                </c:pt>
                <c:pt idx="31">
                  <c:v>53.9</c:v>
                </c:pt>
                <c:pt idx="32">
                  <c:v>54.8</c:v>
                </c:pt>
                <c:pt idx="33">
                  <c:v>55.3</c:v>
                </c:pt>
                <c:pt idx="34">
                  <c:v>56.1</c:v>
                </c:pt>
                <c:pt idx="35">
                  <c:v>55.8</c:v>
                </c:pt>
                <c:pt idx="36">
                  <c:v>56.4</c:v>
                </c:pt>
                <c:pt idx="37">
                  <c:v>57.3</c:v>
                </c:pt>
                <c:pt idx="38">
                  <c:v>57.6</c:v>
                </c:pt>
                <c:pt idx="39">
                  <c:v>58.4</c:v>
                </c:pt>
                <c:pt idx="40">
                  <c:v>59.5</c:v>
                </c:pt>
                <c:pt idx="41">
                  <c:v>59.8</c:v>
                </c:pt>
                <c:pt idx="42">
                  <c:v>59.9</c:v>
                </c:pt>
                <c:pt idx="43">
                  <c:v>59.4</c:v>
                </c:pt>
                <c:pt idx="44">
                  <c:v>59.8</c:v>
                </c:pt>
                <c:pt idx="45">
                  <c:v>59.7</c:v>
                </c:pt>
                <c:pt idx="46">
                  <c:v>59.4</c:v>
                </c:pt>
                <c:pt idx="47">
                  <c:v>59</c:v>
                </c:pt>
                <c:pt idx="48">
                  <c:v>59.2</c:v>
                </c:pt>
                <c:pt idx="49">
                  <c:v>59.2</c:v>
                </c:pt>
                <c:pt idx="50">
                  <c:v>59.6</c:v>
                </c:pt>
                <c:pt idx="51">
                  <c:v>60.1</c:v>
                </c:pt>
                <c:pt idx="52">
                  <c:v>60.9</c:v>
                </c:pt>
                <c:pt idx="53">
                  <c:v>60.4</c:v>
                </c:pt>
                <c:pt idx="54">
                  <c:v>60.6</c:v>
                </c:pt>
                <c:pt idx="55">
                  <c:v>60.3</c:v>
                </c:pt>
                <c:pt idx="56">
                  <c:v>60.4</c:v>
                </c:pt>
                <c:pt idx="57">
                  <c:v>60.4</c:v>
                </c:pt>
                <c:pt idx="58">
                  <c:v>60.7</c:v>
                </c:pt>
                <c:pt idx="59">
                  <c:v>59.7</c:v>
                </c:pt>
                <c:pt idx="60">
                  <c:v>59.6</c:v>
                </c:pt>
                <c:pt idx="61">
                  <c:v>59.9</c:v>
                </c:pt>
                <c:pt idx="62">
                  <c:v>60.1</c:v>
                </c:pt>
                <c:pt idx="63">
                  <c:v>60.7</c:v>
                </c:pt>
                <c:pt idx="64">
                  <c:v>61.9</c:v>
                </c:pt>
                <c:pt idx="65">
                  <c:v>62.7</c:v>
                </c:pt>
                <c:pt idx="66">
                  <c:v>63.7</c:v>
                </c:pt>
                <c:pt idx="67">
                  <c:v>63.8</c:v>
                </c:pt>
                <c:pt idx="68">
                  <c:v>64.3</c:v>
                </c:pt>
                <c:pt idx="69">
                  <c:v>64.8</c:v>
                </c:pt>
                <c:pt idx="70">
                  <c:v>65</c:v>
                </c:pt>
                <c:pt idx="71">
                  <c:v>63.4</c:v>
                </c:pt>
                <c:pt idx="72">
                  <c:v>60.9</c:v>
                </c:pt>
                <c:pt idx="73">
                  <c:v>58.4</c:v>
                </c:pt>
                <c:pt idx="74">
                  <c:v>55.5</c:v>
                </c:pt>
                <c:pt idx="75">
                  <c:v>54</c:v>
                </c:pt>
                <c:pt idx="76">
                  <c:v>53.6</c:v>
                </c:pt>
                <c:pt idx="77">
                  <c:v>53.4</c:v>
                </c:pt>
                <c:pt idx="78">
                  <c:v>53</c:v>
                </c:pt>
                <c:pt idx="79">
                  <c:v>51.8</c:v>
                </c:pt>
                <c:pt idx="80">
                  <c:v>50.4</c:v>
                </c:pt>
                <c:pt idx="81">
                  <c:v>49.4</c:v>
                </c:pt>
                <c:pt idx="82">
                  <c:v>48.4</c:v>
                </c:pt>
                <c:pt idx="83">
                  <c:v>47.5</c:v>
                </c:pt>
                <c:pt idx="84">
                  <c:v>46.5</c:v>
                </c:pt>
                <c:pt idx="85">
                  <c:v>45.2</c:v>
                </c:pt>
                <c:pt idx="86">
                  <c:v>44.3</c:v>
                </c:pt>
                <c:pt idx="87">
                  <c:v>43.3</c:v>
                </c:pt>
                <c:pt idx="88">
                  <c:v>43.3</c:v>
                </c:pt>
                <c:pt idx="89">
                  <c:v>43</c:v>
                </c:pt>
                <c:pt idx="90">
                  <c:v>42.9</c:v>
                </c:pt>
                <c:pt idx="91">
                  <c:v>42.8</c:v>
                </c:pt>
                <c:pt idx="92">
                  <c:v>43.3</c:v>
                </c:pt>
                <c:pt idx="93">
                  <c:v>43.6</c:v>
                </c:pt>
                <c:pt idx="94">
                  <c:v>44.3</c:v>
                </c:pt>
                <c:pt idx="95">
                  <c:v>44.1</c:v>
                </c:pt>
                <c:pt idx="96">
                  <c:v>45.1</c:v>
                </c:pt>
                <c:pt idx="97">
                  <c:v>45.7</c:v>
                </c:pt>
                <c:pt idx="98">
                  <c:v>46.3</c:v>
                </c:pt>
                <c:pt idx="99">
                  <c:v>47</c:v>
                </c:pt>
                <c:pt idx="100">
                  <c:v>48.4</c:v>
                </c:pt>
                <c:pt idx="101">
                  <c:v>48.9</c:v>
                </c:pt>
                <c:pt idx="102">
                  <c:v>49.3</c:v>
                </c:pt>
                <c:pt idx="103">
                  <c:v>49.4</c:v>
                </c:pt>
                <c:pt idx="104">
                  <c:v>49.7</c:v>
                </c:pt>
                <c:pt idx="105">
                  <c:v>51.1</c:v>
                </c:pt>
                <c:pt idx="106">
                  <c:v>50.7</c:v>
                </c:pt>
                <c:pt idx="107">
                  <c:v>49.4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2F-47B4-ACFC-39510C5EB546}"/>
            </c:ext>
          </c:extLst>
        </c:ser>
        <c:ser>
          <c:idx val="2"/>
          <c:order val="2"/>
          <c:tx>
            <c:strRef>
              <c:f>'BLS Data Series'!$A$7</c:f>
              <c:strCache>
                <c:ptCount val="1"/>
                <c:pt idx="0">
                  <c:v>Construction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'BLS Data Series'!$B$3:$DF$4</c:f>
              <c:multiLvlStrCache>
                <c:ptCount val="109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  <c:pt idx="36">
                    <c:v>2012</c:v>
                  </c:pt>
                  <c:pt idx="48">
                    <c:v>2013</c:v>
                  </c:pt>
                  <c:pt idx="60">
                    <c:v>2014</c:v>
                  </c:pt>
                  <c:pt idx="72">
                    <c:v>2015</c:v>
                  </c:pt>
                  <c:pt idx="84">
                    <c:v>2016</c:v>
                  </c:pt>
                  <c:pt idx="96">
                    <c:v>2017</c:v>
                  </c:pt>
                  <c:pt idx="108">
                    <c:v>2018</c:v>
                  </c:pt>
                </c:lvl>
              </c:multiLvlStrCache>
            </c:multiLvlStrRef>
          </c:cat>
          <c:val>
            <c:numRef>
              <c:f>'BLS Data Series'!$C$7:$DG$7</c:f>
              <c:numCache>
                <c:formatCode>#,##0.0</c:formatCode>
                <c:ptCount val="109"/>
                <c:pt idx="0">
                  <c:v>70.7</c:v>
                </c:pt>
                <c:pt idx="1">
                  <c:v>70.7</c:v>
                </c:pt>
                <c:pt idx="2">
                  <c:v>69.400000000000006</c:v>
                </c:pt>
                <c:pt idx="3">
                  <c:v>69.3</c:v>
                </c:pt>
                <c:pt idx="4">
                  <c:v>70.400000000000006</c:v>
                </c:pt>
                <c:pt idx="5">
                  <c:v>69.8</c:v>
                </c:pt>
                <c:pt idx="6">
                  <c:v>69</c:v>
                </c:pt>
                <c:pt idx="7">
                  <c:v>68</c:v>
                </c:pt>
                <c:pt idx="8">
                  <c:v>67</c:v>
                </c:pt>
                <c:pt idx="9">
                  <c:v>65.900000000000006</c:v>
                </c:pt>
                <c:pt idx="10">
                  <c:v>65.2</c:v>
                </c:pt>
                <c:pt idx="11">
                  <c:v>62.9</c:v>
                </c:pt>
                <c:pt idx="12">
                  <c:v>62.5</c:v>
                </c:pt>
                <c:pt idx="13">
                  <c:v>64.2</c:v>
                </c:pt>
                <c:pt idx="14">
                  <c:v>65.900000000000006</c:v>
                </c:pt>
                <c:pt idx="15">
                  <c:v>66.900000000000006</c:v>
                </c:pt>
                <c:pt idx="16">
                  <c:v>68</c:v>
                </c:pt>
                <c:pt idx="17">
                  <c:v>68.400000000000006</c:v>
                </c:pt>
                <c:pt idx="18">
                  <c:v>68.599999999999994</c:v>
                </c:pt>
                <c:pt idx="19">
                  <c:v>68.599999999999994</c:v>
                </c:pt>
                <c:pt idx="20">
                  <c:v>70</c:v>
                </c:pt>
                <c:pt idx="21">
                  <c:v>69</c:v>
                </c:pt>
                <c:pt idx="22">
                  <c:v>69.099999999999994</c:v>
                </c:pt>
                <c:pt idx="23">
                  <c:v>65.099999999999994</c:v>
                </c:pt>
                <c:pt idx="24">
                  <c:v>63.7</c:v>
                </c:pt>
                <c:pt idx="25">
                  <c:v>66.8</c:v>
                </c:pt>
                <c:pt idx="26">
                  <c:v>68.5</c:v>
                </c:pt>
                <c:pt idx="27">
                  <c:v>68.599999999999994</c:v>
                </c:pt>
                <c:pt idx="28">
                  <c:v>70</c:v>
                </c:pt>
                <c:pt idx="29">
                  <c:v>69.5</c:v>
                </c:pt>
                <c:pt idx="30">
                  <c:v>69.599999999999994</c:v>
                </c:pt>
                <c:pt idx="31">
                  <c:v>69.8</c:v>
                </c:pt>
                <c:pt idx="32">
                  <c:v>69.599999999999994</c:v>
                </c:pt>
                <c:pt idx="33">
                  <c:v>69</c:v>
                </c:pt>
                <c:pt idx="34">
                  <c:v>68.8</c:v>
                </c:pt>
                <c:pt idx="35">
                  <c:v>66.599999999999994</c:v>
                </c:pt>
                <c:pt idx="36">
                  <c:v>66.8</c:v>
                </c:pt>
                <c:pt idx="37">
                  <c:v>67.900000000000006</c:v>
                </c:pt>
                <c:pt idx="38">
                  <c:v>68.8</c:v>
                </c:pt>
                <c:pt idx="39">
                  <c:v>69.900000000000006</c:v>
                </c:pt>
                <c:pt idx="40">
                  <c:v>71.099999999999994</c:v>
                </c:pt>
                <c:pt idx="41">
                  <c:v>70.599999999999994</c:v>
                </c:pt>
                <c:pt idx="42">
                  <c:v>70.900000000000006</c:v>
                </c:pt>
                <c:pt idx="43">
                  <c:v>70.8</c:v>
                </c:pt>
                <c:pt idx="44">
                  <c:v>72.8</c:v>
                </c:pt>
                <c:pt idx="45">
                  <c:v>74</c:v>
                </c:pt>
                <c:pt idx="46">
                  <c:v>74.099999999999994</c:v>
                </c:pt>
                <c:pt idx="47">
                  <c:v>69.599999999999994</c:v>
                </c:pt>
                <c:pt idx="48">
                  <c:v>70.5</c:v>
                </c:pt>
                <c:pt idx="49">
                  <c:v>72.2</c:v>
                </c:pt>
                <c:pt idx="50">
                  <c:v>72.400000000000006</c:v>
                </c:pt>
                <c:pt idx="51">
                  <c:v>74.2</c:v>
                </c:pt>
                <c:pt idx="52">
                  <c:v>76</c:v>
                </c:pt>
                <c:pt idx="53">
                  <c:v>75.5</c:v>
                </c:pt>
                <c:pt idx="54">
                  <c:v>77.099999999999994</c:v>
                </c:pt>
                <c:pt idx="55">
                  <c:v>77.2</c:v>
                </c:pt>
                <c:pt idx="56">
                  <c:v>77.8</c:v>
                </c:pt>
                <c:pt idx="57">
                  <c:v>77.400000000000006</c:v>
                </c:pt>
                <c:pt idx="58">
                  <c:v>76.3</c:v>
                </c:pt>
                <c:pt idx="59">
                  <c:v>73.5</c:v>
                </c:pt>
                <c:pt idx="60">
                  <c:v>73.599999999999994</c:v>
                </c:pt>
                <c:pt idx="61">
                  <c:v>74.599999999999994</c:v>
                </c:pt>
                <c:pt idx="62">
                  <c:v>74</c:v>
                </c:pt>
                <c:pt idx="63">
                  <c:v>74.7</c:v>
                </c:pt>
                <c:pt idx="64">
                  <c:v>74.8</c:v>
                </c:pt>
                <c:pt idx="65">
                  <c:v>75.599999999999994</c:v>
                </c:pt>
                <c:pt idx="66">
                  <c:v>77.2</c:v>
                </c:pt>
                <c:pt idx="67">
                  <c:v>76.5</c:v>
                </c:pt>
                <c:pt idx="68">
                  <c:v>77.099999999999994</c:v>
                </c:pt>
                <c:pt idx="69">
                  <c:v>76.400000000000006</c:v>
                </c:pt>
                <c:pt idx="70">
                  <c:v>76.5</c:v>
                </c:pt>
                <c:pt idx="71">
                  <c:v>75.099999999999994</c:v>
                </c:pt>
                <c:pt idx="72">
                  <c:v>76.2</c:v>
                </c:pt>
                <c:pt idx="73">
                  <c:v>76.2</c:v>
                </c:pt>
                <c:pt idx="74">
                  <c:v>76.099999999999994</c:v>
                </c:pt>
                <c:pt idx="75">
                  <c:v>76.099999999999994</c:v>
                </c:pt>
                <c:pt idx="76">
                  <c:v>77.900000000000006</c:v>
                </c:pt>
                <c:pt idx="77">
                  <c:v>79.099999999999994</c:v>
                </c:pt>
                <c:pt idx="78">
                  <c:v>79</c:v>
                </c:pt>
                <c:pt idx="79">
                  <c:v>78.900000000000006</c:v>
                </c:pt>
                <c:pt idx="80">
                  <c:v>79.099999999999994</c:v>
                </c:pt>
                <c:pt idx="81">
                  <c:v>78.099999999999994</c:v>
                </c:pt>
                <c:pt idx="82">
                  <c:v>77.5</c:v>
                </c:pt>
                <c:pt idx="83">
                  <c:v>75.8</c:v>
                </c:pt>
                <c:pt idx="84">
                  <c:v>76</c:v>
                </c:pt>
                <c:pt idx="85">
                  <c:v>75.8</c:v>
                </c:pt>
                <c:pt idx="86">
                  <c:v>76.3</c:v>
                </c:pt>
                <c:pt idx="87">
                  <c:v>76.8</c:v>
                </c:pt>
                <c:pt idx="88">
                  <c:v>77.7</c:v>
                </c:pt>
                <c:pt idx="89">
                  <c:v>78.7</c:v>
                </c:pt>
                <c:pt idx="90">
                  <c:v>78.900000000000006</c:v>
                </c:pt>
                <c:pt idx="91">
                  <c:v>79.599999999999994</c:v>
                </c:pt>
                <c:pt idx="92">
                  <c:v>78.8</c:v>
                </c:pt>
                <c:pt idx="93">
                  <c:v>77.2</c:v>
                </c:pt>
                <c:pt idx="94">
                  <c:v>76.8</c:v>
                </c:pt>
                <c:pt idx="95">
                  <c:v>75</c:v>
                </c:pt>
                <c:pt idx="96">
                  <c:v>74.900000000000006</c:v>
                </c:pt>
                <c:pt idx="97">
                  <c:v>75.8</c:v>
                </c:pt>
                <c:pt idx="98">
                  <c:v>75.099999999999994</c:v>
                </c:pt>
                <c:pt idx="99">
                  <c:v>76</c:v>
                </c:pt>
                <c:pt idx="100">
                  <c:v>78</c:v>
                </c:pt>
                <c:pt idx="101">
                  <c:v>77.900000000000006</c:v>
                </c:pt>
                <c:pt idx="102">
                  <c:v>78.099999999999994</c:v>
                </c:pt>
                <c:pt idx="103">
                  <c:v>79.099999999999994</c:v>
                </c:pt>
                <c:pt idx="104">
                  <c:v>79.3</c:v>
                </c:pt>
                <c:pt idx="105">
                  <c:v>78.2</c:v>
                </c:pt>
                <c:pt idx="106">
                  <c:v>79</c:v>
                </c:pt>
                <c:pt idx="107">
                  <c:v>75.900000000000006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2F-47B4-ACFC-39510C5EB546}"/>
            </c:ext>
          </c:extLst>
        </c:ser>
        <c:ser>
          <c:idx val="3"/>
          <c:order val="3"/>
          <c:tx>
            <c:strRef>
              <c:f>'BLS Data Series'!$A$8</c:f>
              <c:strCache>
                <c:ptCount val="1"/>
                <c:pt idx="0">
                  <c:v>Durable Goods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'BLS Data Series'!$B$3:$DF$4</c:f>
              <c:multiLvlStrCache>
                <c:ptCount val="109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  <c:pt idx="36">
                    <c:v>2012</c:v>
                  </c:pt>
                  <c:pt idx="48">
                    <c:v>2013</c:v>
                  </c:pt>
                  <c:pt idx="60">
                    <c:v>2014</c:v>
                  </c:pt>
                  <c:pt idx="72">
                    <c:v>2015</c:v>
                  </c:pt>
                  <c:pt idx="84">
                    <c:v>2016</c:v>
                  </c:pt>
                  <c:pt idx="96">
                    <c:v>2017</c:v>
                  </c:pt>
                  <c:pt idx="108">
                    <c:v>2018</c:v>
                  </c:pt>
                </c:lvl>
              </c:multiLvlStrCache>
            </c:multiLvlStrRef>
          </c:cat>
          <c:val>
            <c:numRef>
              <c:f>'BLS Data Series'!$C$8:$DG$8</c:f>
              <c:numCache>
                <c:formatCode>#,##0.0</c:formatCode>
                <c:ptCount val="109"/>
                <c:pt idx="0">
                  <c:v>96.1</c:v>
                </c:pt>
                <c:pt idx="1">
                  <c:v>93.8</c:v>
                </c:pt>
                <c:pt idx="2">
                  <c:v>90.6</c:v>
                </c:pt>
                <c:pt idx="3">
                  <c:v>88.9</c:v>
                </c:pt>
                <c:pt idx="4">
                  <c:v>86.9</c:v>
                </c:pt>
                <c:pt idx="5">
                  <c:v>84.6</c:v>
                </c:pt>
                <c:pt idx="6">
                  <c:v>83.3</c:v>
                </c:pt>
                <c:pt idx="7">
                  <c:v>82.2</c:v>
                </c:pt>
                <c:pt idx="8">
                  <c:v>81.5</c:v>
                </c:pt>
                <c:pt idx="9">
                  <c:v>80.900000000000006</c:v>
                </c:pt>
                <c:pt idx="10">
                  <c:v>80.599999999999994</c:v>
                </c:pt>
                <c:pt idx="11">
                  <c:v>79.900000000000006</c:v>
                </c:pt>
                <c:pt idx="12">
                  <c:v>79.900000000000006</c:v>
                </c:pt>
                <c:pt idx="13">
                  <c:v>80.3</c:v>
                </c:pt>
                <c:pt idx="14">
                  <c:v>81.099999999999994</c:v>
                </c:pt>
                <c:pt idx="15">
                  <c:v>81.599999999999994</c:v>
                </c:pt>
                <c:pt idx="16">
                  <c:v>82.3</c:v>
                </c:pt>
                <c:pt idx="17">
                  <c:v>82.6</c:v>
                </c:pt>
                <c:pt idx="18">
                  <c:v>82.7</c:v>
                </c:pt>
                <c:pt idx="19">
                  <c:v>82.7</c:v>
                </c:pt>
                <c:pt idx="20">
                  <c:v>83.3</c:v>
                </c:pt>
                <c:pt idx="21">
                  <c:v>83.9</c:v>
                </c:pt>
                <c:pt idx="22">
                  <c:v>84.6</c:v>
                </c:pt>
                <c:pt idx="23">
                  <c:v>84.1</c:v>
                </c:pt>
                <c:pt idx="24">
                  <c:v>84.3</c:v>
                </c:pt>
                <c:pt idx="25">
                  <c:v>85.4</c:v>
                </c:pt>
                <c:pt idx="26">
                  <c:v>86.7</c:v>
                </c:pt>
                <c:pt idx="27">
                  <c:v>87.2</c:v>
                </c:pt>
                <c:pt idx="28">
                  <c:v>88</c:v>
                </c:pt>
                <c:pt idx="29">
                  <c:v>89.1</c:v>
                </c:pt>
                <c:pt idx="30">
                  <c:v>89.3</c:v>
                </c:pt>
                <c:pt idx="31">
                  <c:v>89.9</c:v>
                </c:pt>
                <c:pt idx="32">
                  <c:v>90.4</c:v>
                </c:pt>
                <c:pt idx="33">
                  <c:v>90.9</c:v>
                </c:pt>
                <c:pt idx="34">
                  <c:v>91.6</c:v>
                </c:pt>
                <c:pt idx="35">
                  <c:v>91.7</c:v>
                </c:pt>
                <c:pt idx="36">
                  <c:v>92.5</c:v>
                </c:pt>
                <c:pt idx="37">
                  <c:v>93.4</c:v>
                </c:pt>
                <c:pt idx="38">
                  <c:v>94</c:v>
                </c:pt>
                <c:pt idx="39">
                  <c:v>94.4</c:v>
                </c:pt>
                <c:pt idx="40">
                  <c:v>95.2</c:v>
                </c:pt>
                <c:pt idx="41">
                  <c:v>94.8</c:v>
                </c:pt>
                <c:pt idx="42">
                  <c:v>95.3</c:v>
                </c:pt>
                <c:pt idx="43">
                  <c:v>95.4</c:v>
                </c:pt>
                <c:pt idx="44">
                  <c:v>96.4</c:v>
                </c:pt>
                <c:pt idx="45">
                  <c:v>96.3</c:v>
                </c:pt>
                <c:pt idx="46">
                  <c:v>96.7</c:v>
                </c:pt>
                <c:pt idx="47">
                  <c:v>95.7</c:v>
                </c:pt>
                <c:pt idx="48">
                  <c:v>95.7</c:v>
                </c:pt>
                <c:pt idx="49">
                  <c:v>95.9</c:v>
                </c:pt>
                <c:pt idx="50">
                  <c:v>95.8</c:v>
                </c:pt>
                <c:pt idx="51">
                  <c:v>95.9</c:v>
                </c:pt>
                <c:pt idx="52">
                  <c:v>96.6</c:v>
                </c:pt>
                <c:pt idx="53">
                  <c:v>96.7</c:v>
                </c:pt>
                <c:pt idx="54">
                  <c:v>96.5</c:v>
                </c:pt>
                <c:pt idx="55">
                  <c:v>96</c:v>
                </c:pt>
                <c:pt idx="56">
                  <c:v>96.1</c:v>
                </c:pt>
                <c:pt idx="57">
                  <c:v>96.2</c:v>
                </c:pt>
                <c:pt idx="58">
                  <c:v>96.6</c:v>
                </c:pt>
                <c:pt idx="59">
                  <c:v>95.9</c:v>
                </c:pt>
                <c:pt idx="60">
                  <c:v>96.7</c:v>
                </c:pt>
                <c:pt idx="61">
                  <c:v>97</c:v>
                </c:pt>
                <c:pt idx="62">
                  <c:v>97.4</c:v>
                </c:pt>
                <c:pt idx="63">
                  <c:v>98.1</c:v>
                </c:pt>
                <c:pt idx="64">
                  <c:v>99</c:v>
                </c:pt>
                <c:pt idx="65">
                  <c:v>99.4</c:v>
                </c:pt>
                <c:pt idx="66">
                  <c:v>99.6</c:v>
                </c:pt>
                <c:pt idx="67">
                  <c:v>99.8</c:v>
                </c:pt>
                <c:pt idx="68">
                  <c:v>100.5</c:v>
                </c:pt>
                <c:pt idx="69">
                  <c:v>101.1</c:v>
                </c:pt>
                <c:pt idx="70">
                  <c:v>101.9</c:v>
                </c:pt>
                <c:pt idx="71">
                  <c:v>100.9</c:v>
                </c:pt>
                <c:pt idx="72">
                  <c:v>100.9</c:v>
                </c:pt>
                <c:pt idx="73">
                  <c:v>99.7</c:v>
                </c:pt>
                <c:pt idx="74">
                  <c:v>98.5</c:v>
                </c:pt>
                <c:pt idx="75">
                  <c:v>97.5</c:v>
                </c:pt>
                <c:pt idx="76">
                  <c:v>96.9</c:v>
                </c:pt>
                <c:pt idx="77">
                  <c:v>96.5</c:v>
                </c:pt>
                <c:pt idx="78">
                  <c:v>95.4</c:v>
                </c:pt>
                <c:pt idx="79">
                  <c:v>94.8</c:v>
                </c:pt>
                <c:pt idx="80">
                  <c:v>93.5</c:v>
                </c:pt>
                <c:pt idx="81">
                  <c:v>92.7</c:v>
                </c:pt>
                <c:pt idx="82">
                  <c:v>92.5</c:v>
                </c:pt>
                <c:pt idx="83">
                  <c:v>91.4</c:v>
                </c:pt>
                <c:pt idx="84">
                  <c:v>91.4</c:v>
                </c:pt>
                <c:pt idx="85">
                  <c:v>90</c:v>
                </c:pt>
                <c:pt idx="86">
                  <c:v>88.5</c:v>
                </c:pt>
                <c:pt idx="87">
                  <c:v>88</c:v>
                </c:pt>
                <c:pt idx="88">
                  <c:v>87.4</c:v>
                </c:pt>
                <c:pt idx="89">
                  <c:v>86.8</c:v>
                </c:pt>
                <c:pt idx="90">
                  <c:v>86.5</c:v>
                </c:pt>
                <c:pt idx="91">
                  <c:v>86.2</c:v>
                </c:pt>
                <c:pt idx="92">
                  <c:v>85.4</c:v>
                </c:pt>
                <c:pt idx="93">
                  <c:v>85.9</c:v>
                </c:pt>
                <c:pt idx="94">
                  <c:v>86.3</c:v>
                </c:pt>
                <c:pt idx="95">
                  <c:v>84.6</c:v>
                </c:pt>
                <c:pt idx="96">
                  <c:v>85.9</c:v>
                </c:pt>
                <c:pt idx="97">
                  <c:v>85.9</c:v>
                </c:pt>
                <c:pt idx="98">
                  <c:v>86.3</c:v>
                </c:pt>
                <c:pt idx="99">
                  <c:v>87.3</c:v>
                </c:pt>
                <c:pt idx="100">
                  <c:v>88.2</c:v>
                </c:pt>
                <c:pt idx="101">
                  <c:v>88.2</c:v>
                </c:pt>
                <c:pt idx="102">
                  <c:v>88.2</c:v>
                </c:pt>
                <c:pt idx="103">
                  <c:v>88.4</c:v>
                </c:pt>
                <c:pt idx="104">
                  <c:v>89.5</c:v>
                </c:pt>
                <c:pt idx="105">
                  <c:v>90.1</c:v>
                </c:pt>
                <c:pt idx="106">
                  <c:v>89.7</c:v>
                </c:pt>
                <c:pt idx="107">
                  <c:v>89.9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2F-47B4-ACFC-39510C5EB546}"/>
            </c:ext>
          </c:extLst>
        </c:ser>
        <c:ser>
          <c:idx val="4"/>
          <c:order val="4"/>
          <c:tx>
            <c:strRef>
              <c:f>'BLS Data Series'!$A$9</c:f>
              <c:strCache>
                <c:ptCount val="1"/>
                <c:pt idx="0">
                  <c:v>Non-Durable Goods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'BLS Data Series'!$B$3:$DF$4</c:f>
              <c:multiLvlStrCache>
                <c:ptCount val="109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  <c:pt idx="36">
                    <c:v>2012</c:v>
                  </c:pt>
                  <c:pt idx="48">
                    <c:v>2013</c:v>
                  </c:pt>
                  <c:pt idx="60">
                    <c:v>2014</c:v>
                  </c:pt>
                  <c:pt idx="72">
                    <c:v>2015</c:v>
                  </c:pt>
                  <c:pt idx="84">
                    <c:v>2016</c:v>
                  </c:pt>
                  <c:pt idx="96">
                    <c:v>2017</c:v>
                  </c:pt>
                  <c:pt idx="108">
                    <c:v>2018</c:v>
                  </c:pt>
                </c:lvl>
              </c:multiLvlStrCache>
            </c:multiLvlStrRef>
          </c:cat>
          <c:val>
            <c:numRef>
              <c:f>'BLS Data Series'!$C$9:$DG$9</c:f>
              <c:numCache>
                <c:formatCode>#,##0.0</c:formatCode>
                <c:ptCount val="109"/>
                <c:pt idx="0">
                  <c:v>42.6</c:v>
                </c:pt>
                <c:pt idx="1">
                  <c:v>42</c:v>
                </c:pt>
                <c:pt idx="2">
                  <c:v>41.8</c:v>
                </c:pt>
                <c:pt idx="3">
                  <c:v>41.7</c:v>
                </c:pt>
                <c:pt idx="4">
                  <c:v>42.1</c:v>
                </c:pt>
                <c:pt idx="5">
                  <c:v>42</c:v>
                </c:pt>
                <c:pt idx="6">
                  <c:v>41.9</c:v>
                </c:pt>
                <c:pt idx="7">
                  <c:v>41.9</c:v>
                </c:pt>
                <c:pt idx="8">
                  <c:v>41.7</c:v>
                </c:pt>
                <c:pt idx="9">
                  <c:v>41.7</c:v>
                </c:pt>
                <c:pt idx="10">
                  <c:v>41.6</c:v>
                </c:pt>
                <c:pt idx="11">
                  <c:v>40.9</c:v>
                </c:pt>
                <c:pt idx="12">
                  <c:v>40.9</c:v>
                </c:pt>
                <c:pt idx="13">
                  <c:v>40.9</c:v>
                </c:pt>
                <c:pt idx="14">
                  <c:v>41.1</c:v>
                </c:pt>
                <c:pt idx="15">
                  <c:v>41.2</c:v>
                </c:pt>
                <c:pt idx="16">
                  <c:v>41.3</c:v>
                </c:pt>
                <c:pt idx="17">
                  <c:v>41.5</c:v>
                </c:pt>
                <c:pt idx="18">
                  <c:v>41.5</c:v>
                </c:pt>
                <c:pt idx="19">
                  <c:v>41.4</c:v>
                </c:pt>
                <c:pt idx="20">
                  <c:v>41.6</c:v>
                </c:pt>
                <c:pt idx="21">
                  <c:v>41.8</c:v>
                </c:pt>
                <c:pt idx="22">
                  <c:v>41.9</c:v>
                </c:pt>
                <c:pt idx="23">
                  <c:v>41.4</c:v>
                </c:pt>
                <c:pt idx="24">
                  <c:v>41.4</c:v>
                </c:pt>
                <c:pt idx="25">
                  <c:v>41.5</c:v>
                </c:pt>
                <c:pt idx="26">
                  <c:v>41.9</c:v>
                </c:pt>
                <c:pt idx="27">
                  <c:v>41.9</c:v>
                </c:pt>
                <c:pt idx="28">
                  <c:v>42.1</c:v>
                </c:pt>
                <c:pt idx="29">
                  <c:v>42</c:v>
                </c:pt>
                <c:pt idx="30">
                  <c:v>42.1</c:v>
                </c:pt>
                <c:pt idx="31">
                  <c:v>42</c:v>
                </c:pt>
                <c:pt idx="32">
                  <c:v>41.9</c:v>
                </c:pt>
                <c:pt idx="33">
                  <c:v>41.9</c:v>
                </c:pt>
                <c:pt idx="34">
                  <c:v>41.8</c:v>
                </c:pt>
                <c:pt idx="35">
                  <c:v>41.2</c:v>
                </c:pt>
                <c:pt idx="36">
                  <c:v>41</c:v>
                </c:pt>
                <c:pt idx="37">
                  <c:v>41</c:v>
                </c:pt>
                <c:pt idx="38">
                  <c:v>40.9</c:v>
                </c:pt>
                <c:pt idx="39">
                  <c:v>41</c:v>
                </c:pt>
                <c:pt idx="40">
                  <c:v>41.4</c:v>
                </c:pt>
                <c:pt idx="41">
                  <c:v>41.2</c:v>
                </c:pt>
                <c:pt idx="42">
                  <c:v>41.1</c:v>
                </c:pt>
                <c:pt idx="43">
                  <c:v>41.1</c:v>
                </c:pt>
                <c:pt idx="44">
                  <c:v>40.9</c:v>
                </c:pt>
                <c:pt idx="45">
                  <c:v>40.799999999999997</c:v>
                </c:pt>
                <c:pt idx="46">
                  <c:v>40.9</c:v>
                </c:pt>
                <c:pt idx="47">
                  <c:v>40.5</c:v>
                </c:pt>
                <c:pt idx="48">
                  <c:v>40.6</c:v>
                </c:pt>
                <c:pt idx="49">
                  <c:v>40.700000000000003</c:v>
                </c:pt>
                <c:pt idx="50">
                  <c:v>40.5</c:v>
                </c:pt>
                <c:pt idx="51">
                  <c:v>40.6</c:v>
                </c:pt>
                <c:pt idx="52">
                  <c:v>40.700000000000003</c:v>
                </c:pt>
                <c:pt idx="53">
                  <c:v>40.6</c:v>
                </c:pt>
                <c:pt idx="54">
                  <c:v>40.6</c:v>
                </c:pt>
                <c:pt idx="55">
                  <c:v>40.6</c:v>
                </c:pt>
                <c:pt idx="56">
                  <c:v>40.700000000000003</c:v>
                </c:pt>
                <c:pt idx="57">
                  <c:v>40.799999999999997</c:v>
                </c:pt>
                <c:pt idx="58">
                  <c:v>40.6</c:v>
                </c:pt>
                <c:pt idx="59">
                  <c:v>40.5</c:v>
                </c:pt>
                <c:pt idx="60">
                  <c:v>40.6</c:v>
                </c:pt>
                <c:pt idx="61">
                  <c:v>40.5</c:v>
                </c:pt>
                <c:pt idx="62">
                  <c:v>40.700000000000003</c:v>
                </c:pt>
                <c:pt idx="63">
                  <c:v>40.9</c:v>
                </c:pt>
                <c:pt idx="64">
                  <c:v>41</c:v>
                </c:pt>
                <c:pt idx="65">
                  <c:v>41</c:v>
                </c:pt>
                <c:pt idx="66">
                  <c:v>40.799999999999997</c:v>
                </c:pt>
                <c:pt idx="67">
                  <c:v>40.700000000000003</c:v>
                </c:pt>
                <c:pt idx="68">
                  <c:v>40.5</c:v>
                </c:pt>
                <c:pt idx="69">
                  <c:v>40.4</c:v>
                </c:pt>
                <c:pt idx="70">
                  <c:v>40.5</c:v>
                </c:pt>
                <c:pt idx="71">
                  <c:v>40</c:v>
                </c:pt>
                <c:pt idx="72">
                  <c:v>40.200000000000003</c:v>
                </c:pt>
                <c:pt idx="73">
                  <c:v>40.4</c:v>
                </c:pt>
                <c:pt idx="74">
                  <c:v>40.299999999999997</c:v>
                </c:pt>
                <c:pt idx="75">
                  <c:v>40.6</c:v>
                </c:pt>
                <c:pt idx="76">
                  <c:v>40.6</c:v>
                </c:pt>
                <c:pt idx="77">
                  <c:v>40.6</c:v>
                </c:pt>
                <c:pt idx="78">
                  <c:v>40.6</c:v>
                </c:pt>
                <c:pt idx="79">
                  <c:v>40.5</c:v>
                </c:pt>
                <c:pt idx="80">
                  <c:v>40.6</c:v>
                </c:pt>
                <c:pt idx="81">
                  <c:v>40.700000000000003</c:v>
                </c:pt>
                <c:pt idx="82">
                  <c:v>40.9</c:v>
                </c:pt>
                <c:pt idx="83">
                  <c:v>40.5</c:v>
                </c:pt>
                <c:pt idx="84">
                  <c:v>40.9</c:v>
                </c:pt>
                <c:pt idx="85">
                  <c:v>40.6</c:v>
                </c:pt>
                <c:pt idx="86">
                  <c:v>40.9</c:v>
                </c:pt>
                <c:pt idx="87">
                  <c:v>41</c:v>
                </c:pt>
                <c:pt idx="88">
                  <c:v>41</c:v>
                </c:pt>
                <c:pt idx="89">
                  <c:v>41.1</c:v>
                </c:pt>
                <c:pt idx="90">
                  <c:v>41</c:v>
                </c:pt>
                <c:pt idx="91">
                  <c:v>41.1</c:v>
                </c:pt>
                <c:pt idx="92">
                  <c:v>41</c:v>
                </c:pt>
                <c:pt idx="93">
                  <c:v>41</c:v>
                </c:pt>
                <c:pt idx="94">
                  <c:v>41.2</c:v>
                </c:pt>
                <c:pt idx="95">
                  <c:v>40.799999999999997</c:v>
                </c:pt>
                <c:pt idx="96">
                  <c:v>40.700000000000003</c:v>
                </c:pt>
                <c:pt idx="97">
                  <c:v>40.6</c:v>
                </c:pt>
                <c:pt idx="98">
                  <c:v>40.6</c:v>
                </c:pt>
                <c:pt idx="99">
                  <c:v>40.5</c:v>
                </c:pt>
                <c:pt idx="100">
                  <c:v>40.4</c:v>
                </c:pt>
                <c:pt idx="101">
                  <c:v>40.5</c:v>
                </c:pt>
                <c:pt idx="102">
                  <c:v>40.6</c:v>
                </c:pt>
                <c:pt idx="103">
                  <c:v>40.5</c:v>
                </c:pt>
                <c:pt idx="104">
                  <c:v>40.200000000000003</c:v>
                </c:pt>
                <c:pt idx="105">
                  <c:v>40.4</c:v>
                </c:pt>
                <c:pt idx="106">
                  <c:v>39.700000000000003</c:v>
                </c:pt>
                <c:pt idx="107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2F-47B4-ACFC-39510C5EB546}"/>
            </c:ext>
          </c:extLst>
        </c:ser>
        <c:ser>
          <c:idx val="5"/>
          <c:order val="5"/>
          <c:tx>
            <c:strRef>
              <c:f>'BLS Data Series'!$A$10</c:f>
              <c:strCache>
                <c:ptCount val="1"/>
                <c:pt idx="0">
                  <c:v>Wholesale Trade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'BLS Data Series'!$B$3:$DF$4</c:f>
              <c:multiLvlStrCache>
                <c:ptCount val="109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  <c:pt idx="24">
                    <c:v>2011</c:v>
                  </c:pt>
                  <c:pt idx="36">
                    <c:v>2012</c:v>
                  </c:pt>
                  <c:pt idx="48">
                    <c:v>2013</c:v>
                  </c:pt>
                  <c:pt idx="60">
                    <c:v>2014</c:v>
                  </c:pt>
                  <c:pt idx="72">
                    <c:v>2015</c:v>
                  </c:pt>
                  <c:pt idx="84">
                    <c:v>2016</c:v>
                  </c:pt>
                  <c:pt idx="96">
                    <c:v>2017</c:v>
                  </c:pt>
                  <c:pt idx="108">
                    <c:v>2018</c:v>
                  </c:pt>
                </c:lvl>
              </c:multiLvlStrCache>
            </c:multiLvlStrRef>
          </c:cat>
          <c:val>
            <c:numRef>
              <c:f>'BLS Data Series'!$C$10:$DG$10</c:f>
              <c:numCache>
                <c:formatCode>#,##0.0</c:formatCode>
                <c:ptCount val="109"/>
                <c:pt idx="0">
                  <c:v>56.3</c:v>
                </c:pt>
                <c:pt idx="1">
                  <c:v>56</c:v>
                </c:pt>
                <c:pt idx="2">
                  <c:v>55.6</c:v>
                </c:pt>
                <c:pt idx="3">
                  <c:v>55.1</c:v>
                </c:pt>
                <c:pt idx="4">
                  <c:v>54.9</c:v>
                </c:pt>
                <c:pt idx="5">
                  <c:v>54.4</c:v>
                </c:pt>
                <c:pt idx="6">
                  <c:v>53.8</c:v>
                </c:pt>
                <c:pt idx="7">
                  <c:v>53.4</c:v>
                </c:pt>
                <c:pt idx="8">
                  <c:v>53.5</c:v>
                </c:pt>
                <c:pt idx="9">
                  <c:v>53.2</c:v>
                </c:pt>
                <c:pt idx="10">
                  <c:v>53.2</c:v>
                </c:pt>
                <c:pt idx="11">
                  <c:v>52.6</c:v>
                </c:pt>
                <c:pt idx="12">
                  <c:v>52.7</c:v>
                </c:pt>
                <c:pt idx="13">
                  <c:v>53</c:v>
                </c:pt>
                <c:pt idx="14">
                  <c:v>53.5</c:v>
                </c:pt>
                <c:pt idx="15">
                  <c:v>53.9</c:v>
                </c:pt>
                <c:pt idx="16">
                  <c:v>54.4</c:v>
                </c:pt>
                <c:pt idx="17">
                  <c:v>54.1</c:v>
                </c:pt>
                <c:pt idx="18">
                  <c:v>54</c:v>
                </c:pt>
                <c:pt idx="19">
                  <c:v>54</c:v>
                </c:pt>
                <c:pt idx="20">
                  <c:v>54.6</c:v>
                </c:pt>
                <c:pt idx="21">
                  <c:v>54.9</c:v>
                </c:pt>
                <c:pt idx="22">
                  <c:v>54.9</c:v>
                </c:pt>
                <c:pt idx="23">
                  <c:v>54.2</c:v>
                </c:pt>
                <c:pt idx="24">
                  <c:v>54.4</c:v>
                </c:pt>
                <c:pt idx="25">
                  <c:v>55.3</c:v>
                </c:pt>
                <c:pt idx="26">
                  <c:v>55.4</c:v>
                </c:pt>
                <c:pt idx="27">
                  <c:v>55.5</c:v>
                </c:pt>
                <c:pt idx="28">
                  <c:v>55.8</c:v>
                </c:pt>
                <c:pt idx="29">
                  <c:v>56</c:v>
                </c:pt>
                <c:pt idx="30">
                  <c:v>55.9</c:v>
                </c:pt>
                <c:pt idx="31">
                  <c:v>55.9</c:v>
                </c:pt>
                <c:pt idx="32">
                  <c:v>56.1</c:v>
                </c:pt>
                <c:pt idx="33">
                  <c:v>56</c:v>
                </c:pt>
                <c:pt idx="34">
                  <c:v>56.2</c:v>
                </c:pt>
                <c:pt idx="35">
                  <c:v>55.9</c:v>
                </c:pt>
                <c:pt idx="36">
                  <c:v>56.4</c:v>
                </c:pt>
                <c:pt idx="37">
                  <c:v>57</c:v>
                </c:pt>
                <c:pt idx="38">
                  <c:v>57.4</c:v>
                </c:pt>
                <c:pt idx="39">
                  <c:v>57.9</c:v>
                </c:pt>
                <c:pt idx="40">
                  <c:v>58.2</c:v>
                </c:pt>
                <c:pt idx="41">
                  <c:v>57.7</c:v>
                </c:pt>
                <c:pt idx="42">
                  <c:v>57.7</c:v>
                </c:pt>
                <c:pt idx="43">
                  <c:v>57.6</c:v>
                </c:pt>
                <c:pt idx="44">
                  <c:v>58.2</c:v>
                </c:pt>
                <c:pt idx="45">
                  <c:v>58.4</c:v>
                </c:pt>
                <c:pt idx="46">
                  <c:v>58.8</c:v>
                </c:pt>
                <c:pt idx="47">
                  <c:v>57.8</c:v>
                </c:pt>
                <c:pt idx="48">
                  <c:v>58</c:v>
                </c:pt>
                <c:pt idx="49">
                  <c:v>58.3</c:v>
                </c:pt>
                <c:pt idx="50">
                  <c:v>58.4</c:v>
                </c:pt>
                <c:pt idx="51">
                  <c:v>58.8</c:v>
                </c:pt>
                <c:pt idx="52">
                  <c:v>59.2</c:v>
                </c:pt>
                <c:pt idx="53">
                  <c:v>58.9</c:v>
                </c:pt>
                <c:pt idx="54">
                  <c:v>58.9</c:v>
                </c:pt>
                <c:pt idx="55">
                  <c:v>58.9</c:v>
                </c:pt>
                <c:pt idx="56">
                  <c:v>59</c:v>
                </c:pt>
                <c:pt idx="57">
                  <c:v>59.3</c:v>
                </c:pt>
                <c:pt idx="58">
                  <c:v>59.4</c:v>
                </c:pt>
                <c:pt idx="59">
                  <c:v>59.4</c:v>
                </c:pt>
                <c:pt idx="60">
                  <c:v>59.4</c:v>
                </c:pt>
                <c:pt idx="61">
                  <c:v>59.8</c:v>
                </c:pt>
                <c:pt idx="62">
                  <c:v>59.8</c:v>
                </c:pt>
                <c:pt idx="63">
                  <c:v>60.2</c:v>
                </c:pt>
                <c:pt idx="64">
                  <c:v>60.7</c:v>
                </c:pt>
                <c:pt idx="65">
                  <c:v>60.3</c:v>
                </c:pt>
                <c:pt idx="66">
                  <c:v>60.5</c:v>
                </c:pt>
                <c:pt idx="67">
                  <c:v>60.5</c:v>
                </c:pt>
                <c:pt idx="68">
                  <c:v>61</c:v>
                </c:pt>
                <c:pt idx="69">
                  <c:v>61.1</c:v>
                </c:pt>
                <c:pt idx="70">
                  <c:v>61.4</c:v>
                </c:pt>
                <c:pt idx="71">
                  <c:v>60.5</c:v>
                </c:pt>
                <c:pt idx="72">
                  <c:v>60.7</c:v>
                </c:pt>
                <c:pt idx="73">
                  <c:v>60.6</c:v>
                </c:pt>
                <c:pt idx="74">
                  <c:v>60.3</c:v>
                </c:pt>
                <c:pt idx="75">
                  <c:v>60.1</c:v>
                </c:pt>
                <c:pt idx="76">
                  <c:v>60.5</c:v>
                </c:pt>
                <c:pt idx="77">
                  <c:v>60.1</c:v>
                </c:pt>
                <c:pt idx="78">
                  <c:v>59.6</c:v>
                </c:pt>
                <c:pt idx="79">
                  <c:v>59.3</c:v>
                </c:pt>
                <c:pt idx="80">
                  <c:v>59.3</c:v>
                </c:pt>
                <c:pt idx="81">
                  <c:v>59.2</c:v>
                </c:pt>
                <c:pt idx="82">
                  <c:v>59.4</c:v>
                </c:pt>
                <c:pt idx="83">
                  <c:v>58.3</c:v>
                </c:pt>
                <c:pt idx="84">
                  <c:v>58.5</c:v>
                </c:pt>
                <c:pt idx="85">
                  <c:v>58.4</c:v>
                </c:pt>
                <c:pt idx="86">
                  <c:v>58.6</c:v>
                </c:pt>
                <c:pt idx="87">
                  <c:v>58.5</c:v>
                </c:pt>
                <c:pt idx="88">
                  <c:v>58.4</c:v>
                </c:pt>
                <c:pt idx="89">
                  <c:v>58.2</c:v>
                </c:pt>
                <c:pt idx="90">
                  <c:v>58.1</c:v>
                </c:pt>
                <c:pt idx="91">
                  <c:v>57.9</c:v>
                </c:pt>
                <c:pt idx="92">
                  <c:v>57.6</c:v>
                </c:pt>
                <c:pt idx="93">
                  <c:v>57.8</c:v>
                </c:pt>
                <c:pt idx="94">
                  <c:v>57.8</c:v>
                </c:pt>
                <c:pt idx="95">
                  <c:v>57.2</c:v>
                </c:pt>
                <c:pt idx="96">
                  <c:v>57.3</c:v>
                </c:pt>
                <c:pt idx="97">
                  <c:v>57.7</c:v>
                </c:pt>
                <c:pt idx="98">
                  <c:v>57.7</c:v>
                </c:pt>
                <c:pt idx="99">
                  <c:v>58.1</c:v>
                </c:pt>
                <c:pt idx="100">
                  <c:v>58.7</c:v>
                </c:pt>
                <c:pt idx="101">
                  <c:v>58.4</c:v>
                </c:pt>
                <c:pt idx="102">
                  <c:v>58.4</c:v>
                </c:pt>
                <c:pt idx="103">
                  <c:v>58.4</c:v>
                </c:pt>
                <c:pt idx="104">
                  <c:v>58.4</c:v>
                </c:pt>
                <c:pt idx="105">
                  <c:v>58.1</c:v>
                </c:pt>
                <c:pt idx="106">
                  <c:v>58.8</c:v>
                </c:pt>
                <c:pt idx="107">
                  <c:v>58.4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2F-47B4-ACFC-39510C5EB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3665663"/>
        <c:axId val="153366732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'BLS Data Series'!$A$5</c15:sqref>
                        </c15:formulaRef>
                      </c:ext>
                    </c:extLst>
                    <c:strCache>
                      <c:ptCount val="1"/>
                      <c:pt idx="0">
                        <c:v>Total Nonfarm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'BLS Data Series'!$B$3:$DF$4</c15:sqref>
                        </c15:formulaRef>
                      </c:ext>
                    </c:extLst>
                    <c:multiLvlStrCache>
                      <c:ptCount val="109"/>
                      <c:lvl>
                        <c:pt idx="0">
                          <c:v>Jan</c:v>
                        </c:pt>
                        <c:pt idx="1">
                          <c:v>Feb</c:v>
                        </c:pt>
                        <c:pt idx="2">
                          <c:v>Mar</c:v>
                        </c:pt>
                        <c:pt idx="3">
                          <c:v>Apr</c:v>
                        </c:pt>
                        <c:pt idx="4">
                          <c:v>May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Aug</c:v>
                        </c:pt>
                        <c:pt idx="8">
                          <c:v>Sep</c:v>
                        </c:pt>
                        <c:pt idx="9">
                          <c:v>Oct</c:v>
                        </c:pt>
                        <c:pt idx="10">
                          <c:v>Nov</c:v>
                        </c:pt>
                        <c:pt idx="11">
                          <c:v>Dec</c:v>
                        </c:pt>
                        <c:pt idx="12">
                          <c:v>Jan</c:v>
                        </c:pt>
                        <c:pt idx="13">
                          <c:v>Feb</c:v>
                        </c:pt>
                        <c:pt idx="14">
                          <c:v>Mar</c:v>
                        </c:pt>
                        <c:pt idx="15">
                          <c:v>Apr</c:v>
                        </c:pt>
                        <c:pt idx="16">
                          <c:v>May</c:v>
                        </c:pt>
                        <c:pt idx="17">
                          <c:v>Jun</c:v>
                        </c:pt>
                        <c:pt idx="18">
                          <c:v>Jul</c:v>
                        </c:pt>
                        <c:pt idx="19">
                          <c:v>Aug</c:v>
                        </c:pt>
                        <c:pt idx="20">
                          <c:v>Sep</c:v>
                        </c:pt>
                        <c:pt idx="21">
                          <c:v>Oct</c:v>
                        </c:pt>
                        <c:pt idx="22">
                          <c:v>Nov</c:v>
                        </c:pt>
                        <c:pt idx="23">
                          <c:v>Dec</c:v>
                        </c:pt>
                        <c:pt idx="24">
                          <c:v>Jan</c:v>
                        </c:pt>
                        <c:pt idx="25">
                          <c:v>Feb</c:v>
                        </c:pt>
                        <c:pt idx="26">
                          <c:v>Mar</c:v>
                        </c:pt>
                        <c:pt idx="27">
                          <c:v>Apr</c:v>
                        </c:pt>
                        <c:pt idx="28">
                          <c:v>May</c:v>
                        </c:pt>
                        <c:pt idx="29">
                          <c:v>Jun</c:v>
                        </c:pt>
                        <c:pt idx="30">
                          <c:v>Jul</c:v>
                        </c:pt>
                        <c:pt idx="31">
                          <c:v>Aug</c:v>
                        </c:pt>
                        <c:pt idx="32">
                          <c:v>Sep</c:v>
                        </c:pt>
                        <c:pt idx="33">
                          <c:v>Oct</c:v>
                        </c:pt>
                        <c:pt idx="34">
                          <c:v>Nov</c:v>
                        </c:pt>
                        <c:pt idx="35">
                          <c:v>Dec</c:v>
                        </c:pt>
                        <c:pt idx="36">
                          <c:v>Jan</c:v>
                        </c:pt>
                        <c:pt idx="37">
                          <c:v>Feb</c:v>
                        </c:pt>
                        <c:pt idx="38">
                          <c:v>Mar</c:v>
                        </c:pt>
                        <c:pt idx="39">
                          <c:v>Apr</c:v>
                        </c:pt>
                        <c:pt idx="40">
                          <c:v>May</c:v>
                        </c:pt>
                        <c:pt idx="41">
                          <c:v>Jun</c:v>
                        </c:pt>
                        <c:pt idx="42">
                          <c:v>Jul</c:v>
                        </c:pt>
                        <c:pt idx="43">
                          <c:v>Aug</c:v>
                        </c:pt>
                        <c:pt idx="44">
                          <c:v>Sep</c:v>
                        </c:pt>
                        <c:pt idx="45">
                          <c:v>Oct</c:v>
                        </c:pt>
                        <c:pt idx="46">
                          <c:v>Nov</c:v>
                        </c:pt>
                        <c:pt idx="47">
                          <c:v>Dec</c:v>
                        </c:pt>
                        <c:pt idx="48">
                          <c:v>Jan</c:v>
                        </c:pt>
                        <c:pt idx="49">
                          <c:v>Feb</c:v>
                        </c:pt>
                        <c:pt idx="50">
                          <c:v>Mar</c:v>
                        </c:pt>
                        <c:pt idx="51">
                          <c:v>Apr</c:v>
                        </c:pt>
                        <c:pt idx="52">
                          <c:v>May</c:v>
                        </c:pt>
                        <c:pt idx="53">
                          <c:v>Jun</c:v>
                        </c:pt>
                        <c:pt idx="54">
                          <c:v>Jul</c:v>
                        </c:pt>
                        <c:pt idx="55">
                          <c:v>Aug</c:v>
                        </c:pt>
                        <c:pt idx="56">
                          <c:v>Sep</c:v>
                        </c:pt>
                        <c:pt idx="57">
                          <c:v>Oct</c:v>
                        </c:pt>
                        <c:pt idx="58">
                          <c:v>Nov</c:v>
                        </c:pt>
                        <c:pt idx="59">
                          <c:v>Dec</c:v>
                        </c:pt>
                        <c:pt idx="60">
                          <c:v>Jan</c:v>
                        </c:pt>
                        <c:pt idx="61">
                          <c:v>Feb</c:v>
                        </c:pt>
                        <c:pt idx="62">
                          <c:v>Mar</c:v>
                        </c:pt>
                        <c:pt idx="63">
                          <c:v>Apr</c:v>
                        </c:pt>
                        <c:pt idx="64">
                          <c:v>May</c:v>
                        </c:pt>
                        <c:pt idx="65">
                          <c:v>Jun</c:v>
                        </c:pt>
                        <c:pt idx="66">
                          <c:v>Jul</c:v>
                        </c:pt>
                        <c:pt idx="67">
                          <c:v>Aug</c:v>
                        </c:pt>
                        <c:pt idx="68">
                          <c:v>Sep</c:v>
                        </c:pt>
                        <c:pt idx="69">
                          <c:v>Oct</c:v>
                        </c:pt>
                        <c:pt idx="70">
                          <c:v>Nov</c:v>
                        </c:pt>
                        <c:pt idx="71">
                          <c:v>Dec</c:v>
                        </c:pt>
                        <c:pt idx="72">
                          <c:v>Jan</c:v>
                        </c:pt>
                        <c:pt idx="73">
                          <c:v>Feb</c:v>
                        </c:pt>
                        <c:pt idx="74">
                          <c:v>Mar</c:v>
                        </c:pt>
                        <c:pt idx="75">
                          <c:v>Apr</c:v>
                        </c:pt>
                        <c:pt idx="76">
                          <c:v>May</c:v>
                        </c:pt>
                        <c:pt idx="77">
                          <c:v>Jun</c:v>
                        </c:pt>
                        <c:pt idx="78">
                          <c:v>Jul</c:v>
                        </c:pt>
                        <c:pt idx="79">
                          <c:v>Aug</c:v>
                        </c:pt>
                        <c:pt idx="80">
                          <c:v>Sep</c:v>
                        </c:pt>
                        <c:pt idx="81">
                          <c:v>Oct</c:v>
                        </c:pt>
                        <c:pt idx="82">
                          <c:v>Nov</c:v>
                        </c:pt>
                        <c:pt idx="83">
                          <c:v>Dec</c:v>
                        </c:pt>
                        <c:pt idx="84">
                          <c:v>Jan</c:v>
                        </c:pt>
                        <c:pt idx="85">
                          <c:v>Feb</c:v>
                        </c:pt>
                        <c:pt idx="86">
                          <c:v>Mar</c:v>
                        </c:pt>
                        <c:pt idx="87">
                          <c:v>Apr</c:v>
                        </c:pt>
                        <c:pt idx="88">
                          <c:v>May</c:v>
                        </c:pt>
                        <c:pt idx="89">
                          <c:v>Jun</c:v>
                        </c:pt>
                        <c:pt idx="90">
                          <c:v>Jul</c:v>
                        </c:pt>
                        <c:pt idx="91">
                          <c:v>Aug</c:v>
                        </c:pt>
                        <c:pt idx="92">
                          <c:v>Sep</c:v>
                        </c:pt>
                        <c:pt idx="93">
                          <c:v>Oct</c:v>
                        </c:pt>
                        <c:pt idx="94">
                          <c:v>Nov</c:v>
                        </c:pt>
                        <c:pt idx="95">
                          <c:v>Dec</c:v>
                        </c:pt>
                        <c:pt idx="96">
                          <c:v>Jan</c:v>
                        </c:pt>
                        <c:pt idx="97">
                          <c:v>Feb</c:v>
                        </c:pt>
                        <c:pt idx="98">
                          <c:v>Mar</c:v>
                        </c:pt>
                        <c:pt idx="99">
                          <c:v>Apr</c:v>
                        </c:pt>
                        <c:pt idx="100">
                          <c:v>May</c:v>
                        </c:pt>
                        <c:pt idx="101">
                          <c:v>Jun</c:v>
                        </c:pt>
                        <c:pt idx="102">
                          <c:v>Jul</c:v>
                        </c:pt>
                        <c:pt idx="103">
                          <c:v>Aug</c:v>
                        </c:pt>
                        <c:pt idx="104">
                          <c:v>Sep</c:v>
                        </c:pt>
                        <c:pt idx="105">
                          <c:v>Oct</c:v>
                        </c:pt>
                        <c:pt idx="106">
                          <c:v>Nov</c:v>
                        </c:pt>
                        <c:pt idx="107">
                          <c:v>Dec</c:v>
                        </c:pt>
                        <c:pt idx="108">
                          <c:v>Jan</c:v>
                        </c:pt>
                      </c:lvl>
                      <c:lvl>
                        <c:pt idx="0">
                          <c:v>2009</c:v>
                        </c:pt>
                        <c:pt idx="12">
                          <c:v>2010</c:v>
                        </c:pt>
                        <c:pt idx="24">
                          <c:v>2011</c:v>
                        </c:pt>
                        <c:pt idx="36">
                          <c:v>2012</c:v>
                        </c:pt>
                        <c:pt idx="48">
                          <c:v>2013</c:v>
                        </c:pt>
                        <c:pt idx="60">
                          <c:v>2014</c:v>
                        </c:pt>
                        <c:pt idx="72">
                          <c:v>2015</c:v>
                        </c:pt>
                        <c:pt idx="84">
                          <c:v>2016</c:v>
                        </c:pt>
                        <c:pt idx="96">
                          <c:v>2017</c:v>
                        </c:pt>
                        <c:pt idx="108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'BLS Data Series'!$C$5:$DG$5</c15:sqref>
                        </c15:formulaRef>
                      </c:ext>
                    </c:extLst>
                    <c:numCache>
                      <c:formatCode>#,##0.0</c:formatCode>
                      <c:ptCount val="109"/>
                      <c:pt idx="0">
                        <c:v>1582.2</c:v>
                      </c:pt>
                      <c:pt idx="1">
                        <c:v>1585.2</c:v>
                      </c:pt>
                      <c:pt idx="2">
                        <c:v>1580</c:v>
                      </c:pt>
                      <c:pt idx="3">
                        <c:v>1579.9</c:v>
                      </c:pt>
                      <c:pt idx="4">
                        <c:v>1568.2</c:v>
                      </c:pt>
                      <c:pt idx="5">
                        <c:v>1550.5</c:v>
                      </c:pt>
                      <c:pt idx="6">
                        <c:v>1550.7</c:v>
                      </c:pt>
                      <c:pt idx="7">
                        <c:v>1557.5</c:v>
                      </c:pt>
                      <c:pt idx="8">
                        <c:v>1558.2</c:v>
                      </c:pt>
                      <c:pt idx="9">
                        <c:v>1559.7</c:v>
                      </c:pt>
                      <c:pt idx="10">
                        <c:v>1557.8</c:v>
                      </c:pt>
                      <c:pt idx="11">
                        <c:v>1521.6</c:v>
                      </c:pt>
                      <c:pt idx="12">
                        <c:v>1528.6</c:v>
                      </c:pt>
                      <c:pt idx="13">
                        <c:v>1543.8</c:v>
                      </c:pt>
                      <c:pt idx="14">
                        <c:v>1557.2</c:v>
                      </c:pt>
                      <c:pt idx="15">
                        <c:v>1569.6</c:v>
                      </c:pt>
                      <c:pt idx="16">
                        <c:v>1564.1</c:v>
                      </c:pt>
                      <c:pt idx="17">
                        <c:v>1549.9</c:v>
                      </c:pt>
                      <c:pt idx="18">
                        <c:v>1550.8</c:v>
                      </c:pt>
                      <c:pt idx="19">
                        <c:v>1558.2</c:v>
                      </c:pt>
                      <c:pt idx="20">
                        <c:v>1571.7</c:v>
                      </c:pt>
                      <c:pt idx="21">
                        <c:v>1576.2</c:v>
                      </c:pt>
                      <c:pt idx="22">
                        <c:v>1580.3</c:v>
                      </c:pt>
                      <c:pt idx="23">
                        <c:v>1541.9</c:v>
                      </c:pt>
                      <c:pt idx="24">
                        <c:v>1541.5</c:v>
                      </c:pt>
                      <c:pt idx="25">
                        <c:v>1565.1</c:v>
                      </c:pt>
                      <c:pt idx="26">
                        <c:v>1580.7</c:v>
                      </c:pt>
                      <c:pt idx="27">
                        <c:v>1584.5</c:v>
                      </c:pt>
                      <c:pt idx="28">
                        <c:v>1578.4</c:v>
                      </c:pt>
                      <c:pt idx="29">
                        <c:v>1564.9</c:v>
                      </c:pt>
                      <c:pt idx="30">
                        <c:v>1573.2</c:v>
                      </c:pt>
                      <c:pt idx="31">
                        <c:v>1594.6</c:v>
                      </c:pt>
                      <c:pt idx="32">
                        <c:v>1597.8</c:v>
                      </c:pt>
                      <c:pt idx="33">
                        <c:v>1602.3</c:v>
                      </c:pt>
                      <c:pt idx="34">
                        <c:v>1607.4</c:v>
                      </c:pt>
                      <c:pt idx="35">
                        <c:v>1575</c:v>
                      </c:pt>
                      <c:pt idx="36">
                        <c:v>1590</c:v>
                      </c:pt>
                      <c:pt idx="37">
                        <c:v>1602.7</c:v>
                      </c:pt>
                      <c:pt idx="38">
                        <c:v>1614.6</c:v>
                      </c:pt>
                      <c:pt idx="39">
                        <c:v>1622.8</c:v>
                      </c:pt>
                      <c:pt idx="40">
                        <c:v>1617.4</c:v>
                      </c:pt>
                      <c:pt idx="41">
                        <c:v>1595.7</c:v>
                      </c:pt>
                      <c:pt idx="42">
                        <c:v>1608.5</c:v>
                      </c:pt>
                      <c:pt idx="43">
                        <c:v>1621.1</c:v>
                      </c:pt>
                      <c:pt idx="44">
                        <c:v>1634.2</c:v>
                      </c:pt>
                      <c:pt idx="45">
                        <c:v>1642.5</c:v>
                      </c:pt>
                      <c:pt idx="46">
                        <c:v>1644.4</c:v>
                      </c:pt>
                      <c:pt idx="47">
                        <c:v>1600.8</c:v>
                      </c:pt>
                      <c:pt idx="48">
                        <c:v>1614.5</c:v>
                      </c:pt>
                      <c:pt idx="49">
                        <c:v>1626.1</c:v>
                      </c:pt>
                      <c:pt idx="50">
                        <c:v>1634.3</c:v>
                      </c:pt>
                      <c:pt idx="51">
                        <c:v>1645.8</c:v>
                      </c:pt>
                      <c:pt idx="52">
                        <c:v>1636.8</c:v>
                      </c:pt>
                      <c:pt idx="53">
                        <c:v>1621</c:v>
                      </c:pt>
                      <c:pt idx="54">
                        <c:v>1633.5</c:v>
                      </c:pt>
                      <c:pt idx="55">
                        <c:v>1645.7</c:v>
                      </c:pt>
                      <c:pt idx="56">
                        <c:v>1650.5</c:v>
                      </c:pt>
                      <c:pt idx="57">
                        <c:v>1659.9</c:v>
                      </c:pt>
                      <c:pt idx="58">
                        <c:v>1654.5</c:v>
                      </c:pt>
                      <c:pt idx="59">
                        <c:v>1623.1</c:v>
                      </c:pt>
                      <c:pt idx="60">
                        <c:v>1633.5</c:v>
                      </c:pt>
                      <c:pt idx="61">
                        <c:v>1643.5</c:v>
                      </c:pt>
                      <c:pt idx="62">
                        <c:v>1652.9</c:v>
                      </c:pt>
                      <c:pt idx="63">
                        <c:v>1662.5</c:v>
                      </c:pt>
                      <c:pt idx="64">
                        <c:v>1654.4</c:v>
                      </c:pt>
                      <c:pt idx="65">
                        <c:v>1642</c:v>
                      </c:pt>
                      <c:pt idx="66">
                        <c:v>1653.9</c:v>
                      </c:pt>
                      <c:pt idx="67">
                        <c:v>1664.8</c:v>
                      </c:pt>
                      <c:pt idx="68">
                        <c:v>1675.7</c:v>
                      </c:pt>
                      <c:pt idx="69">
                        <c:v>1683.1</c:v>
                      </c:pt>
                      <c:pt idx="70">
                        <c:v>1687.8</c:v>
                      </c:pt>
                      <c:pt idx="71">
                        <c:v>1654.9</c:v>
                      </c:pt>
                      <c:pt idx="72">
                        <c:v>1662.9</c:v>
                      </c:pt>
                      <c:pt idx="73">
                        <c:v>1664.7</c:v>
                      </c:pt>
                      <c:pt idx="74">
                        <c:v>1671.8</c:v>
                      </c:pt>
                      <c:pt idx="75">
                        <c:v>1675.5</c:v>
                      </c:pt>
                      <c:pt idx="76">
                        <c:v>1666.6</c:v>
                      </c:pt>
                      <c:pt idx="77">
                        <c:v>1654.7</c:v>
                      </c:pt>
                      <c:pt idx="78">
                        <c:v>1659.2</c:v>
                      </c:pt>
                      <c:pt idx="79">
                        <c:v>1669.2</c:v>
                      </c:pt>
                      <c:pt idx="80">
                        <c:v>1676.3</c:v>
                      </c:pt>
                      <c:pt idx="81">
                        <c:v>1680.3</c:v>
                      </c:pt>
                      <c:pt idx="82">
                        <c:v>1679</c:v>
                      </c:pt>
                      <c:pt idx="83">
                        <c:v>1642.5</c:v>
                      </c:pt>
                      <c:pt idx="84">
                        <c:v>1652.3</c:v>
                      </c:pt>
                      <c:pt idx="85">
                        <c:v>1653.8</c:v>
                      </c:pt>
                      <c:pt idx="86">
                        <c:v>1660.5</c:v>
                      </c:pt>
                      <c:pt idx="87">
                        <c:v>1659</c:v>
                      </c:pt>
                      <c:pt idx="88">
                        <c:v>1646.5</c:v>
                      </c:pt>
                      <c:pt idx="89">
                        <c:v>1635.1</c:v>
                      </c:pt>
                      <c:pt idx="90">
                        <c:v>1644.4</c:v>
                      </c:pt>
                      <c:pt idx="91">
                        <c:v>1657.6</c:v>
                      </c:pt>
                      <c:pt idx="92">
                        <c:v>1658.7</c:v>
                      </c:pt>
                      <c:pt idx="93">
                        <c:v>1664.6</c:v>
                      </c:pt>
                      <c:pt idx="94">
                        <c:v>1665.1</c:v>
                      </c:pt>
                      <c:pt idx="95">
                        <c:v>1624.6</c:v>
                      </c:pt>
                      <c:pt idx="96">
                        <c:v>1638.8</c:v>
                      </c:pt>
                      <c:pt idx="97">
                        <c:v>1650.6</c:v>
                      </c:pt>
                      <c:pt idx="98">
                        <c:v>1657.9</c:v>
                      </c:pt>
                      <c:pt idx="99">
                        <c:v>1663.7</c:v>
                      </c:pt>
                      <c:pt idx="100">
                        <c:v>1660.6</c:v>
                      </c:pt>
                      <c:pt idx="101">
                        <c:v>1647.4</c:v>
                      </c:pt>
                      <c:pt idx="102">
                        <c:v>1655.6</c:v>
                      </c:pt>
                      <c:pt idx="103">
                        <c:v>1673</c:v>
                      </c:pt>
                      <c:pt idx="104">
                        <c:v>1687.1</c:v>
                      </c:pt>
                      <c:pt idx="105">
                        <c:v>1693.9</c:v>
                      </c:pt>
                      <c:pt idx="106">
                        <c:v>1691</c:v>
                      </c:pt>
                      <c:pt idx="107">
                        <c:v>1653.1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042F-47B4-ACFC-39510C5EB546}"/>
                  </c:ext>
                </c:extLst>
              </c15:ser>
            </c15:filteredLineSeries>
          </c:ext>
        </c:extLst>
      </c:lineChart>
      <c:catAx>
        <c:axId val="153366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667327"/>
        <c:crosses val="autoZero"/>
        <c:auto val="1"/>
        <c:lblAlgn val="ctr"/>
        <c:lblOffset val="100"/>
        <c:noMultiLvlLbl val="0"/>
      </c:catAx>
      <c:valAx>
        <c:axId val="153366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66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096566054243214E-2"/>
          <c:y val="0.8841920856720733"/>
          <c:w val="0.98308464566929132"/>
          <c:h val="0.10422912866902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KC Federal Reserve Bank Manufacturing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'[pr_2018-02-19-table2-2018-02-19_17-35-01.xls]MSURVEY Extended Table2'!$A$36</c:f>
              <c:strCache>
                <c:ptCount val="1"/>
                <c:pt idx="0">
                  <c:v>Versus a Year Ago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'[pr_2018-02-19-table2-2018-02-19_17-35-01.xls]MSURVEY Extended Table2'!$B$3:$GS$3</c:f>
              <c:strCache>
                <c:ptCount val="200"/>
                <c:pt idx="0">
                  <c:v>Jul'01</c:v>
                </c:pt>
                <c:pt idx="1">
                  <c:v>Aug'01</c:v>
                </c:pt>
                <c:pt idx="2">
                  <c:v>Sep'01</c:v>
                </c:pt>
                <c:pt idx="3">
                  <c:v>Oct'01</c:v>
                </c:pt>
                <c:pt idx="4">
                  <c:v>Nov'01</c:v>
                </c:pt>
                <c:pt idx="5">
                  <c:v>Dec'01</c:v>
                </c:pt>
                <c:pt idx="6">
                  <c:v>Jan'02</c:v>
                </c:pt>
                <c:pt idx="7">
                  <c:v>Feb'02</c:v>
                </c:pt>
                <c:pt idx="8">
                  <c:v>Mar'02</c:v>
                </c:pt>
                <c:pt idx="9">
                  <c:v>Apr'02</c:v>
                </c:pt>
                <c:pt idx="10">
                  <c:v>May'02</c:v>
                </c:pt>
                <c:pt idx="11">
                  <c:v>Jun'02</c:v>
                </c:pt>
                <c:pt idx="12">
                  <c:v>Jul'02</c:v>
                </c:pt>
                <c:pt idx="13">
                  <c:v>Aug'02</c:v>
                </c:pt>
                <c:pt idx="14">
                  <c:v>Sep'02</c:v>
                </c:pt>
                <c:pt idx="15">
                  <c:v>Oct'02</c:v>
                </c:pt>
                <c:pt idx="16">
                  <c:v>Nov'02</c:v>
                </c:pt>
                <c:pt idx="17">
                  <c:v>Dec'02</c:v>
                </c:pt>
                <c:pt idx="18">
                  <c:v>Jan'03</c:v>
                </c:pt>
                <c:pt idx="19">
                  <c:v>Feb'03</c:v>
                </c:pt>
                <c:pt idx="20">
                  <c:v>Mar'03</c:v>
                </c:pt>
                <c:pt idx="21">
                  <c:v>Apr'03</c:v>
                </c:pt>
                <c:pt idx="22">
                  <c:v>May'03</c:v>
                </c:pt>
                <c:pt idx="23">
                  <c:v>Jun'03</c:v>
                </c:pt>
                <c:pt idx="24">
                  <c:v>Jul'03</c:v>
                </c:pt>
                <c:pt idx="25">
                  <c:v>Aug'03</c:v>
                </c:pt>
                <c:pt idx="26">
                  <c:v>Sep'03</c:v>
                </c:pt>
                <c:pt idx="27">
                  <c:v>Oct'03</c:v>
                </c:pt>
                <c:pt idx="28">
                  <c:v>Nov'03</c:v>
                </c:pt>
                <c:pt idx="29">
                  <c:v>Dec'03</c:v>
                </c:pt>
                <c:pt idx="30">
                  <c:v>Jan'04</c:v>
                </c:pt>
                <c:pt idx="31">
                  <c:v>Feb'04</c:v>
                </c:pt>
                <c:pt idx="32">
                  <c:v>Mar'04</c:v>
                </c:pt>
                <c:pt idx="33">
                  <c:v>Apr'04</c:v>
                </c:pt>
                <c:pt idx="34">
                  <c:v>May'04</c:v>
                </c:pt>
                <c:pt idx="35">
                  <c:v>Jun'04</c:v>
                </c:pt>
                <c:pt idx="36">
                  <c:v>Jul'04</c:v>
                </c:pt>
                <c:pt idx="37">
                  <c:v>Aug'04</c:v>
                </c:pt>
                <c:pt idx="38">
                  <c:v>Sep'04</c:v>
                </c:pt>
                <c:pt idx="39">
                  <c:v>Oct'04</c:v>
                </c:pt>
                <c:pt idx="40">
                  <c:v>Nov'04</c:v>
                </c:pt>
                <c:pt idx="41">
                  <c:v>Dec'04</c:v>
                </c:pt>
                <c:pt idx="42">
                  <c:v>Jan'05</c:v>
                </c:pt>
                <c:pt idx="43">
                  <c:v>Feb'05</c:v>
                </c:pt>
                <c:pt idx="44">
                  <c:v>Mar'05</c:v>
                </c:pt>
                <c:pt idx="45">
                  <c:v>Apr'05</c:v>
                </c:pt>
                <c:pt idx="46">
                  <c:v>May'05</c:v>
                </c:pt>
                <c:pt idx="47">
                  <c:v>Jun'05</c:v>
                </c:pt>
                <c:pt idx="48">
                  <c:v>Jul'05</c:v>
                </c:pt>
                <c:pt idx="49">
                  <c:v>Aug'05</c:v>
                </c:pt>
                <c:pt idx="50">
                  <c:v>Sep'05</c:v>
                </c:pt>
                <c:pt idx="51">
                  <c:v>Oct'05</c:v>
                </c:pt>
                <c:pt idx="52">
                  <c:v>Nov'05</c:v>
                </c:pt>
                <c:pt idx="53">
                  <c:v>Dec'05</c:v>
                </c:pt>
                <c:pt idx="54">
                  <c:v>Jan'06</c:v>
                </c:pt>
                <c:pt idx="55">
                  <c:v>Feb'06</c:v>
                </c:pt>
                <c:pt idx="56">
                  <c:v>Mar'06</c:v>
                </c:pt>
                <c:pt idx="57">
                  <c:v>Apr'06</c:v>
                </c:pt>
                <c:pt idx="58">
                  <c:v>May'06</c:v>
                </c:pt>
                <c:pt idx="59">
                  <c:v>Jun'06</c:v>
                </c:pt>
                <c:pt idx="60">
                  <c:v>Jul'06</c:v>
                </c:pt>
                <c:pt idx="61">
                  <c:v>Aug'06</c:v>
                </c:pt>
                <c:pt idx="62">
                  <c:v>Sep'06</c:v>
                </c:pt>
                <c:pt idx="63">
                  <c:v>Oct'06</c:v>
                </c:pt>
                <c:pt idx="64">
                  <c:v>Nov'06</c:v>
                </c:pt>
                <c:pt idx="65">
                  <c:v>Dec'06</c:v>
                </c:pt>
                <c:pt idx="66">
                  <c:v>Jan'07</c:v>
                </c:pt>
                <c:pt idx="67">
                  <c:v>Feb'07</c:v>
                </c:pt>
                <c:pt idx="68">
                  <c:v>Mar'07</c:v>
                </c:pt>
                <c:pt idx="69">
                  <c:v>Apr'07</c:v>
                </c:pt>
                <c:pt idx="70">
                  <c:v>May'07</c:v>
                </c:pt>
                <c:pt idx="71">
                  <c:v>Jun'07</c:v>
                </c:pt>
                <c:pt idx="72">
                  <c:v>Jul'07</c:v>
                </c:pt>
                <c:pt idx="73">
                  <c:v>Aug'07</c:v>
                </c:pt>
                <c:pt idx="74">
                  <c:v>Sep'07</c:v>
                </c:pt>
                <c:pt idx="75">
                  <c:v>Oct'07</c:v>
                </c:pt>
                <c:pt idx="76">
                  <c:v>Nov'07</c:v>
                </c:pt>
                <c:pt idx="77">
                  <c:v>Dec'07</c:v>
                </c:pt>
                <c:pt idx="78">
                  <c:v>Jan'08</c:v>
                </c:pt>
                <c:pt idx="79">
                  <c:v>Feb'08</c:v>
                </c:pt>
                <c:pt idx="80">
                  <c:v>Mar'08</c:v>
                </c:pt>
                <c:pt idx="81">
                  <c:v>Apr'08</c:v>
                </c:pt>
                <c:pt idx="82">
                  <c:v>May'08</c:v>
                </c:pt>
                <c:pt idx="83">
                  <c:v>Jun'08</c:v>
                </c:pt>
                <c:pt idx="84">
                  <c:v>Jul'08</c:v>
                </c:pt>
                <c:pt idx="85">
                  <c:v>Aug'08</c:v>
                </c:pt>
                <c:pt idx="86">
                  <c:v>Sep'08</c:v>
                </c:pt>
                <c:pt idx="87">
                  <c:v>Oct'08</c:v>
                </c:pt>
                <c:pt idx="88">
                  <c:v>Nov'08</c:v>
                </c:pt>
                <c:pt idx="89">
                  <c:v>Dec'08</c:v>
                </c:pt>
                <c:pt idx="90">
                  <c:v>Jan'09</c:v>
                </c:pt>
                <c:pt idx="91">
                  <c:v>Feb'09</c:v>
                </c:pt>
                <c:pt idx="92">
                  <c:v>Mar'09</c:v>
                </c:pt>
                <c:pt idx="93">
                  <c:v>Apr'09</c:v>
                </c:pt>
                <c:pt idx="94">
                  <c:v>May'09</c:v>
                </c:pt>
                <c:pt idx="95">
                  <c:v>Jun'09</c:v>
                </c:pt>
                <c:pt idx="96">
                  <c:v>Jul'09</c:v>
                </c:pt>
                <c:pt idx="97">
                  <c:v>Aug'09</c:v>
                </c:pt>
                <c:pt idx="98">
                  <c:v>Sep'09</c:v>
                </c:pt>
                <c:pt idx="99">
                  <c:v>Oct'09</c:v>
                </c:pt>
                <c:pt idx="100">
                  <c:v>Nov'09</c:v>
                </c:pt>
                <c:pt idx="101">
                  <c:v>Dec'09</c:v>
                </c:pt>
                <c:pt idx="102">
                  <c:v>Jan'10</c:v>
                </c:pt>
                <c:pt idx="103">
                  <c:v>Feb'10</c:v>
                </c:pt>
                <c:pt idx="104">
                  <c:v>Mar'10</c:v>
                </c:pt>
                <c:pt idx="105">
                  <c:v>Apr'10</c:v>
                </c:pt>
                <c:pt idx="106">
                  <c:v>May'10</c:v>
                </c:pt>
                <c:pt idx="107">
                  <c:v>Jun'10</c:v>
                </c:pt>
                <c:pt idx="108">
                  <c:v>Jul'10</c:v>
                </c:pt>
                <c:pt idx="109">
                  <c:v>Aug'10</c:v>
                </c:pt>
                <c:pt idx="110">
                  <c:v>Sep'10</c:v>
                </c:pt>
                <c:pt idx="111">
                  <c:v>Oct'10</c:v>
                </c:pt>
                <c:pt idx="112">
                  <c:v>Nov'10</c:v>
                </c:pt>
                <c:pt idx="113">
                  <c:v>Dec'10</c:v>
                </c:pt>
                <c:pt idx="114">
                  <c:v>Jan'11</c:v>
                </c:pt>
                <c:pt idx="115">
                  <c:v>Feb'11</c:v>
                </c:pt>
                <c:pt idx="116">
                  <c:v>Mar'11</c:v>
                </c:pt>
                <c:pt idx="117">
                  <c:v>Apr'11</c:v>
                </c:pt>
                <c:pt idx="118">
                  <c:v>May'11</c:v>
                </c:pt>
                <c:pt idx="119">
                  <c:v>Jun'11</c:v>
                </c:pt>
                <c:pt idx="120">
                  <c:v>Jul'11</c:v>
                </c:pt>
                <c:pt idx="121">
                  <c:v>Aug'11</c:v>
                </c:pt>
                <c:pt idx="122">
                  <c:v>Sep'11</c:v>
                </c:pt>
                <c:pt idx="123">
                  <c:v>Oct'11</c:v>
                </c:pt>
                <c:pt idx="124">
                  <c:v>Nov'11</c:v>
                </c:pt>
                <c:pt idx="125">
                  <c:v>Dec'11</c:v>
                </c:pt>
                <c:pt idx="126">
                  <c:v>Jan'12</c:v>
                </c:pt>
                <c:pt idx="127">
                  <c:v>Feb'12</c:v>
                </c:pt>
                <c:pt idx="128">
                  <c:v>Mar'12</c:v>
                </c:pt>
                <c:pt idx="129">
                  <c:v>Apr'12</c:v>
                </c:pt>
                <c:pt idx="130">
                  <c:v>May'12</c:v>
                </c:pt>
                <c:pt idx="131">
                  <c:v>Jun'12</c:v>
                </c:pt>
                <c:pt idx="132">
                  <c:v>Jul'12</c:v>
                </c:pt>
                <c:pt idx="133">
                  <c:v>Aug'12</c:v>
                </c:pt>
                <c:pt idx="134">
                  <c:v>Sep'12</c:v>
                </c:pt>
                <c:pt idx="135">
                  <c:v>Oct'12</c:v>
                </c:pt>
                <c:pt idx="136">
                  <c:v>Nov'12</c:v>
                </c:pt>
                <c:pt idx="137">
                  <c:v>Dec'12</c:v>
                </c:pt>
                <c:pt idx="138">
                  <c:v>Jan'13</c:v>
                </c:pt>
                <c:pt idx="139">
                  <c:v>Feb'13</c:v>
                </c:pt>
                <c:pt idx="140">
                  <c:v>Mar'13</c:v>
                </c:pt>
                <c:pt idx="141">
                  <c:v>Apr'13</c:v>
                </c:pt>
                <c:pt idx="142">
                  <c:v>May'13</c:v>
                </c:pt>
                <c:pt idx="143">
                  <c:v>Jun'13</c:v>
                </c:pt>
                <c:pt idx="144">
                  <c:v>Jul'13</c:v>
                </c:pt>
                <c:pt idx="145">
                  <c:v>Aug'13</c:v>
                </c:pt>
                <c:pt idx="146">
                  <c:v>Sep'13</c:v>
                </c:pt>
                <c:pt idx="147">
                  <c:v>Oct'13</c:v>
                </c:pt>
                <c:pt idx="148">
                  <c:v>Nov'13</c:v>
                </c:pt>
                <c:pt idx="149">
                  <c:v>Dec'13</c:v>
                </c:pt>
                <c:pt idx="150">
                  <c:v>Jan'14</c:v>
                </c:pt>
                <c:pt idx="151">
                  <c:v>Feb'14</c:v>
                </c:pt>
                <c:pt idx="152">
                  <c:v>Mar'14</c:v>
                </c:pt>
                <c:pt idx="153">
                  <c:v>Apr'14</c:v>
                </c:pt>
                <c:pt idx="154">
                  <c:v>May'14</c:v>
                </c:pt>
                <c:pt idx="155">
                  <c:v>Jun'14</c:v>
                </c:pt>
                <c:pt idx="156">
                  <c:v>Jul'14</c:v>
                </c:pt>
                <c:pt idx="157">
                  <c:v>Aug'14</c:v>
                </c:pt>
                <c:pt idx="158">
                  <c:v>Sep'14</c:v>
                </c:pt>
                <c:pt idx="159">
                  <c:v>Oct'14</c:v>
                </c:pt>
                <c:pt idx="160">
                  <c:v>Nov'14</c:v>
                </c:pt>
                <c:pt idx="161">
                  <c:v>Dec'14</c:v>
                </c:pt>
                <c:pt idx="162">
                  <c:v>Jan'15</c:v>
                </c:pt>
                <c:pt idx="163">
                  <c:v>Feb'15</c:v>
                </c:pt>
                <c:pt idx="164">
                  <c:v>Mar'15</c:v>
                </c:pt>
                <c:pt idx="165">
                  <c:v>Apr'15</c:v>
                </c:pt>
                <c:pt idx="166">
                  <c:v>May'15</c:v>
                </c:pt>
                <c:pt idx="167">
                  <c:v>Jun'15</c:v>
                </c:pt>
                <c:pt idx="168">
                  <c:v>Jul'15</c:v>
                </c:pt>
                <c:pt idx="169">
                  <c:v>Aug'15</c:v>
                </c:pt>
                <c:pt idx="170">
                  <c:v>Sep'15</c:v>
                </c:pt>
                <c:pt idx="171">
                  <c:v>Oct'15</c:v>
                </c:pt>
                <c:pt idx="172">
                  <c:v>Nov'15</c:v>
                </c:pt>
                <c:pt idx="173">
                  <c:v>Dec'15</c:v>
                </c:pt>
                <c:pt idx="174">
                  <c:v>Jan'16</c:v>
                </c:pt>
                <c:pt idx="175">
                  <c:v>Feb'16</c:v>
                </c:pt>
                <c:pt idx="176">
                  <c:v>Mar'16</c:v>
                </c:pt>
                <c:pt idx="177">
                  <c:v>Apr'16</c:v>
                </c:pt>
                <c:pt idx="178">
                  <c:v>May'16</c:v>
                </c:pt>
                <c:pt idx="179">
                  <c:v>Jun'16</c:v>
                </c:pt>
                <c:pt idx="180">
                  <c:v>Jul'16</c:v>
                </c:pt>
                <c:pt idx="181">
                  <c:v>Aug'16</c:v>
                </c:pt>
                <c:pt idx="182">
                  <c:v>Sep'16</c:v>
                </c:pt>
                <c:pt idx="183">
                  <c:v>Oct'16</c:v>
                </c:pt>
                <c:pt idx="184">
                  <c:v>Nov'16</c:v>
                </c:pt>
                <c:pt idx="185">
                  <c:v>Dec'16</c:v>
                </c:pt>
                <c:pt idx="186">
                  <c:v>Jan'17</c:v>
                </c:pt>
                <c:pt idx="187">
                  <c:v>Feb'17</c:v>
                </c:pt>
                <c:pt idx="188">
                  <c:v>Mar'17</c:v>
                </c:pt>
                <c:pt idx="189">
                  <c:v>Apr'17</c:v>
                </c:pt>
                <c:pt idx="190">
                  <c:v>May'17</c:v>
                </c:pt>
                <c:pt idx="191">
                  <c:v>Jun'17</c:v>
                </c:pt>
                <c:pt idx="192">
                  <c:v>Jul'17</c:v>
                </c:pt>
                <c:pt idx="193">
                  <c:v>Aug'17</c:v>
                </c:pt>
                <c:pt idx="194">
                  <c:v>Sep'17</c:v>
                </c:pt>
                <c:pt idx="195">
                  <c:v>Oct'17</c:v>
                </c:pt>
                <c:pt idx="196">
                  <c:v>Nov'17</c:v>
                </c:pt>
                <c:pt idx="197">
                  <c:v>Dec'17</c:v>
                </c:pt>
                <c:pt idx="198">
                  <c:v>Jan'18</c:v>
                </c:pt>
                <c:pt idx="199">
                  <c:v>Feb'18</c:v>
                </c:pt>
              </c:strCache>
            </c:strRef>
          </c:cat>
          <c:val>
            <c:numRef>
              <c:f>'[pr_2018-02-19-table2-2018-02-19_17-35-01.xls]MSURVEY Extended Table2'!$B$38:$GS$38</c:f>
              <c:numCache>
                <c:formatCode>General</c:formatCode>
                <c:ptCount val="200"/>
                <c:pt idx="0">
                  <c:v>-23</c:v>
                </c:pt>
                <c:pt idx="1">
                  <c:v>-12</c:v>
                </c:pt>
                <c:pt idx="2">
                  <c:v>-16</c:v>
                </c:pt>
                <c:pt idx="3">
                  <c:v>-18</c:v>
                </c:pt>
                <c:pt idx="4">
                  <c:v>-24</c:v>
                </c:pt>
                <c:pt idx="5">
                  <c:v>-22</c:v>
                </c:pt>
                <c:pt idx="6">
                  <c:v>-30</c:v>
                </c:pt>
                <c:pt idx="7">
                  <c:v>-28</c:v>
                </c:pt>
                <c:pt idx="8">
                  <c:v>-28</c:v>
                </c:pt>
                <c:pt idx="9">
                  <c:v>-17</c:v>
                </c:pt>
                <c:pt idx="10">
                  <c:v>-16</c:v>
                </c:pt>
                <c:pt idx="11">
                  <c:v>-13</c:v>
                </c:pt>
                <c:pt idx="12">
                  <c:v>-13</c:v>
                </c:pt>
                <c:pt idx="13">
                  <c:v>-9</c:v>
                </c:pt>
                <c:pt idx="14">
                  <c:v>-12</c:v>
                </c:pt>
                <c:pt idx="15">
                  <c:v>-3</c:v>
                </c:pt>
                <c:pt idx="16">
                  <c:v>-2</c:v>
                </c:pt>
                <c:pt idx="17">
                  <c:v>-13</c:v>
                </c:pt>
                <c:pt idx="18">
                  <c:v>-8</c:v>
                </c:pt>
                <c:pt idx="19">
                  <c:v>-5</c:v>
                </c:pt>
                <c:pt idx="20">
                  <c:v>-5</c:v>
                </c:pt>
                <c:pt idx="21">
                  <c:v>-6</c:v>
                </c:pt>
                <c:pt idx="22">
                  <c:v>-15</c:v>
                </c:pt>
                <c:pt idx="23">
                  <c:v>-9</c:v>
                </c:pt>
                <c:pt idx="24">
                  <c:v>-5</c:v>
                </c:pt>
                <c:pt idx="25">
                  <c:v>2</c:v>
                </c:pt>
                <c:pt idx="26">
                  <c:v>7</c:v>
                </c:pt>
                <c:pt idx="27">
                  <c:v>12</c:v>
                </c:pt>
                <c:pt idx="28">
                  <c:v>15</c:v>
                </c:pt>
                <c:pt idx="29">
                  <c:v>20</c:v>
                </c:pt>
                <c:pt idx="30">
                  <c:v>11</c:v>
                </c:pt>
                <c:pt idx="31">
                  <c:v>18</c:v>
                </c:pt>
                <c:pt idx="32">
                  <c:v>21</c:v>
                </c:pt>
                <c:pt idx="33">
                  <c:v>29</c:v>
                </c:pt>
                <c:pt idx="34">
                  <c:v>28</c:v>
                </c:pt>
                <c:pt idx="35">
                  <c:v>31</c:v>
                </c:pt>
                <c:pt idx="36">
                  <c:v>31</c:v>
                </c:pt>
                <c:pt idx="37">
                  <c:v>35</c:v>
                </c:pt>
                <c:pt idx="38">
                  <c:v>37</c:v>
                </c:pt>
                <c:pt idx="39">
                  <c:v>31</c:v>
                </c:pt>
                <c:pt idx="40">
                  <c:v>32</c:v>
                </c:pt>
                <c:pt idx="41">
                  <c:v>32</c:v>
                </c:pt>
                <c:pt idx="42">
                  <c:v>30</c:v>
                </c:pt>
                <c:pt idx="43">
                  <c:v>29</c:v>
                </c:pt>
                <c:pt idx="44">
                  <c:v>31</c:v>
                </c:pt>
                <c:pt idx="45">
                  <c:v>28</c:v>
                </c:pt>
                <c:pt idx="46">
                  <c:v>30</c:v>
                </c:pt>
                <c:pt idx="47">
                  <c:v>28</c:v>
                </c:pt>
                <c:pt idx="48">
                  <c:v>30</c:v>
                </c:pt>
                <c:pt idx="49">
                  <c:v>29</c:v>
                </c:pt>
                <c:pt idx="50">
                  <c:v>35</c:v>
                </c:pt>
                <c:pt idx="51">
                  <c:v>28</c:v>
                </c:pt>
                <c:pt idx="52">
                  <c:v>27</c:v>
                </c:pt>
                <c:pt idx="53">
                  <c:v>23</c:v>
                </c:pt>
                <c:pt idx="54">
                  <c:v>31</c:v>
                </c:pt>
                <c:pt idx="55">
                  <c:v>27</c:v>
                </c:pt>
                <c:pt idx="56">
                  <c:v>28</c:v>
                </c:pt>
                <c:pt idx="57">
                  <c:v>31</c:v>
                </c:pt>
                <c:pt idx="58">
                  <c:v>35</c:v>
                </c:pt>
                <c:pt idx="59">
                  <c:v>37</c:v>
                </c:pt>
                <c:pt idx="60">
                  <c:v>29</c:v>
                </c:pt>
                <c:pt idx="61">
                  <c:v>25</c:v>
                </c:pt>
                <c:pt idx="62">
                  <c:v>24</c:v>
                </c:pt>
                <c:pt idx="63">
                  <c:v>26</c:v>
                </c:pt>
                <c:pt idx="64">
                  <c:v>25</c:v>
                </c:pt>
                <c:pt idx="65">
                  <c:v>24</c:v>
                </c:pt>
                <c:pt idx="66">
                  <c:v>23</c:v>
                </c:pt>
                <c:pt idx="67">
                  <c:v>29</c:v>
                </c:pt>
                <c:pt idx="68">
                  <c:v>17</c:v>
                </c:pt>
                <c:pt idx="69">
                  <c:v>20</c:v>
                </c:pt>
                <c:pt idx="70">
                  <c:v>25</c:v>
                </c:pt>
                <c:pt idx="71">
                  <c:v>24</c:v>
                </c:pt>
                <c:pt idx="72">
                  <c:v>17</c:v>
                </c:pt>
                <c:pt idx="73">
                  <c:v>17</c:v>
                </c:pt>
                <c:pt idx="74">
                  <c:v>18</c:v>
                </c:pt>
                <c:pt idx="75">
                  <c:v>13</c:v>
                </c:pt>
                <c:pt idx="76">
                  <c:v>9</c:v>
                </c:pt>
                <c:pt idx="77">
                  <c:v>10</c:v>
                </c:pt>
                <c:pt idx="78">
                  <c:v>8</c:v>
                </c:pt>
                <c:pt idx="79">
                  <c:v>10</c:v>
                </c:pt>
                <c:pt idx="80">
                  <c:v>2</c:v>
                </c:pt>
                <c:pt idx="81">
                  <c:v>5</c:v>
                </c:pt>
                <c:pt idx="82">
                  <c:v>-1</c:v>
                </c:pt>
                <c:pt idx="83">
                  <c:v>-2</c:v>
                </c:pt>
                <c:pt idx="84">
                  <c:v>6</c:v>
                </c:pt>
                <c:pt idx="85">
                  <c:v>3</c:v>
                </c:pt>
                <c:pt idx="86">
                  <c:v>0</c:v>
                </c:pt>
                <c:pt idx="87">
                  <c:v>-14</c:v>
                </c:pt>
                <c:pt idx="88">
                  <c:v>-26</c:v>
                </c:pt>
                <c:pt idx="89">
                  <c:v>-29</c:v>
                </c:pt>
                <c:pt idx="90">
                  <c:v>-37</c:v>
                </c:pt>
                <c:pt idx="91">
                  <c:v>-45</c:v>
                </c:pt>
                <c:pt idx="92">
                  <c:v>-52</c:v>
                </c:pt>
                <c:pt idx="93">
                  <c:v>-46</c:v>
                </c:pt>
                <c:pt idx="94">
                  <c:v>-45</c:v>
                </c:pt>
                <c:pt idx="95">
                  <c:v>-42</c:v>
                </c:pt>
                <c:pt idx="96">
                  <c:v>-43</c:v>
                </c:pt>
                <c:pt idx="97">
                  <c:v>-47</c:v>
                </c:pt>
                <c:pt idx="98">
                  <c:v>-37</c:v>
                </c:pt>
                <c:pt idx="99">
                  <c:v>-34</c:v>
                </c:pt>
                <c:pt idx="100">
                  <c:v>-27</c:v>
                </c:pt>
                <c:pt idx="101">
                  <c:v>-28</c:v>
                </c:pt>
                <c:pt idx="102">
                  <c:v>-16</c:v>
                </c:pt>
                <c:pt idx="103">
                  <c:v>-13</c:v>
                </c:pt>
                <c:pt idx="104">
                  <c:v>-9</c:v>
                </c:pt>
                <c:pt idx="105">
                  <c:v>2</c:v>
                </c:pt>
                <c:pt idx="106">
                  <c:v>4</c:v>
                </c:pt>
                <c:pt idx="107">
                  <c:v>-2</c:v>
                </c:pt>
                <c:pt idx="108">
                  <c:v>7</c:v>
                </c:pt>
                <c:pt idx="109">
                  <c:v>5</c:v>
                </c:pt>
                <c:pt idx="110">
                  <c:v>9</c:v>
                </c:pt>
                <c:pt idx="111">
                  <c:v>3</c:v>
                </c:pt>
                <c:pt idx="112">
                  <c:v>16</c:v>
                </c:pt>
                <c:pt idx="113">
                  <c:v>20</c:v>
                </c:pt>
                <c:pt idx="114">
                  <c:v>24</c:v>
                </c:pt>
                <c:pt idx="115">
                  <c:v>21</c:v>
                </c:pt>
                <c:pt idx="116">
                  <c:v>30</c:v>
                </c:pt>
                <c:pt idx="117">
                  <c:v>32</c:v>
                </c:pt>
                <c:pt idx="118">
                  <c:v>31</c:v>
                </c:pt>
                <c:pt idx="119">
                  <c:v>32</c:v>
                </c:pt>
                <c:pt idx="120">
                  <c:v>25</c:v>
                </c:pt>
                <c:pt idx="121">
                  <c:v>21</c:v>
                </c:pt>
                <c:pt idx="122">
                  <c:v>16</c:v>
                </c:pt>
                <c:pt idx="123">
                  <c:v>24</c:v>
                </c:pt>
                <c:pt idx="124">
                  <c:v>22</c:v>
                </c:pt>
                <c:pt idx="125">
                  <c:v>11</c:v>
                </c:pt>
                <c:pt idx="126">
                  <c:v>15</c:v>
                </c:pt>
                <c:pt idx="127">
                  <c:v>21</c:v>
                </c:pt>
                <c:pt idx="128">
                  <c:v>24</c:v>
                </c:pt>
                <c:pt idx="129">
                  <c:v>24</c:v>
                </c:pt>
                <c:pt idx="130">
                  <c:v>27</c:v>
                </c:pt>
                <c:pt idx="131">
                  <c:v>24</c:v>
                </c:pt>
                <c:pt idx="132">
                  <c:v>20</c:v>
                </c:pt>
                <c:pt idx="133">
                  <c:v>18</c:v>
                </c:pt>
                <c:pt idx="134">
                  <c:v>11</c:v>
                </c:pt>
                <c:pt idx="135">
                  <c:v>11</c:v>
                </c:pt>
                <c:pt idx="136">
                  <c:v>9</c:v>
                </c:pt>
                <c:pt idx="137">
                  <c:v>7</c:v>
                </c:pt>
                <c:pt idx="138">
                  <c:v>1</c:v>
                </c:pt>
                <c:pt idx="139">
                  <c:v>-4</c:v>
                </c:pt>
                <c:pt idx="140">
                  <c:v>-1</c:v>
                </c:pt>
                <c:pt idx="141">
                  <c:v>-6</c:v>
                </c:pt>
                <c:pt idx="142">
                  <c:v>0</c:v>
                </c:pt>
                <c:pt idx="143">
                  <c:v>3</c:v>
                </c:pt>
                <c:pt idx="144">
                  <c:v>2</c:v>
                </c:pt>
                <c:pt idx="145">
                  <c:v>12</c:v>
                </c:pt>
                <c:pt idx="146">
                  <c:v>10</c:v>
                </c:pt>
                <c:pt idx="147">
                  <c:v>7</c:v>
                </c:pt>
                <c:pt idx="148">
                  <c:v>9</c:v>
                </c:pt>
                <c:pt idx="149">
                  <c:v>3</c:v>
                </c:pt>
                <c:pt idx="150">
                  <c:v>9</c:v>
                </c:pt>
                <c:pt idx="151">
                  <c:v>8</c:v>
                </c:pt>
                <c:pt idx="152">
                  <c:v>12</c:v>
                </c:pt>
                <c:pt idx="153">
                  <c:v>15</c:v>
                </c:pt>
                <c:pt idx="154">
                  <c:v>15</c:v>
                </c:pt>
                <c:pt idx="155">
                  <c:v>16</c:v>
                </c:pt>
                <c:pt idx="156">
                  <c:v>13</c:v>
                </c:pt>
                <c:pt idx="157">
                  <c:v>13</c:v>
                </c:pt>
                <c:pt idx="158">
                  <c:v>15</c:v>
                </c:pt>
                <c:pt idx="159">
                  <c:v>17</c:v>
                </c:pt>
                <c:pt idx="160">
                  <c:v>9</c:v>
                </c:pt>
                <c:pt idx="161">
                  <c:v>11</c:v>
                </c:pt>
                <c:pt idx="162">
                  <c:v>9</c:v>
                </c:pt>
                <c:pt idx="163">
                  <c:v>9</c:v>
                </c:pt>
                <c:pt idx="164">
                  <c:v>-2</c:v>
                </c:pt>
                <c:pt idx="165">
                  <c:v>-3</c:v>
                </c:pt>
                <c:pt idx="166">
                  <c:v>-5</c:v>
                </c:pt>
                <c:pt idx="167">
                  <c:v>-9</c:v>
                </c:pt>
                <c:pt idx="168">
                  <c:v>-10</c:v>
                </c:pt>
                <c:pt idx="169">
                  <c:v>-9</c:v>
                </c:pt>
                <c:pt idx="170">
                  <c:v>-13</c:v>
                </c:pt>
                <c:pt idx="171">
                  <c:v>-7</c:v>
                </c:pt>
                <c:pt idx="172">
                  <c:v>-5</c:v>
                </c:pt>
                <c:pt idx="173">
                  <c:v>-15</c:v>
                </c:pt>
                <c:pt idx="174">
                  <c:v>-13</c:v>
                </c:pt>
                <c:pt idx="175">
                  <c:v>-20</c:v>
                </c:pt>
                <c:pt idx="176">
                  <c:v>-18</c:v>
                </c:pt>
                <c:pt idx="177">
                  <c:v>-20</c:v>
                </c:pt>
                <c:pt idx="178">
                  <c:v>-19</c:v>
                </c:pt>
                <c:pt idx="179">
                  <c:v>-15</c:v>
                </c:pt>
                <c:pt idx="180">
                  <c:v>-15</c:v>
                </c:pt>
                <c:pt idx="181">
                  <c:v>-13</c:v>
                </c:pt>
                <c:pt idx="182">
                  <c:v>-10</c:v>
                </c:pt>
                <c:pt idx="183">
                  <c:v>-11</c:v>
                </c:pt>
                <c:pt idx="184">
                  <c:v>-10</c:v>
                </c:pt>
                <c:pt idx="185">
                  <c:v>0</c:v>
                </c:pt>
                <c:pt idx="186">
                  <c:v>7</c:v>
                </c:pt>
                <c:pt idx="187">
                  <c:v>6</c:v>
                </c:pt>
                <c:pt idx="188">
                  <c:v>14</c:v>
                </c:pt>
                <c:pt idx="189">
                  <c:v>13</c:v>
                </c:pt>
                <c:pt idx="190">
                  <c:v>18</c:v>
                </c:pt>
                <c:pt idx="191">
                  <c:v>28</c:v>
                </c:pt>
                <c:pt idx="192">
                  <c:v>24</c:v>
                </c:pt>
                <c:pt idx="193">
                  <c:v>23</c:v>
                </c:pt>
                <c:pt idx="194">
                  <c:v>35</c:v>
                </c:pt>
                <c:pt idx="195">
                  <c:v>34</c:v>
                </c:pt>
                <c:pt idx="196">
                  <c:v>37</c:v>
                </c:pt>
                <c:pt idx="197">
                  <c:v>30</c:v>
                </c:pt>
                <c:pt idx="198">
                  <c:v>35</c:v>
                </c:pt>
                <c:pt idx="199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BA-45D8-B30D-8ED51E618EB8}"/>
            </c:ext>
          </c:extLst>
        </c:ser>
        <c:ser>
          <c:idx val="1"/>
          <c:order val="1"/>
          <c:tx>
            <c:strRef>
              <c:f>'[pr_2018-02-19-table2-2018-02-19_17-35-01.xls]MSURVEY Extended Table2'!$A$68</c:f>
              <c:strCache>
                <c:ptCount val="1"/>
                <c:pt idx="0">
                  <c:v>Expected in Six Months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'[pr_2018-02-19-table2-2018-02-19_17-35-01.xls]MSURVEY Extended Table2'!$B$3:$GS$3</c:f>
              <c:strCache>
                <c:ptCount val="200"/>
                <c:pt idx="0">
                  <c:v>Jul'01</c:v>
                </c:pt>
                <c:pt idx="1">
                  <c:v>Aug'01</c:v>
                </c:pt>
                <c:pt idx="2">
                  <c:v>Sep'01</c:v>
                </c:pt>
                <c:pt idx="3">
                  <c:v>Oct'01</c:v>
                </c:pt>
                <c:pt idx="4">
                  <c:v>Nov'01</c:v>
                </c:pt>
                <c:pt idx="5">
                  <c:v>Dec'01</c:v>
                </c:pt>
                <c:pt idx="6">
                  <c:v>Jan'02</c:v>
                </c:pt>
                <c:pt idx="7">
                  <c:v>Feb'02</c:v>
                </c:pt>
                <c:pt idx="8">
                  <c:v>Mar'02</c:v>
                </c:pt>
                <c:pt idx="9">
                  <c:v>Apr'02</c:v>
                </c:pt>
                <c:pt idx="10">
                  <c:v>May'02</c:v>
                </c:pt>
                <c:pt idx="11">
                  <c:v>Jun'02</c:v>
                </c:pt>
                <c:pt idx="12">
                  <c:v>Jul'02</c:v>
                </c:pt>
                <c:pt idx="13">
                  <c:v>Aug'02</c:v>
                </c:pt>
                <c:pt idx="14">
                  <c:v>Sep'02</c:v>
                </c:pt>
                <c:pt idx="15">
                  <c:v>Oct'02</c:v>
                </c:pt>
                <c:pt idx="16">
                  <c:v>Nov'02</c:v>
                </c:pt>
                <c:pt idx="17">
                  <c:v>Dec'02</c:v>
                </c:pt>
                <c:pt idx="18">
                  <c:v>Jan'03</c:v>
                </c:pt>
                <c:pt idx="19">
                  <c:v>Feb'03</c:v>
                </c:pt>
                <c:pt idx="20">
                  <c:v>Mar'03</c:v>
                </c:pt>
                <c:pt idx="21">
                  <c:v>Apr'03</c:v>
                </c:pt>
                <c:pt idx="22">
                  <c:v>May'03</c:v>
                </c:pt>
                <c:pt idx="23">
                  <c:v>Jun'03</c:v>
                </c:pt>
                <c:pt idx="24">
                  <c:v>Jul'03</c:v>
                </c:pt>
                <c:pt idx="25">
                  <c:v>Aug'03</c:v>
                </c:pt>
                <c:pt idx="26">
                  <c:v>Sep'03</c:v>
                </c:pt>
                <c:pt idx="27">
                  <c:v>Oct'03</c:v>
                </c:pt>
                <c:pt idx="28">
                  <c:v>Nov'03</c:v>
                </c:pt>
                <c:pt idx="29">
                  <c:v>Dec'03</c:v>
                </c:pt>
                <c:pt idx="30">
                  <c:v>Jan'04</c:v>
                </c:pt>
                <c:pt idx="31">
                  <c:v>Feb'04</c:v>
                </c:pt>
                <c:pt idx="32">
                  <c:v>Mar'04</c:v>
                </c:pt>
                <c:pt idx="33">
                  <c:v>Apr'04</c:v>
                </c:pt>
                <c:pt idx="34">
                  <c:v>May'04</c:v>
                </c:pt>
                <c:pt idx="35">
                  <c:v>Jun'04</c:v>
                </c:pt>
                <c:pt idx="36">
                  <c:v>Jul'04</c:v>
                </c:pt>
                <c:pt idx="37">
                  <c:v>Aug'04</c:v>
                </c:pt>
                <c:pt idx="38">
                  <c:v>Sep'04</c:v>
                </c:pt>
                <c:pt idx="39">
                  <c:v>Oct'04</c:v>
                </c:pt>
                <c:pt idx="40">
                  <c:v>Nov'04</c:v>
                </c:pt>
                <c:pt idx="41">
                  <c:v>Dec'04</c:v>
                </c:pt>
                <c:pt idx="42">
                  <c:v>Jan'05</c:v>
                </c:pt>
                <c:pt idx="43">
                  <c:v>Feb'05</c:v>
                </c:pt>
                <c:pt idx="44">
                  <c:v>Mar'05</c:v>
                </c:pt>
                <c:pt idx="45">
                  <c:v>Apr'05</c:v>
                </c:pt>
                <c:pt idx="46">
                  <c:v>May'05</c:v>
                </c:pt>
                <c:pt idx="47">
                  <c:v>Jun'05</c:v>
                </c:pt>
                <c:pt idx="48">
                  <c:v>Jul'05</c:v>
                </c:pt>
                <c:pt idx="49">
                  <c:v>Aug'05</c:v>
                </c:pt>
                <c:pt idx="50">
                  <c:v>Sep'05</c:v>
                </c:pt>
                <c:pt idx="51">
                  <c:v>Oct'05</c:v>
                </c:pt>
                <c:pt idx="52">
                  <c:v>Nov'05</c:v>
                </c:pt>
                <c:pt idx="53">
                  <c:v>Dec'05</c:v>
                </c:pt>
                <c:pt idx="54">
                  <c:v>Jan'06</c:v>
                </c:pt>
                <c:pt idx="55">
                  <c:v>Feb'06</c:v>
                </c:pt>
                <c:pt idx="56">
                  <c:v>Mar'06</c:v>
                </c:pt>
                <c:pt idx="57">
                  <c:v>Apr'06</c:v>
                </c:pt>
                <c:pt idx="58">
                  <c:v>May'06</c:v>
                </c:pt>
                <c:pt idx="59">
                  <c:v>Jun'06</c:v>
                </c:pt>
                <c:pt idx="60">
                  <c:v>Jul'06</c:v>
                </c:pt>
                <c:pt idx="61">
                  <c:v>Aug'06</c:v>
                </c:pt>
                <c:pt idx="62">
                  <c:v>Sep'06</c:v>
                </c:pt>
                <c:pt idx="63">
                  <c:v>Oct'06</c:v>
                </c:pt>
                <c:pt idx="64">
                  <c:v>Nov'06</c:v>
                </c:pt>
                <c:pt idx="65">
                  <c:v>Dec'06</c:v>
                </c:pt>
                <c:pt idx="66">
                  <c:v>Jan'07</c:v>
                </c:pt>
                <c:pt idx="67">
                  <c:v>Feb'07</c:v>
                </c:pt>
                <c:pt idx="68">
                  <c:v>Mar'07</c:v>
                </c:pt>
                <c:pt idx="69">
                  <c:v>Apr'07</c:v>
                </c:pt>
                <c:pt idx="70">
                  <c:v>May'07</c:v>
                </c:pt>
                <c:pt idx="71">
                  <c:v>Jun'07</c:v>
                </c:pt>
                <c:pt idx="72">
                  <c:v>Jul'07</c:v>
                </c:pt>
                <c:pt idx="73">
                  <c:v>Aug'07</c:v>
                </c:pt>
                <c:pt idx="74">
                  <c:v>Sep'07</c:v>
                </c:pt>
                <c:pt idx="75">
                  <c:v>Oct'07</c:v>
                </c:pt>
                <c:pt idx="76">
                  <c:v>Nov'07</c:v>
                </c:pt>
                <c:pt idx="77">
                  <c:v>Dec'07</c:v>
                </c:pt>
                <c:pt idx="78">
                  <c:v>Jan'08</c:v>
                </c:pt>
                <c:pt idx="79">
                  <c:v>Feb'08</c:v>
                </c:pt>
                <c:pt idx="80">
                  <c:v>Mar'08</c:v>
                </c:pt>
                <c:pt idx="81">
                  <c:v>Apr'08</c:v>
                </c:pt>
                <c:pt idx="82">
                  <c:v>May'08</c:v>
                </c:pt>
                <c:pt idx="83">
                  <c:v>Jun'08</c:v>
                </c:pt>
                <c:pt idx="84">
                  <c:v>Jul'08</c:v>
                </c:pt>
                <c:pt idx="85">
                  <c:v>Aug'08</c:v>
                </c:pt>
                <c:pt idx="86">
                  <c:v>Sep'08</c:v>
                </c:pt>
                <c:pt idx="87">
                  <c:v>Oct'08</c:v>
                </c:pt>
                <c:pt idx="88">
                  <c:v>Nov'08</c:v>
                </c:pt>
                <c:pt idx="89">
                  <c:v>Dec'08</c:v>
                </c:pt>
                <c:pt idx="90">
                  <c:v>Jan'09</c:v>
                </c:pt>
                <c:pt idx="91">
                  <c:v>Feb'09</c:v>
                </c:pt>
                <c:pt idx="92">
                  <c:v>Mar'09</c:v>
                </c:pt>
                <c:pt idx="93">
                  <c:v>Apr'09</c:v>
                </c:pt>
                <c:pt idx="94">
                  <c:v>May'09</c:v>
                </c:pt>
                <c:pt idx="95">
                  <c:v>Jun'09</c:v>
                </c:pt>
                <c:pt idx="96">
                  <c:v>Jul'09</c:v>
                </c:pt>
                <c:pt idx="97">
                  <c:v>Aug'09</c:v>
                </c:pt>
                <c:pt idx="98">
                  <c:v>Sep'09</c:v>
                </c:pt>
                <c:pt idx="99">
                  <c:v>Oct'09</c:v>
                </c:pt>
                <c:pt idx="100">
                  <c:v>Nov'09</c:v>
                </c:pt>
                <c:pt idx="101">
                  <c:v>Dec'09</c:v>
                </c:pt>
                <c:pt idx="102">
                  <c:v>Jan'10</c:v>
                </c:pt>
                <c:pt idx="103">
                  <c:v>Feb'10</c:v>
                </c:pt>
                <c:pt idx="104">
                  <c:v>Mar'10</c:v>
                </c:pt>
                <c:pt idx="105">
                  <c:v>Apr'10</c:v>
                </c:pt>
                <c:pt idx="106">
                  <c:v>May'10</c:v>
                </c:pt>
                <c:pt idx="107">
                  <c:v>Jun'10</c:v>
                </c:pt>
                <c:pt idx="108">
                  <c:v>Jul'10</c:v>
                </c:pt>
                <c:pt idx="109">
                  <c:v>Aug'10</c:v>
                </c:pt>
                <c:pt idx="110">
                  <c:v>Sep'10</c:v>
                </c:pt>
                <c:pt idx="111">
                  <c:v>Oct'10</c:v>
                </c:pt>
                <c:pt idx="112">
                  <c:v>Nov'10</c:v>
                </c:pt>
                <c:pt idx="113">
                  <c:v>Dec'10</c:v>
                </c:pt>
                <c:pt idx="114">
                  <c:v>Jan'11</c:v>
                </c:pt>
                <c:pt idx="115">
                  <c:v>Feb'11</c:v>
                </c:pt>
                <c:pt idx="116">
                  <c:v>Mar'11</c:v>
                </c:pt>
                <c:pt idx="117">
                  <c:v>Apr'11</c:v>
                </c:pt>
                <c:pt idx="118">
                  <c:v>May'11</c:v>
                </c:pt>
                <c:pt idx="119">
                  <c:v>Jun'11</c:v>
                </c:pt>
                <c:pt idx="120">
                  <c:v>Jul'11</c:v>
                </c:pt>
                <c:pt idx="121">
                  <c:v>Aug'11</c:v>
                </c:pt>
                <c:pt idx="122">
                  <c:v>Sep'11</c:v>
                </c:pt>
                <c:pt idx="123">
                  <c:v>Oct'11</c:v>
                </c:pt>
                <c:pt idx="124">
                  <c:v>Nov'11</c:v>
                </c:pt>
                <c:pt idx="125">
                  <c:v>Dec'11</c:v>
                </c:pt>
                <c:pt idx="126">
                  <c:v>Jan'12</c:v>
                </c:pt>
                <c:pt idx="127">
                  <c:v>Feb'12</c:v>
                </c:pt>
                <c:pt idx="128">
                  <c:v>Mar'12</c:v>
                </c:pt>
                <c:pt idx="129">
                  <c:v>Apr'12</c:v>
                </c:pt>
                <c:pt idx="130">
                  <c:v>May'12</c:v>
                </c:pt>
                <c:pt idx="131">
                  <c:v>Jun'12</c:v>
                </c:pt>
                <c:pt idx="132">
                  <c:v>Jul'12</c:v>
                </c:pt>
                <c:pt idx="133">
                  <c:v>Aug'12</c:v>
                </c:pt>
                <c:pt idx="134">
                  <c:v>Sep'12</c:v>
                </c:pt>
                <c:pt idx="135">
                  <c:v>Oct'12</c:v>
                </c:pt>
                <c:pt idx="136">
                  <c:v>Nov'12</c:v>
                </c:pt>
                <c:pt idx="137">
                  <c:v>Dec'12</c:v>
                </c:pt>
                <c:pt idx="138">
                  <c:v>Jan'13</c:v>
                </c:pt>
                <c:pt idx="139">
                  <c:v>Feb'13</c:v>
                </c:pt>
                <c:pt idx="140">
                  <c:v>Mar'13</c:v>
                </c:pt>
                <c:pt idx="141">
                  <c:v>Apr'13</c:v>
                </c:pt>
                <c:pt idx="142">
                  <c:v>May'13</c:v>
                </c:pt>
                <c:pt idx="143">
                  <c:v>Jun'13</c:v>
                </c:pt>
                <c:pt idx="144">
                  <c:v>Jul'13</c:v>
                </c:pt>
                <c:pt idx="145">
                  <c:v>Aug'13</c:v>
                </c:pt>
                <c:pt idx="146">
                  <c:v>Sep'13</c:v>
                </c:pt>
                <c:pt idx="147">
                  <c:v>Oct'13</c:v>
                </c:pt>
                <c:pt idx="148">
                  <c:v>Nov'13</c:v>
                </c:pt>
                <c:pt idx="149">
                  <c:v>Dec'13</c:v>
                </c:pt>
                <c:pt idx="150">
                  <c:v>Jan'14</c:v>
                </c:pt>
                <c:pt idx="151">
                  <c:v>Feb'14</c:v>
                </c:pt>
                <c:pt idx="152">
                  <c:v>Mar'14</c:v>
                </c:pt>
                <c:pt idx="153">
                  <c:v>Apr'14</c:v>
                </c:pt>
                <c:pt idx="154">
                  <c:v>May'14</c:v>
                </c:pt>
                <c:pt idx="155">
                  <c:v>Jun'14</c:v>
                </c:pt>
                <c:pt idx="156">
                  <c:v>Jul'14</c:v>
                </c:pt>
                <c:pt idx="157">
                  <c:v>Aug'14</c:v>
                </c:pt>
                <c:pt idx="158">
                  <c:v>Sep'14</c:v>
                </c:pt>
                <c:pt idx="159">
                  <c:v>Oct'14</c:v>
                </c:pt>
                <c:pt idx="160">
                  <c:v>Nov'14</c:v>
                </c:pt>
                <c:pt idx="161">
                  <c:v>Dec'14</c:v>
                </c:pt>
                <c:pt idx="162">
                  <c:v>Jan'15</c:v>
                </c:pt>
                <c:pt idx="163">
                  <c:v>Feb'15</c:v>
                </c:pt>
                <c:pt idx="164">
                  <c:v>Mar'15</c:v>
                </c:pt>
                <c:pt idx="165">
                  <c:v>Apr'15</c:v>
                </c:pt>
                <c:pt idx="166">
                  <c:v>May'15</c:v>
                </c:pt>
                <c:pt idx="167">
                  <c:v>Jun'15</c:v>
                </c:pt>
                <c:pt idx="168">
                  <c:v>Jul'15</c:v>
                </c:pt>
                <c:pt idx="169">
                  <c:v>Aug'15</c:v>
                </c:pt>
                <c:pt idx="170">
                  <c:v>Sep'15</c:v>
                </c:pt>
                <c:pt idx="171">
                  <c:v>Oct'15</c:v>
                </c:pt>
                <c:pt idx="172">
                  <c:v>Nov'15</c:v>
                </c:pt>
                <c:pt idx="173">
                  <c:v>Dec'15</c:v>
                </c:pt>
                <c:pt idx="174">
                  <c:v>Jan'16</c:v>
                </c:pt>
                <c:pt idx="175">
                  <c:v>Feb'16</c:v>
                </c:pt>
                <c:pt idx="176">
                  <c:v>Mar'16</c:v>
                </c:pt>
                <c:pt idx="177">
                  <c:v>Apr'16</c:v>
                </c:pt>
                <c:pt idx="178">
                  <c:v>May'16</c:v>
                </c:pt>
                <c:pt idx="179">
                  <c:v>Jun'16</c:v>
                </c:pt>
                <c:pt idx="180">
                  <c:v>Jul'16</c:v>
                </c:pt>
                <c:pt idx="181">
                  <c:v>Aug'16</c:v>
                </c:pt>
                <c:pt idx="182">
                  <c:v>Sep'16</c:v>
                </c:pt>
                <c:pt idx="183">
                  <c:v>Oct'16</c:v>
                </c:pt>
                <c:pt idx="184">
                  <c:v>Nov'16</c:v>
                </c:pt>
                <c:pt idx="185">
                  <c:v>Dec'16</c:v>
                </c:pt>
                <c:pt idx="186">
                  <c:v>Jan'17</c:v>
                </c:pt>
                <c:pt idx="187">
                  <c:v>Feb'17</c:v>
                </c:pt>
                <c:pt idx="188">
                  <c:v>Mar'17</c:v>
                </c:pt>
                <c:pt idx="189">
                  <c:v>Apr'17</c:v>
                </c:pt>
                <c:pt idx="190">
                  <c:v>May'17</c:v>
                </c:pt>
                <c:pt idx="191">
                  <c:v>Jun'17</c:v>
                </c:pt>
                <c:pt idx="192">
                  <c:v>Jul'17</c:v>
                </c:pt>
                <c:pt idx="193">
                  <c:v>Aug'17</c:v>
                </c:pt>
                <c:pt idx="194">
                  <c:v>Sep'17</c:v>
                </c:pt>
                <c:pt idx="195">
                  <c:v>Oct'17</c:v>
                </c:pt>
                <c:pt idx="196">
                  <c:v>Nov'17</c:v>
                </c:pt>
                <c:pt idx="197">
                  <c:v>Dec'17</c:v>
                </c:pt>
                <c:pt idx="198">
                  <c:v>Jan'18</c:v>
                </c:pt>
                <c:pt idx="199">
                  <c:v>Feb'18</c:v>
                </c:pt>
              </c:strCache>
            </c:strRef>
          </c:cat>
          <c:val>
            <c:numRef>
              <c:f>'[pr_2018-02-19-table2-2018-02-19_17-35-01.xls]MSURVEY Extended Table2'!$B$70:$GS$70</c:f>
              <c:numCache>
                <c:formatCode>General</c:formatCode>
                <c:ptCount val="200"/>
                <c:pt idx="0">
                  <c:v>-5</c:v>
                </c:pt>
                <c:pt idx="1">
                  <c:v>3</c:v>
                </c:pt>
                <c:pt idx="2">
                  <c:v>-4</c:v>
                </c:pt>
                <c:pt idx="3">
                  <c:v>-4</c:v>
                </c:pt>
                <c:pt idx="4">
                  <c:v>-4</c:v>
                </c:pt>
                <c:pt idx="5">
                  <c:v>6</c:v>
                </c:pt>
                <c:pt idx="6">
                  <c:v>9</c:v>
                </c:pt>
                <c:pt idx="7">
                  <c:v>18</c:v>
                </c:pt>
                <c:pt idx="8">
                  <c:v>23</c:v>
                </c:pt>
                <c:pt idx="9">
                  <c:v>21</c:v>
                </c:pt>
                <c:pt idx="10">
                  <c:v>14</c:v>
                </c:pt>
                <c:pt idx="11">
                  <c:v>12</c:v>
                </c:pt>
                <c:pt idx="12">
                  <c:v>14</c:v>
                </c:pt>
                <c:pt idx="13">
                  <c:v>14</c:v>
                </c:pt>
                <c:pt idx="14">
                  <c:v>9</c:v>
                </c:pt>
                <c:pt idx="15">
                  <c:v>15</c:v>
                </c:pt>
                <c:pt idx="16">
                  <c:v>14</c:v>
                </c:pt>
                <c:pt idx="17">
                  <c:v>10</c:v>
                </c:pt>
                <c:pt idx="18">
                  <c:v>15</c:v>
                </c:pt>
                <c:pt idx="19">
                  <c:v>18</c:v>
                </c:pt>
                <c:pt idx="20">
                  <c:v>17</c:v>
                </c:pt>
                <c:pt idx="21">
                  <c:v>17</c:v>
                </c:pt>
                <c:pt idx="22">
                  <c:v>16</c:v>
                </c:pt>
                <c:pt idx="23">
                  <c:v>12</c:v>
                </c:pt>
                <c:pt idx="24">
                  <c:v>12</c:v>
                </c:pt>
                <c:pt idx="25">
                  <c:v>21</c:v>
                </c:pt>
                <c:pt idx="26">
                  <c:v>21</c:v>
                </c:pt>
                <c:pt idx="27">
                  <c:v>25</c:v>
                </c:pt>
                <c:pt idx="28">
                  <c:v>24</c:v>
                </c:pt>
                <c:pt idx="29">
                  <c:v>23</c:v>
                </c:pt>
                <c:pt idx="30">
                  <c:v>16</c:v>
                </c:pt>
                <c:pt idx="31">
                  <c:v>19</c:v>
                </c:pt>
                <c:pt idx="32">
                  <c:v>23</c:v>
                </c:pt>
                <c:pt idx="33">
                  <c:v>26</c:v>
                </c:pt>
                <c:pt idx="34">
                  <c:v>20</c:v>
                </c:pt>
                <c:pt idx="35">
                  <c:v>22</c:v>
                </c:pt>
                <c:pt idx="36">
                  <c:v>21</c:v>
                </c:pt>
                <c:pt idx="37">
                  <c:v>28</c:v>
                </c:pt>
                <c:pt idx="38">
                  <c:v>23</c:v>
                </c:pt>
                <c:pt idx="39">
                  <c:v>25</c:v>
                </c:pt>
                <c:pt idx="40">
                  <c:v>23</c:v>
                </c:pt>
                <c:pt idx="41">
                  <c:v>22</c:v>
                </c:pt>
                <c:pt idx="42">
                  <c:v>24</c:v>
                </c:pt>
                <c:pt idx="43">
                  <c:v>25</c:v>
                </c:pt>
                <c:pt idx="44">
                  <c:v>21</c:v>
                </c:pt>
                <c:pt idx="45">
                  <c:v>23</c:v>
                </c:pt>
                <c:pt idx="46">
                  <c:v>18</c:v>
                </c:pt>
                <c:pt idx="47">
                  <c:v>16</c:v>
                </c:pt>
                <c:pt idx="48">
                  <c:v>15</c:v>
                </c:pt>
                <c:pt idx="49">
                  <c:v>16</c:v>
                </c:pt>
                <c:pt idx="50">
                  <c:v>17</c:v>
                </c:pt>
                <c:pt idx="51">
                  <c:v>19</c:v>
                </c:pt>
                <c:pt idx="52">
                  <c:v>18</c:v>
                </c:pt>
                <c:pt idx="53">
                  <c:v>19</c:v>
                </c:pt>
                <c:pt idx="54">
                  <c:v>24</c:v>
                </c:pt>
                <c:pt idx="55">
                  <c:v>26</c:v>
                </c:pt>
                <c:pt idx="56">
                  <c:v>23</c:v>
                </c:pt>
                <c:pt idx="57">
                  <c:v>21</c:v>
                </c:pt>
                <c:pt idx="58">
                  <c:v>20</c:v>
                </c:pt>
                <c:pt idx="59">
                  <c:v>15</c:v>
                </c:pt>
                <c:pt idx="60">
                  <c:v>24</c:v>
                </c:pt>
                <c:pt idx="61">
                  <c:v>15</c:v>
                </c:pt>
                <c:pt idx="62">
                  <c:v>15</c:v>
                </c:pt>
                <c:pt idx="63">
                  <c:v>10</c:v>
                </c:pt>
                <c:pt idx="64">
                  <c:v>13</c:v>
                </c:pt>
                <c:pt idx="65">
                  <c:v>18</c:v>
                </c:pt>
                <c:pt idx="66">
                  <c:v>12</c:v>
                </c:pt>
                <c:pt idx="67">
                  <c:v>17</c:v>
                </c:pt>
                <c:pt idx="68">
                  <c:v>23</c:v>
                </c:pt>
                <c:pt idx="69">
                  <c:v>20</c:v>
                </c:pt>
                <c:pt idx="70">
                  <c:v>14</c:v>
                </c:pt>
                <c:pt idx="71">
                  <c:v>16</c:v>
                </c:pt>
                <c:pt idx="72">
                  <c:v>17</c:v>
                </c:pt>
                <c:pt idx="73">
                  <c:v>14</c:v>
                </c:pt>
                <c:pt idx="74">
                  <c:v>10</c:v>
                </c:pt>
                <c:pt idx="75">
                  <c:v>13</c:v>
                </c:pt>
                <c:pt idx="76">
                  <c:v>14</c:v>
                </c:pt>
                <c:pt idx="77">
                  <c:v>18</c:v>
                </c:pt>
                <c:pt idx="78">
                  <c:v>9</c:v>
                </c:pt>
                <c:pt idx="79">
                  <c:v>16</c:v>
                </c:pt>
                <c:pt idx="80">
                  <c:v>9</c:v>
                </c:pt>
                <c:pt idx="81">
                  <c:v>12</c:v>
                </c:pt>
                <c:pt idx="82">
                  <c:v>9</c:v>
                </c:pt>
                <c:pt idx="83">
                  <c:v>10</c:v>
                </c:pt>
                <c:pt idx="84">
                  <c:v>7</c:v>
                </c:pt>
                <c:pt idx="85">
                  <c:v>12</c:v>
                </c:pt>
                <c:pt idx="86">
                  <c:v>-1</c:v>
                </c:pt>
                <c:pt idx="87">
                  <c:v>-9</c:v>
                </c:pt>
                <c:pt idx="88">
                  <c:v>-19</c:v>
                </c:pt>
                <c:pt idx="89">
                  <c:v>-19</c:v>
                </c:pt>
                <c:pt idx="90">
                  <c:v>-20</c:v>
                </c:pt>
                <c:pt idx="91">
                  <c:v>-24</c:v>
                </c:pt>
                <c:pt idx="92">
                  <c:v>-18</c:v>
                </c:pt>
                <c:pt idx="93">
                  <c:v>-8</c:v>
                </c:pt>
                <c:pt idx="94">
                  <c:v>-8</c:v>
                </c:pt>
                <c:pt idx="95">
                  <c:v>2</c:v>
                </c:pt>
                <c:pt idx="96">
                  <c:v>-1</c:v>
                </c:pt>
                <c:pt idx="97">
                  <c:v>5</c:v>
                </c:pt>
                <c:pt idx="98">
                  <c:v>7</c:v>
                </c:pt>
                <c:pt idx="99">
                  <c:v>10</c:v>
                </c:pt>
                <c:pt idx="100">
                  <c:v>14</c:v>
                </c:pt>
                <c:pt idx="101">
                  <c:v>8</c:v>
                </c:pt>
                <c:pt idx="102">
                  <c:v>11</c:v>
                </c:pt>
                <c:pt idx="103">
                  <c:v>16</c:v>
                </c:pt>
                <c:pt idx="104">
                  <c:v>18</c:v>
                </c:pt>
                <c:pt idx="105">
                  <c:v>19</c:v>
                </c:pt>
                <c:pt idx="106">
                  <c:v>16</c:v>
                </c:pt>
                <c:pt idx="107">
                  <c:v>11</c:v>
                </c:pt>
                <c:pt idx="108">
                  <c:v>12</c:v>
                </c:pt>
                <c:pt idx="109">
                  <c:v>9</c:v>
                </c:pt>
                <c:pt idx="110">
                  <c:v>14</c:v>
                </c:pt>
                <c:pt idx="111">
                  <c:v>15</c:v>
                </c:pt>
                <c:pt idx="112">
                  <c:v>14</c:v>
                </c:pt>
                <c:pt idx="113">
                  <c:v>22</c:v>
                </c:pt>
                <c:pt idx="114">
                  <c:v>17</c:v>
                </c:pt>
                <c:pt idx="115">
                  <c:v>28</c:v>
                </c:pt>
                <c:pt idx="116">
                  <c:v>21</c:v>
                </c:pt>
                <c:pt idx="117">
                  <c:v>22</c:v>
                </c:pt>
                <c:pt idx="118">
                  <c:v>14</c:v>
                </c:pt>
                <c:pt idx="119">
                  <c:v>16</c:v>
                </c:pt>
                <c:pt idx="120">
                  <c:v>14</c:v>
                </c:pt>
                <c:pt idx="121">
                  <c:v>10</c:v>
                </c:pt>
                <c:pt idx="122">
                  <c:v>7</c:v>
                </c:pt>
                <c:pt idx="123">
                  <c:v>14</c:v>
                </c:pt>
                <c:pt idx="124">
                  <c:v>14</c:v>
                </c:pt>
                <c:pt idx="125">
                  <c:v>15</c:v>
                </c:pt>
                <c:pt idx="126">
                  <c:v>9</c:v>
                </c:pt>
                <c:pt idx="127">
                  <c:v>21</c:v>
                </c:pt>
                <c:pt idx="128">
                  <c:v>19</c:v>
                </c:pt>
                <c:pt idx="129">
                  <c:v>14</c:v>
                </c:pt>
                <c:pt idx="130">
                  <c:v>18</c:v>
                </c:pt>
                <c:pt idx="131">
                  <c:v>8</c:v>
                </c:pt>
                <c:pt idx="132">
                  <c:v>12</c:v>
                </c:pt>
                <c:pt idx="133">
                  <c:v>14</c:v>
                </c:pt>
                <c:pt idx="134">
                  <c:v>15</c:v>
                </c:pt>
                <c:pt idx="135">
                  <c:v>4</c:v>
                </c:pt>
                <c:pt idx="136">
                  <c:v>4</c:v>
                </c:pt>
                <c:pt idx="137">
                  <c:v>7</c:v>
                </c:pt>
                <c:pt idx="138">
                  <c:v>4</c:v>
                </c:pt>
                <c:pt idx="139">
                  <c:v>7</c:v>
                </c:pt>
                <c:pt idx="140">
                  <c:v>17</c:v>
                </c:pt>
                <c:pt idx="141">
                  <c:v>5</c:v>
                </c:pt>
                <c:pt idx="142">
                  <c:v>13</c:v>
                </c:pt>
                <c:pt idx="143">
                  <c:v>12</c:v>
                </c:pt>
                <c:pt idx="144">
                  <c:v>7</c:v>
                </c:pt>
                <c:pt idx="145">
                  <c:v>7</c:v>
                </c:pt>
                <c:pt idx="146">
                  <c:v>17</c:v>
                </c:pt>
                <c:pt idx="147">
                  <c:v>7</c:v>
                </c:pt>
                <c:pt idx="148">
                  <c:v>11</c:v>
                </c:pt>
                <c:pt idx="149">
                  <c:v>15</c:v>
                </c:pt>
                <c:pt idx="150">
                  <c:v>23</c:v>
                </c:pt>
                <c:pt idx="151">
                  <c:v>13</c:v>
                </c:pt>
                <c:pt idx="152">
                  <c:v>14</c:v>
                </c:pt>
                <c:pt idx="153">
                  <c:v>22</c:v>
                </c:pt>
                <c:pt idx="154">
                  <c:v>15</c:v>
                </c:pt>
                <c:pt idx="155">
                  <c:v>12</c:v>
                </c:pt>
                <c:pt idx="156">
                  <c:v>14</c:v>
                </c:pt>
                <c:pt idx="157">
                  <c:v>16</c:v>
                </c:pt>
                <c:pt idx="158">
                  <c:v>19</c:v>
                </c:pt>
                <c:pt idx="159">
                  <c:v>16</c:v>
                </c:pt>
                <c:pt idx="160">
                  <c:v>22</c:v>
                </c:pt>
                <c:pt idx="161">
                  <c:v>22</c:v>
                </c:pt>
                <c:pt idx="162">
                  <c:v>16</c:v>
                </c:pt>
                <c:pt idx="163">
                  <c:v>10</c:v>
                </c:pt>
                <c:pt idx="164">
                  <c:v>7</c:v>
                </c:pt>
                <c:pt idx="165">
                  <c:v>7</c:v>
                </c:pt>
                <c:pt idx="166">
                  <c:v>0</c:v>
                </c:pt>
                <c:pt idx="167">
                  <c:v>1</c:v>
                </c:pt>
                <c:pt idx="168">
                  <c:v>2</c:v>
                </c:pt>
                <c:pt idx="169">
                  <c:v>-2</c:v>
                </c:pt>
                <c:pt idx="170">
                  <c:v>-10</c:v>
                </c:pt>
                <c:pt idx="171">
                  <c:v>-2</c:v>
                </c:pt>
                <c:pt idx="172">
                  <c:v>9</c:v>
                </c:pt>
                <c:pt idx="173">
                  <c:v>10</c:v>
                </c:pt>
                <c:pt idx="174">
                  <c:v>6</c:v>
                </c:pt>
                <c:pt idx="175">
                  <c:v>4</c:v>
                </c:pt>
                <c:pt idx="176">
                  <c:v>-1</c:v>
                </c:pt>
                <c:pt idx="177">
                  <c:v>11</c:v>
                </c:pt>
                <c:pt idx="178">
                  <c:v>2</c:v>
                </c:pt>
                <c:pt idx="179">
                  <c:v>4</c:v>
                </c:pt>
                <c:pt idx="180">
                  <c:v>11</c:v>
                </c:pt>
                <c:pt idx="181">
                  <c:v>9</c:v>
                </c:pt>
                <c:pt idx="182">
                  <c:v>11</c:v>
                </c:pt>
                <c:pt idx="183">
                  <c:v>16</c:v>
                </c:pt>
                <c:pt idx="184">
                  <c:v>16</c:v>
                </c:pt>
                <c:pt idx="185">
                  <c:v>23</c:v>
                </c:pt>
                <c:pt idx="186">
                  <c:v>29</c:v>
                </c:pt>
                <c:pt idx="187">
                  <c:v>28</c:v>
                </c:pt>
                <c:pt idx="188">
                  <c:v>30</c:v>
                </c:pt>
                <c:pt idx="189">
                  <c:v>21</c:v>
                </c:pt>
                <c:pt idx="190">
                  <c:v>27</c:v>
                </c:pt>
                <c:pt idx="191">
                  <c:v>21</c:v>
                </c:pt>
                <c:pt idx="192">
                  <c:v>18</c:v>
                </c:pt>
                <c:pt idx="193">
                  <c:v>21</c:v>
                </c:pt>
                <c:pt idx="194">
                  <c:v>25</c:v>
                </c:pt>
                <c:pt idx="195">
                  <c:v>32</c:v>
                </c:pt>
                <c:pt idx="196">
                  <c:v>32</c:v>
                </c:pt>
                <c:pt idx="197">
                  <c:v>29</c:v>
                </c:pt>
                <c:pt idx="198">
                  <c:v>32</c:v>
                </c:pt>
                <c:pt idx="19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BA-45D8-B30D-8ED51E618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4376767"/>
        <c:axId val="1654383839"/>
      </c:lineChart>
      <c:catAx>
        <c:axId val="165437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383839"/>
        <c:crosses val="autoZero"/>
        <c:auto val="1"/>
        <c:lblAlgn val="ctr"/>
        <c:lblOffset val="100"/>
        <c:noMultiLvlLbl val="0"/>
      </c:catAx>
      <c:valAx>
        <c:axId val="165438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37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45668E-0116-42CA-B245-B058D8C69D9A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8C46BD-6424-433E-AD62-9D09BE3DC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E4227-0D97-4E9B-822F-9474D733556E}" type="datetimeFigureOut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1" rIns="92441" bIns="462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441" tIns="46221" rIns="92441" bIns="4622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ECD6EF-62BA-4FFB-8201-F68A030AC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Employment in OK peaked in May 2008 and in Oct 2012, employment exceeded this threshold. 53 months. </a:t>
            </a:r>
          </a:p>
          <a:p>
            <a:r>
              <a:rPr lang="en-US" altLang="en-US" smtClean="0"/>
              <a:t>Nonfarm Employment has recovered from the recession, having grown by approximately 50,000 jobs more than in 2008.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46DF29-72D6-4C30-BAA3-2BCCE986D55D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Interesting to note that with the exception of Marshall County, all counties with employment growth had unemployment rates less than the US; the remaining would like see rising unemployment rates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B12D46-A0FE-4516-97FA-A77BDDB50955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OK’s economy is diversified around energy/mining, government, finanical activities and manufacturing – 53% of the economy.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27AED8-573F-4A5E-ADFE-1A28EC24F00E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OK’s comparative advantage rests in Ag, Mining, Utilities, Transp &amp; warehousing , Government.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Only one of these sectors, Government, is one of the top 5 employment sectors (roughly 1/5 of employment)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Looking at growth, however, Mining, Utilities had the highest rates of growth in the state, followed by Construction, Educ/Health Care, Leisure/Hospitality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9B1F29-364D-4366-9B07-56DFA11692EE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Focusing on just the last year, we see that Health Care and Leisure/Hospitality still growing; manufacturing growing (reversing the trend?)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In terms of jobs lost over the last year, Information continues to lose jobs (national trend); decline in Transp – one of our comparative industries. Also, losing relatively high paying/stable jobs, while gaining lower wage jobs – As Larry mentioned in the national overview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0853AE-82CB-478D-9B5A-AEBA9445AF2C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8B2E38-0A87-4A31-8725-5D0B2F695B34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276600" y="6242050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  <a:p>
            <a:pPr algn="r" eaLnBrk="1" hangingPunct="1">
              <a:defRPr/>
            </a:pPr>
            <a:endParaRPr lang="en-US" altLang="en-US" sz="16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24794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6374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840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759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030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85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</p:spTree>
    <p:extLst>
      <p:ext uri="{BB962C8B-B14F-4D97-AF65-F5344CB8AC3E}">
        <p14:creationId xmlns:p14="http://schemas.microsoft.com/office/powerpoint/2010/main" val="118847851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4508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D11D418-9FBE-430A-83D9-69A4B3E04672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0F5A43-DBB1-4913-B58D-0B9AEE6C6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4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244F8B-71F8-48B0-972C-DF1FC10D6EB3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EFD52-5BBA-45B5-86AF-CB5711395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05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2353A1-72BC-4CA5-ABC1-A4FF49DD7AB8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25366C-EE2C-46B1-AFDC-2085B80354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226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17FBDA-BC8C-4B26-B0E7-819ECAA62F60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B6A8CC-A7A2-4139-9A86-CAE71A6A3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1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Line 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248073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77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A5B08C-DDBF-4B24-9081-B831959A81E2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1AF54C-ACCC-4E38-B454-F344AF989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4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378E0A-B4F5-49F7-BF1E-6E24566BF4EC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17C9B2-578B-4999-9CEA-057C83D24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42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1491E-38FB-4E70-BA72-B03369C69237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8E4AD9-51B5-49F0-9A61-CC2FEFC3C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353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8B0312-D919-478A-AEAC-36E153323846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90BB58-6FB0-4276-831C-75517D76B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166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3E0F9E-0B1F-413F-8D5B-88D872CF6B10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C720E5-CFDD-4A41-A6DB-E05201A83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696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BD810C-24B1-4243-9FE8-A560E47A7676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9F44D0-DFAA-4071-A64E-6AE65C415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39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2F66E1-692D-4B64-89B6-BD10A0A82655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1F6D69-EE5F-4F6A-8CF5-F31EBC139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817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104694-F861-4537-988E-E1334B4CA221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5ABBF0-87A4-41F8-B788-F08272FD2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22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895600" y="65532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217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128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895600" y="65532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217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114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line white italics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895600" y="65532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082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for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895600" y="65532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8703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line white italics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895600" y="65532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655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form 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895600" y="65532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594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D21318_"/>
          <p:cNvPicPr preferRelativeResize="0">
            <a:picLocks noChangeArrowheads="1"/>
          </p:cNvPicPr>
          <p:nvPr userDrawn="1"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550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736" r:id="rId1"/>
    <p:sldLayoutId id="2147487737" r:id="rId2"/>
    <p:sldLayoutId id="2147487738" r:id="rId3"/>
    <p:sldLayoutId id="2147487739" r:id="rId4"/>
    <p:sldLayoutId id="2147487740" r:id="rId5"/>
    <p:sldLayoutId id="2147487741" r:id="rId6"/>
    <p:sldLayoutId id="2147487742" r:id="rId7"/>
    <p:sldLayoutId id="2147487743" r:id="rId8"/>
    <p:sldLayoutId id="2147487744" r:id="rId9"/>
    <p:sldLayoutId id="2147487745" r:id="rId10"/>
    <p:sldLayoutId id="2147487746" r:id="rId11"/>
    <p:sldLayoutId id="2147487747" r:id="rId12"/>
    <p:sldLayoutId id="2147487734" r:id="rId13"/>
    <p:sldLayoutId id="2147487748" r:id="rId14"/>
    <p:sldLayoutId id="2147487735" r:id="rId15"/>
    <p:sldLayoutId id="2147487749" r:id="rId16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7233AC1-2A62-4473-B703-9A4C36E587C3}" type="datetime1">
              <a:rPr lang="en-US"/>
              <a:pPr>
                <a:defRPr/>
              </a:pPr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140C21-1A9F-4E1E-8C63-573AF5434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0" r:id="rId1"/>
    <p:sldLayoutId id="2147487751" r:id="rId2"/>
    <p:sldLayoutId id="2147487752" r:id="rId3"/>
    <p:sldLayoutId id="2147487753" r:id="rId4"/>
    <p:sldLayoutId id="2147487754" r:id="rId5"/>
    <p:sldLayoutId id="2147487755" r:id="rId6"/>
    <p:sldLayoutId id="2147487756" r:id="rId7"/>
    <p:sldLayoutId id="2147487757" r:id="rId8"/>
    <p:sldLayoutId id="2147487758" r:id="rId9"/>
    <p:sldLayoutId id="2147487759" r:id="rId10"/>
    <p:sldLayoutId id="214748776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.gov/oesc_web/documents/lminr0312201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kstatecasnr.az1.qualtrics.com/jfe/form/SV_4JfGlN8Bl0psxUx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kansascityfed.org/research/indicatorsdata/energy/articles/2017/fourth-quarter-energy-survey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sascityfed.org/research/indicatorsdata/energy/articles/2017/fourth-quarter-energy-survey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kansascityfed.org/research/indicatorsdata/energy/articles/2017/fourth-quarter-energy-survey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485775" y="652463"/>
            <a:ext cx="8277225" cy="1470025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The Economy </a:t>
            </a:r>
            <a:br>
              <a:rPr lang="en-US" altLang="en-US" sz="3200" b="1" smtClean="0"/>
            </a:br>
            <a:r>
              <a:rPr lang="en-US" altLang="en-US" sz="3200" b="1" smtClean="0"/>
              <a:t>and Agricultural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674938"/>
            <a:ext cx="4524375" cy="28114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Outlook Update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Spring 2018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>Larry D. Sanders &amp; Dave Shideler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Turning to Oklahoma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61A1F9-E550-46E0-B49E-B845FC0AC1AE}" type="slidenum">
              <a:rPr lang="en-US" altLang="en-US" smtClean="0">
                <a:solidFill>
                  <a:srgbClr val="898989"/>
                </a:solidFill>
              </a:rPr>
              <a:pPr/>
              <a:t>10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76200" y="6581775"/>
            <a:ext cx="891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BLS, State and Area Employment; http://www.bls.gov, accessed on </a:t>
            </a:r>
            <a:r>
              <a:rPr lang="en-US" altLang="en-US" sz="1200">
                <a:solidFill>
                  <a:srgbClr val="000000"/>
                </a:solidFill>
              </a:rPr>
              <a:t>accessed March 16, 2018 8:45 pm</a:t>
            </a:r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 rot="-5400000">
            <a:off x="-481012" y="1111250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In thousands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-1"/>
          <a:ext cx="9144000" cy="65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42913" y="1524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Unemployment Rates, 2017</a:t>
            </a:r>
          </a:p>
        </p:txBody>
      </p:sp>
      <p:sp>
        <p:nvSpPr>
          <p:cNvPr id="43011" name="Text Box 190"/>
          <p:cNvSpPr txBox="1">
            <a:spLocks noChangeArrowheads="1"/>
          </p:cNvSpPr>
          <p:nvPr/>
        </p:nvSpPr>
        <p:spPr bwMode="auto">
          <a:xfrm>
            <a:off x="23813" y="6438900"/>
            <a:ext cx="845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  <a:latin typeface="Franklin Gothic Book" panose="020B0503020102020204" pitchFamily="34" charset="0"/>
              </a:rPr>
              <a:t>Source: Oklahoma Employment Security Commission County Unemployment Rates; downloaded March 6, 2018 @ 1:32 pm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8889" r="1920" b="18889"/>
          <a:stretch>
            <a:fillRect/>
          </a:stretch>
        </p:blipFill>
        <p:spPr bwMode="auto">
          <a:xfrm>
            <a:off x="-14288" y="1163638"/>
            <a:ext cx="91440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Employment Growth</a:t>
            </a:r>
          </a:p>
        </p:txBody>
      </p:sp>
      <p:sp>
        <p:nvSpPr>
          <p:cNvPr id="45059" name="Text Box 190"/>
          <p:cNvSpPr txBox="1">
            <a:spLocks noChangeArrowheads="1"/>
          </p:cNvSpPr>
          <p:nvPr/>
        </p:nvSpPr>
        <p:spPr bwMode="auto">
          <a:xfrm>
            <a:off x="23813" y="6438900"/>
            <a:ext cx="845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  <a:latin typeface="Franklin Gothic Book" panose="020B0503020102020204" pitchFamily="34" charset="0"/>
              </a:rPr>
              <a:t>Source: Oklahoma Employment Security Commission County Unemployment Rates; downloaded March 6, 2018 @ 1:32 pm</a:t>
            </a:r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7778" r="1920" b="18889"/>
          <a:stretch>
            <a:fillRect/>
          </a:stretch>
        </p:blipFill>
        <p:spPr bwMode="auto">
          <a:xfrm>
            <a:off x="0" y="1219200"/>
            <a:ext cx="91328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Oklahoma Economy by Industry, 2016</a:t>
            </a:r>
            <a:endParaRPr lang="en-US" dirty="0"/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76200" y="6581775"/>
            <a:ext cx="891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BEA, Gross Domestic Product by State, Real GDP; http://www.bea.gov, accessed on </a:t>
            </a:r>
            <a:r>
              <a:rPr lang="en-US" altLang="en-US" sz="1200">
                <a:solidFill>
                  <a:srgbClr val="000000"/>
                </a:solidFill>
              </a:rPr>
              <a:t>accessed March 16, 2015 @ 5:32 pm</a:t>
            </a:r>
            <a:r>
              <a:rPr lang="en-US" altLang="en-US" sz="1200"/>
              <a:t>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798944"/>
          <a:ext cx="9144000" cy="560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015663" cy="684244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</a:rPr>
              <a:t>Location Quotients, </a:t>
            </a:r>
            <a:r>
              <a:rPr lang="en-US" sz="2000" dirty="0">
                <a:solidFill>
                  <a:prstClr val="black"/>
                </a:solidFill>
              </a:rPr>
              <a:t>2016, </a:t>
            </a:r>
            <a:r>
              <a:rPr lang="en-US" sz="2000" dirty="0">
                <a:solidFill>
                  <a:prstClr val="black"/>
                </a:solidFill>
              </a:rPr>
              <a:t>and Real GDP Growth Rates, United States and Oklahoma, </a:t>
            </a:r>
            <a:r>
              <a:rPr lang="en-US" sz="2000" dirty="0">
                <a:solidFill>
                  <a:prstClr val="black"/>
                </a:solidFill>
              </a:rPr>
              <a:t>20059-2016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Source: BEA, http://www.bea.gov/; accessed </a:t>
            </a:r>
            <a:r>
              <a:rPr lang="en-US" sz="1400" dirty="0">
                <a:solidFill>
                  <a:prstClr val="black"/>
                </a:solidFill>
              </a:rPr>
              <a:t>March 16, 2018 @ 5:32 pm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27113" y="55563"/>
          <a:ext cx="8035925" cy="6731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68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Industry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LQ</a:t>
                      </a:r>
                      <a:endParaRPr lang="en-US" sz="1800" dirty="0"/>
                    </a:p>
                  </a:txBody>
                  <a:tcPr marL="91439" marR="91439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</a:t>
                      </a:r>
                      <a:r>
                        <a:rPr lang="en-US" sz="1800" baseline="0" dirty="0" smtClean="0"/>
                        <a:t> Total GSP,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 2016</a:t>
                      </a:r>
                      <a:endParaRPr lang="en-US" sz="1800" dirty="0"/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</a:t>
                      </a:r>
                      <a:r>
                        <a:rPr lang="en-US" sz="1800" dirty="0" err="1" smtClean="0"/>
                        <a:t>Chg</a:t>
                      </a:r>
                      <a:r>
                        <a:rPr lang="en-US" sz="1800" baseline="0" dirty="0" smtClean="0"/>
                        <a:t> GSP</a:t>
                      </a:r>
                      <a:r>
                        <a:rPr lang="en-US" sz="1800" dirty="0" smtClean="0"/>
                        <a:t>, </a:t>
                      </a:r>
                    </a:p>
                    <a:p>
                      <a:pPr algn="ctr"/>
                      <a:r>
                        <a:rPr lang="en-US" sz="1800" dirty="0" smtClean="0"/>
                        <a:t>‘09-’16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Agriculture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70.4%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Mining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7.3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10.2%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-1.4%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95052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Utilities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23.3%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Construction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17.4%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Durable Manuf.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5.1%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-1.0%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Nondurable Manuf.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4.4%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Wholesale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Trade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5.7%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43.9%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Retail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Trade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6.3%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14.2%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Transp. &amp;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Warehousing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5.3%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106.4%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Information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Financial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</a:rPr>
                        <a:t> Serv.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14.1%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15.0%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Prof. &amp;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Bus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Serv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8.4%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15.7%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Educational Serv.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5.3%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Health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</a:rPr>
                        <a:t> Care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7.3%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14.5%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Arts,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effectLst/>
                          <a:latin typeface="+mn-lt"/>
                        </a:rPr>
                        <a:t>Entert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+mn-lt"/>
                        </a:rPr>
                        <a:t>. &amp; Rec.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0.7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42.8%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936433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effectLst/>
                          <a:latin typeface="+mn-lt"/>
                        </a:rPr>
                        <a:t>Accomm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. &amp; Food Serv.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0.9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2.8%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-1.7%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92058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Other </a:t>
                      </a:r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Serv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2.2%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11.1%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Government</a:t>
                      </a:r>
                    </a:p>
                  </a:txBody>
                  <a:tcPr marL="7620" marR="7620" marT="762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16.2%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7620" marR="7620" marT="76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23938" y="752475"/>
            <a:ext cx="5072062" cy="6038850"/>
            <a:chOff x="1024454" y="753208"/>
            <a:chExt cx="5071546" cy="6037404"/>
          </a:xfrm>
        </p:grpSpPr>
        <p:sp>
          <p:nvSpPr>
            <p:cNvPr id="2" name="Rounded Rectangle 1"/>
            <p:cNvSpPr/>
            <p:nvPr/>
          </p:nvSpPr>
          <p:spPr>
            <a:xfrm>
              <a:off x="1026041" y="1067458"/>
              <a:ext cx="5069959" cy="304727"/>
            </a:xfrm>
            <a:prstGeom prst="round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024454" y="1400753"/>
              <a:ext cx="5069959" cy="304727"/>
            </a:xfrm>
            <a:prstGeom prst="round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24454" y="753208"/>
              <a:ext cx="5069959" cy="304727"/>
            </a:xfrm>
            <a:prstGeom prst="round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24454" y="3421157"/>
              <a:ext cx="5069959" cy="304727"/>
            </a:xfrm>
            <a:prstGeom prst="round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24454" y="6485885"/>
              <a:ext cx="5069959" cy="304727"/>
            </a:xfrm>
            <a:prstGeom prst="round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092825" y="1057275"/>
            <a:ext cx="1527175" cy="5743575"/>
            <a:chOff x="6093067" y="1058008"/>
            <a:chExt cx="1526932" cy="5742861"/>
          </a:xfrm>
        </p:grpSpPr>
        <p:sp>
          <p:nvSpPr>
            <p:cNvPr id="3" name="Rounded Rectangle 2"/>
            <p:cNvSpPr/>
            <p:nvPr/>
          </p:nvSpPr>
          <p:spPr>
            <a:xfrm>
              <a:off x="6094655" y="1058008"/>
              <a:ext cx="1525344" cy="342857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4655" y="4069122"/>
              <a:ext cx="1525344" cy="342857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94655" y="6458012"/>
              <a:ext cx="1525344" cy="342857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93067" y="4418328"/>
              <a:ext cx="1525345" cy="342857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93067" y="5089757"/>
              <a:ext cx="1525345" cy="342857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596188" y="700088"/>
            <a:ext cx="1474787" cy="5073650"/>
            <a:chOff x="7596551" y="700456"/>
            <a:chExt cx="1473959" cy="5073062"/>
          </a:xfrm>
        </p:grpSpPr>
        <p:sp>
          <p:nvSpPr>
            <p:cNvPr id="14" name="Rounded Rectangle 13"/>
            <p:cNvSpPr/>
            <p:nvPr/>
          </p:nvSpPr>
          <p:spPr>
            <a:xfrm>
              <a:off x="7599724" y="700456"/>
              <a:ext cx="1462853" cy="342860"/>
            </a:xfrm>
            <a:prstGeom prst="roundRect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596551" y="1368716"/>
              <a:ext cx="1462853" cy="342860"/>
            </a:xfrm>
            <a:prstGeom prst="roundRect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607657" y="5430658"/>
              <a:ext cx="1462853" cy="342860"/>
            </a:xfrm>
            <a:prstGeom prst="roundRect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599724" y="2721109"/>
              <a:ext cx="1462853" cy="342860"/>
            </a:xfrm>
            <a:prstGeom prst="roundRect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99724" y="3384607"/>
              <a:ext cx="1462853" cy="342860"/>
            </a:xfrm>
            <a:prstGeom prst="roundRect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Employment Gains and Losses </a:t>
            </a:r>
            <a:r>
              <a:rPr lang="en-US" sz="4000" dirty="0">
                <a:solidFill>
                  <a:schemeClr val="dk1"/>
                </a:solidFill>
              </a:rPr>
              <a:t> </a:t>
            </a:r>
            <a:r>
              <a:rPr lang="en-US" sz="4000" dirty="0" smtClean="0">
                <a:solidFill>
                  <a:schemeClr val="dk1"/>
                </a:solidFill>
              </a:rPr>
              <a:t/>
            </a:r>
            <a:br>
              <a:rPr lang="en-US" sz="4000" dirty="0" smtClean="0">
                <a:solidFill>
                  <a:schemeClr val="dk1"/>
                </a:solidFill>
              </a:rPr>
            </a:br>
            <a:r>
              <a:rPr lang="en-US" sz="4000" dirty="0" smtClean="0">
                <a:solidFill>
                  <a:schemeClr val="dk1"/>
                </a:solidFill>
              </a:rPr>
              <a:t>(Feb. ’17 – Feb. ‘18)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6213"/>
          <a:ext cx="9144000" cy="451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6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Job Gaining Industries </a:t>
                      </a:r>
                    </a:p>
                    <a:p>
                      <a:pPr algn="ctr"/>
                      <a:r>
                        <a:rPr lang="en-US" sz="2000" dirty="0" smtClean="0"/>
                        <a:t>(Top 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in descending order of jobs gained)</a:t>
                      </a:r>
                      <a:endParaRPr lang="en-US" sz="2000" dirty="0"/>
                    </a:p>
                  </a:txBody>
                  <a:tcPr marL="87394" marR="8739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Job Losing Industries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(Top 5 in ascending order of jobs lost)</a:t>
                      </a:r>
                    </a:p>
                  </a:txBody>
                  <a:tcPr marL="87394" marR="87394" marT="45712" marB="4571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Accommodation and Food Services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(6,100; 4.1%)</a:t>
                      </a:r>
                      <a:endParaRPr lang="en-US" sz="2000" dirty="0" smtClean="0"/>
                    </a:p>
                  </a:txBody>
                  <a:tcPr marL="87394" marR="8739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Non-durable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Manufacturing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(-1,800;-4.4%)</a:t>
                      </a:r>
                      <a:endParaRPr lang="en-US" sz="2000" dirty="0" smtClean="0"/>
                    </a:p>
                  </a:txBody>
                  <a:tcPr marL="87394" marR="87394" marT="45712" marB="45712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Mining and Logging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(5,300; 11.8%)</a:t>
                      </a:r>
                      <a:endParaRPr lang="en-US" sz="1800" dirty="0" smtClean="0"/>
                    </a:p>
                  </a:txBody>
                  <a:tcPr marL="87394" marR="8739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Retail Trade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(-1,200; -0.7%)</a:t>
                      </a:r>
                      <a:endParaRPr lang="en-US" sz="2000" dirty="0" smtClean="0"/>
                    </a:p>
                  </a:txBody>
                  <a:tcPr marL="87394" marR="87394" marT="45712" marB="45712"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Durable Manufacturing</a:t>
                      </a:r>
                    </a:p>
                    <a:p>
                      <a:r>
                        <a:rPr lang="en-US" sz="2000" dirty="0" smtClean="0"/>
                        <a:t>(4,000;</a:t>
                      </a:r>
                      <a:r>
                        <a:rPr lang="en-US" sz="2000" baseline="0" dirty="0" smtClean="0"/>
                        <a:t> 4.5%)</a:t>
                      </a:r>
                      <a:endParaRPr lang="en-US" sz="2000" dirty="0"/>
                    </a:p>
                  </a:txBody>
                  <a:tcPr marL="87394" marR="8739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Information </a:t>
                      </a:r>
                      <a:r>
                        <a:rPr lang="en-US" sz="2000" baseline="0" dirty="0" err="1" smtClean="0"/>
                        <a:t>Supersector</a:t>
                      </a: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(-1,100; -5.3%)</a:t>
                      </a:r>
                      <a:endParaRPr lang="en-US" sz="2000" dirty="0" smtClean="0"/>
                    </a:p>
                  </a:txBody>
                  <a:tcPr marL="87394" marR="87394" marT="45712" marB="45712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Admin</a:t>
                      </a:r>
                      <a:r>
                        <a:rPr lang="en-US" sz="2000" baseline="0" dirty="0" smtClean="0"/>
                        <a:t> &amp; Waste </a:t>
                      </a:r>
                      <a:r>
                        <a:rPr lang="en-US" sz="2000" baseline="0" dirty="0" err="1" smtClean="0"/>
                        <a:t>Mgt</a:t>
                      </a:r>
                      <a:r>
                        <a:rPr lang="en-US" sz="2000" baseline="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(3,600; 3.8%)</a:t>
                      </a:r>
                    </a:p>
                  </a:txBody>
                  <a:tcPr marL="87394" marR="8739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Federal Government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(-400; -0.8%)</a:t>
                      </a:r>
                    </a:p>
                  </a:txBody>
                  <a:tcPr marL="87394" marR="87394" marT="45712" marB="45712"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Health Care and Social Assistance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(2,600;</a:t>
                      </a:r>
                      <a:r>
                        <a:rPr lang="en-US" sz="2000" baseline="0" dirty="0" smtClean="0"/>
                        <a:t> 1.2%)</a:t>
                      </a:r>
                      <a:endParaRPr lang="en-US" sz="2000" dirty="0" smtClean="0"/>
                    </a:p>
                  </a:txBody>
                  <a:tcPr marL="87394" marR="8739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L="87394" marR="87394" marT="45712" marB="45712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202" name="Text Box 190"/>
          <p:cNvSpPr txBox="1">
            <a:spLocks noChangeArrowheads="1"/>
          </p:cNvSpPr>
          <p:nvPr/>
        </p:nvSpPr>
        <p:spPr bwMode="auto">
          <a:xfrm>
            <a:off x="0" y="630555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Source: Compiled from OESC Economic Research and  Analysis, “Oklahoma Employment Report,” Feb 2018; </a:t>
            </a: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  <a:hlinkClick r:id="rId3"/>
              </a:rPr>
              <a:t>https://www.ok.gov/oesc_web/documents/lminr03232018.pdf,</a:t>
            </a: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 accessed on March 23, 2018 at 3:30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76200" y="6581775"/>
            <a:ext cx="891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BLS, State and Area Employment; http://www.bls.gov, accessed on </a:t>
            </a:r>
            <a:r>
              <a:rPr lang="en-US" altLang="en-US" sz="1200">
                <a:solidFill>
                  <a:srgbClr val="000000"/>
                </a:solidFill>
              </a:rPr>
              <a:t>accessed April 8, 2016 @ 10:45 am</a:t>
            </a:r>
            <a:r>
              <a:rPr lang="en-US" altLang="en-US" sz="1200"/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-1"/>
          <a:ext cx="9144000" cy="65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32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0" y="6335713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Source: Office of the State Treasurer. Oklahoma Economic Report, February 2018. https://www.ok.gov/treasurer/documents/Feb-18_OER.pdf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915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0" y="6335713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Source: Office of the State Treasurer. Oklahoma Economic Report, February 2018. https://www.ok.gov/treasurer/documents/Feb-18_OER.pdf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609600"/>
          <a:ext cx="7086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851">
                  <a:extLst>
                    <a:ext uri="{9D8B030D-6E8A-4147-A177-3AD203B41FA5}">
                      <a16:colId xmlns:a16="http://schemas.microsoft.com/office/drawing/2014/main" val="1082094472"/>
                    </a:ext>
                  </a:extLst>
                </a:gridCol>
                <a:gridCol w="2804749">
                  <a:extLst>
                    <a:ext uri="{9D8B030D-6E8A-4147-A177-3AD203B41FA5}">
                      <a16:colId xmlns:a16="http://schemas.microsoft.com/office/drawing/2014/main" val="3287627280"/>
                    </a:ext>
                  </a:extLst>
                </a:gridCol>
              </a:tblGrid>
              <a:tr h="10047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Economic indicators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Most</a:t>
                      </a:r>
                      <a:r>
                        <a:rPr lang="en-US" sz="2400" baseline="0" dirty="0" smtClean="0"/>
                        <a:t> recent measurement</a:t>
                      </a:r>
                      <a:endParaRPr lang="en-US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156836904"/>
                  </a:ext>
                </a:extLst>
              </a:tr>
              <a:tr h="5582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GDP Growth Rate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2.5 %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718750044"/>
                  </a:ext>
                </a:extLst>
              </a:tr>
              <a:tr h="10047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Unemployment Rate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4.1 %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601294440"/>
                  </a:ext>
                </a:extLst>
              </a:tr>
              <a:tr h="5582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Inflation Rate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2.2 %</a:t>
                      </a:r>
                      <a:endParaRPr lang="en-US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044271158"/>
                  </a:ext>
                </a:extLst>
              </a:tr>
              <a:tr h="5582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Interest Rate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1.75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666426621"/>
                  </a:ext>
                </a:extLst>
              </a:tr>
              <a:tr h="5582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Balance of Trade (monthly)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-56.6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bil.xx</a:t>
                      </a:r>
                      <a:endParaRPr lang="en-US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475159230"/>
                  </a:ext>
                </a:extLst>
              </a:tr>
              <a:tr h="5582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Govt. Debt/GDP</a:t>
                      </a:r>
                      <a:endParaRPr lang="en-US" sz="2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105.4%xxx</a:t>
                      </a:r>
                      <a:endParaRPr lang="en-US" sz="2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837260444"/>
                  </a:ext>
                </a:extLst>
              </a:tr>
            </a:tbl>
          </a:graphicData>
        </a:graphic>
      </p:graphicFrame>
      <p:sp>
        <p:nvSpPr>
          <p:cNvPr id="3177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05CECC-5EFF-4B2A-8919-F56DB9D98DE9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1773" name="TextBox 7"/>
          <p:cNvSpPr txBox="1">
            <a:spLocks noChangeArrowheads="1"/>
          </p:cNvSpPr>
          <p:nvPr/>
        </p:nvSpPr>
        <p:spPr bwMode="auto">
          <a:xfrm>
            <a:off x="1828800" y="6238875"/>
            <a:ext cx="13652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** 17-yr low</a:t>
            </a:r>
          </a:p>
        </p:txBody>
      </p:sp>
      <p:sp>
        <p:nvSpPr>
          <p:cNvPr id="31774" name="TextBox 8"/>
          <p:cNvSpPr txBox="1">
            <a:spLocks noChangeArrowheads="1"/>
          </p:cNvSpPr>
          <p:nvPr/>
        </p:nvSpPr>
        <p:spPr bwMode="auto">
          <a:xfrm>
            <a:off x="4137025" y="5829300"/>
            <a:ext cx="1262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 9-yr high</a:t>
            </a:r>
          </a:p>
        </p:txBody>
      </p:sp>
      <p:sp>
        <p:nvSpPr>
          <p:cNvPr id="31775" name="TextBox 9"/>
          <p:cNvSpPr txBox="1">
            <a:spLocks noChangeArrowheads="1"/>
          </p:cNvSpPr>
          <p:nvPr/>
        </p:nvSpPr>
        <p:spPr bwMode="auto">
          <a:xfrm>
            <a:off x="4114800" y="6537325"/>
            <a:ext cx="22447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xxx 1946: hi 118.9%</a:t>
            </a:r>
          </a:p>
        </p:txBody>
      </p:sp>
      <p:sp>
        <p:nvSpPr>
          <p:cNvPr id="31776" name="TextBox 10"/>
          <p:cNvSpPr txBox="1">
            <a:spLocks noChangeArrowheads="1"/>
          </p:cNvSpPr>
          <p:nvPr/>
        </p:nvSpPr>
        <p:spPr bwMode="auto">
          <a:xfrm>
            <a:off x="4114800" y="6172200"/>
            <a:ext cx="12366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xx 10 yr hi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52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9144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0" y="6335713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Source: Office of the State Treasurer. Oklahoma Economic Report, February 2018. https://www.ok.gov/treasurer/documents/Feb-18_OER.pdf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6200"/>
            <a:ext cx="76962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0" y="6335713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Source: Office of the State Treasurer. Oklahoma Economic Report, February 2018. https://www.ok.gov/treasurer/documents/Feb-18_OER.pdf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83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0" y="6335713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Source: Office of the State Treasurer. Oklahoma Economic Report, February 2018. https://www.ok.gov/treasurer/documents/Feb-18_OER.pdf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4"/>
          <p:cNvSpPr txBox="1">
            <a:spLocks noChangeArrowheads="1"/>
          </p:cNvSpPr>
          <p:nvPr/>
        </p:nvSpPr>
        <p:spPr bwMode="auto">
          <a:xfrm>
            <a:off x="0" y="6248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Federal Reserve Bank of Kansas City Manufacturing Survey; https://www.kansascityfed.org/~/media/files/publicat/research/indicatorsdata/mfg/2018/pr_2018-02-19-table2-2018-02-19_17-35-01.xls?la=en, accessed on March 16, 2018 @ 9:53 pm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04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90600"/>
            <a:ext cx="91344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State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430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State economy is growing</a:t>
            </a:r>
          </a:p>
          <a:p>
            <a:pPr lvl="1">
              <a:defRPr/>
            </a:pPr>
            <a:r>
              <a:rPr lang="en-US" dirty="0" smtClean="0"/>
              <a:t>Growth in employment across sectors</a:t>
            </a:r>
          </a:p>
          <a:p>
            <a:pPr lvl="1">
              <a:defRPr/>
            </a:pPr>
            <a:r>
              <a:rPr lang="en-US" dirty="0" smtClean="0"/>
              <a:t>Coincides with growth in oil and gas production</a:t>
            </a:r>
          </a:p>
          <a:p>
            <a:pPr>
              <a:defRPr/>
            </a:pPr>
            <a:r>
              <a:rPr lang="en-US" dirty="0" smtClean="0"/>
              <a:t>Labor force is growing leading to higher unemployment rates in some parts of the state</a:t>
            </a:r>
          </a:p>
          <a:p>
            <a:pPr>
              <a:defRPr/>
            </a:pPr>
            <a:r>
              <a:rPr lang="en-US" dirty="0" smtClean="0"/>
              <a:t>General economic conditions, and manufacturing specifically, both point to additional growth in next 6-12 months</a:t>
            </a:r>
          </a:p>
          <a:p>
            <a:pPr>
              <a:defRPr/>
            </a:pPr>
            <a:r>
              <a:rPr lang="en-US" dirty="0" smtClean="0"/>
              <a:t>Some uncertainty exists due to federal trade </a:t>
            </a:r>
            <a:r>
              <a:rPr lang="en-US" smtClean="0"/>
              <a:t>policy implications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Thanks for your participation!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Please follow the link below to complete the evaluation of this program: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hlinkClick r:id="rId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hlinkClick r:id="rId2"/>
              </a:rPr>
              <a:t> </a:t>
            </a:r>
            <a:r>
              <a:rPr lang="en-US" altLang="en-US" u="sng" smtClean="0">
                <a:hlinkClick r:id="rId2"/>
              </a:rPr>
              <a:t>https://okstatecasnr.az1.qualtrics.com/jfe/form/SV_3L5rMKjeo0Un8UJ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Tenth District Energy Survey</a:t>
            </a: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Tenth District Energy Survey; </a:t>
            </a:r>
            <a:r>
              <a:rPr lang="en-US" altLang="en-US" sz="1200">
                <a:hlinkClick r:id="rId2"/>
              </a:rPr>
              <a:t>https://www.kansascityfed.org/research/indicatorsdata/energy/articles/2017/fourth-quarter-energy-survey </a:t>
            </a:r>
            <a:r>
              <a:rPr lang="en-US" altLang="en-US" sz="1200"/>
              <a:t>accessed on March 16, 2018 @ 10:02 pm</a:t>
            </a: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>
            <a:fillRect/>
          </a:stretch>
        </p:blipFill>
        <p:spPr bwMode="auto">
          <a:xfrm>
            <a:off x="254000" y="898525"/>
            <a:ext cx="85344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Tenth District Energy Survey</a:t>
            </a:r>
          </a:p>
        </p:txBody>
      </p:sp>
      <p:pic>
        <p:nvPicPr>
          <p:cNvPr id="645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95400"/>
            <a:ext cx="8343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6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Tenth District Energy Survey; </a:t>
            </a:r>
            <a:r>
              <a:rPr lang="en-US" altLang="en-US" sz="1200">
                <a:hlinkClick r:id="rId3"/>
              </a:rPr>
              <a:t>https://www.kansascityfed.org/research/indicatorsdata/energy/articles/2017/fourth-quarter-energy-survey </a:t>
            </a:r>
            <a:r>
              <a:rPr lang="en-US" altLang="en-US" sz="1200"/>
              <a:t>accessed on March 16, 2018 @ 10:02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Tenth District Energy Survey</a:t>
            </a:r>
          </a:p>
        </p:txBody>
      </p:sp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Source: Tenth District Energy Survey; </a:t>
            </a:r>
            <a:r>
              <a:rPr lang="en-US" altLang="en-US" sz="1200">
                <a:hlinkClick r:id="rId2"/>
              </a:rPr>
              <a:t>https://www.kansascityfed.org/research/indicatorsdata/energy/articles/2017/fourth-quarter-energy-survey </a:t>
            </a:r>
            <a:r>
              <a:rPr lang="en-US" altLang="en-US" sz="1200"/>
              <a:t>accessed on March 16, 2018 @ 10:02 pm</a:t>
            </a:r>
          </a:p>
        </p:txBody>
      </p:sp>
      <p:pic>
        <p:nvPicPr>
          <p:cNvPr id="655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0" y="6810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7038" y="0"/>
            <a:ext cx="8229600" cy="533400"/>
          </a:xfrm>
        </p:spPr>
        <p:txBody>
          <a:bodyPr/>
          <a:lstStyle/>
          <a:p>
            <a:r>
              <a:rPr lang="en-US" altLang="en-US" sz="3200" smtClean="0"/>
              <a:t>What makes the economy work?</a:t>
            </a:r>
          </a:p>
        </p:txBody>
      </p:sp>
      <p:graphicFrame>
        <p:nvGraphicFramePr>
          <p:cNvPr id="32771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2057400" y="609600"/>
          <a:ext cx="49530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Chart" r:id="rId3" imgW="4145639" imgH="4633362" progId="Excel.Chart.8">
                  <p:embed/>
                </p:oleObj>
              </mc:Choice>
              <mc:Fallback>
                <p:oleObj name="Chart" r:id="rId3" imgW="4145639" imgH="4633362" progId="Excel.Chart.8">
                  <p:embed/>
                  <p:pic>
                    <p:nvPicPr>
                      <p:cNvPr id="0" name="Content Placehold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09600"/>
                        <a:ext cx="49530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C743B4-E936-49D8-99D3-73A34D5D7275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76200" y="2509838"/>
            <a:ext cx="2667000" cy="647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Business investment (2015 hi; 19% below)</a:t>
            </a:r>
          </a:p>
        </p:txBody>
      </p:sp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867400" y="2725738"/>
            <a:ext cx="3429000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Consumer spending (record hi)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--Unemployment (4.1 %)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--wages (4.6%)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--savings rate (3.2%)</a:t>
            </a:r>
          </a:p>
        </p:txBody>
      </p:sp>
      <p:sp>
        <p:nvSpPr>
          <p:cNvPr id="32775" name="TextBox 3"/>
          <p:cNvSpPr txBox="1">
            <a:spLocks noChangeArrowheads="1"/>
          </p:cNvSpPr>
          <p:nvPr/>
        </p:nvSpPr>
        <p:spPr bwMode="auto">
          <a:xfrm>
            <a:off x="533400" y="1219200"/>
            <a:ext cx="2819400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Government spending (2009 hi; 6% below)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5AF59-A46E-431A-81E4-F6DD29F79E7B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52800" y="2514600"/>
            <a:ext cx="2209800" cy="137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Tax Cuts?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152400"/>
            <a:ext cx="4876800" cy="18288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Theory and research suggest:</a:t>
            </a:r>
          </a:p>
          <a:p>
            <a:pPr>
              <a:defRPr/>
            </a:pPr>
            <a:r>
              <a:rPr lang="en-US" sz="2400" dirty="0"/>
              <a:t>--Little/no economic growth</a:t>
            </a:r>
          </a:p>
          <a:p>
            <a:pPr>
              <a:defRPr/>
            </a:pPr>
            <a:r>
              <a:rPr lang="en-US" sz="2400" dirty="0"/>
              <a:t>--Increased inflation</a:t>
            </a:r>
          </a:p>
          <a:p>
            <a:pPr>
              <a:defRPr/>
            </a:pPr>
            <a:r>
              <a:rPr lang="en-US" sz="2400" dirty="0"/>
              <a:t>--Federal deficit &amp; debt will increase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8800" y="4114800"/>
            <a:ext cx="3352800" cy="16002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Currently:</a:t>
            </a:r>
          </a:p>
          <a:p>
            <a:pPr>
              <a:defRPr/>
            </a:pPr>
            <a:r>
              <a:rPr lang="en-US" dirty="0"/>
              <a:t>--Economy doing relatively well</a:t>
            </a:r>
          </a:p>
          <a:p>
            <a:pPr>
              <a:defRPr/>
            </a:pPr>
            <a:r>
              <a:rPr lang="en-US" dirty="0"/>
              <a:t>--Not a reasonable time for tax cuts and increasing deficit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4191000"/>
            <a:ext cx="3505200" cy="1143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Tax cuts mean less investment in:</a:t>
            </a:r>
          </a:p>
          <a:p>
            <a:pPr>
              <a:defRPr/>
            </a:pPr>
            <a:r>
              <a:rPr lang="en-US" dirty="0"/>
              <a:t>--infrastructure</a:t>
            </a:r>
          </a:p>
          <a:p>
            <a:pPr>
              <a:defRPr/>
            </a:pPr>
            <a:r>
              <a:rPr lang="en-US" dirty="0"/>
              <a:t>--social programs</a:t>
            </a:r>
          </a:p>
          <a:p>
            <a:pPr>
              <a:defRPr/>
            </a:pPr>
            <a:r>
              <a:rPr lang="en-US" dirty="0"/>
              <a:t>--farm programs</a:t>
            </a:r>
          </a:p>
        </p:txBody>
      </p:sp>
      <p:sp>
        <p:nvSpPr>
          <p:cNvPr id="7" name="Curved Left Arrow 6"/>
          <p:cNvSpPr/>
          <p:nvPr/>
        </p:nvSpPr>
        <p:spPr>
          <a:xfrm rot="20855604">
            <a:off x="7010400" y="1447800"/>
            <a:ext cx="1371600" cy="27432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1110666">
            <a:off x="393700" y="1049338"/>
            <a:ext cx="1428750" cy="302101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810000" y="4572000"/>
            <a:ext cx="15240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TRADE AGREEMENTS &amp; TARIFFS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23622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US Agriculture has 50-yr history of benefitting from trade agreements &amp; bringing down tariffs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2438400"/>
          </a:xfrm>
          <a:solidFill>
            <a:schemeClr val="accent4"/>
          </a:solidFill>
        </p:spPr>
        <p:txBody>
          <a:bodyPr/>
          <a:lstStyle/>
          <a:p>
            <a:pPr>
              <a:defRPr/>
            </a:pPr>
            <a:r>
              <a:rPr lang="en-US" dirty="0"/>
              <a:t>Tariffs generally do more harm than </a:t>
            </a:r>
            <a:r>
              <a:rPr lang="en-US" dirty="0" smtClean="0"/>
              <a:t>good</a:t>
            </a:r>
          </a:p>
          <a:p>
            <a:pPr>
              <a:defRPr/>
            </a:pPr>
            <a:r>
              <a:rPr lang="en-US" dirty="0" smtClean="0"/>
              <a:t>Trump </a:t>
            </a:r>
            <a:r>
              <a:rPr lang="en-US" dirty="0"/>
              <a:t>tariffs likely to hurt US consumers and farmers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21A94-7EDB-45DC-96B2-440853DF0321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495800"/>
            <a:ext cx="4495800" cy="1295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Tariffs may produce short term gains for targeted sectors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Lose-Lose in long term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  <p:bldP spid="2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350" y="6570663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</a:rPr>
              <a:t>https://www.fas.usda.gov/sites/default/files/2017-05/graphic_2_1.png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667500" cy="76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2100" dirty="0"/>
              <a:t>US Agricultural Exports &amp; Net Farm Income, 1993-2017 ($ billion)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5624513"/>
            <a:ext cx="154305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B0C11C-9907-402A-AB2E-6866CB1317D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graphicFrame>
        <p:nvGraphicFramePr>
          <p:cNvPr id="36868" name="Chart 3"/>
          <p:cNvGraphicFramePr>
            <a:graphicFrameLocks/>
          </p:cNvGraphicFramePr>
          <p:nvPr/>
        </p:nvGraphicFramePr>
        <p:xfrm>
          <a:off x="1104900" y="609600"/>
          <a:ext cx="74295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Chart" r:id="rId3" imgW="9254530" imgH="5383235" progId="Excel.Chart.8">
                  <p:embed/>
                </p:oleObj>
              </mc:Choice>
              <mc:Fallback>
                <p:oleObj name="Chart" r:id="rId3" imgW="9254530" imgH="538323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609600"/>
                        <a:ext cx="7429500" cy="49149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1428750" y="5715000"/>
            <a:ext cx="2352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FAS Office of Global Analysis; USDA ERS</a:t>
            </a: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213225"/>
            <a:ext cx="35941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The next farm bill… 2018…2019…2020…???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-4763" y="681038"/>
            <a:ext cx="4614863" cy="4767262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2400" smtClean="0"/>
              <a:t>2014 farm bill was a 5-yr bill expected to last thru 2018</a:t>
            </a:r>
          </a:p>
          <a:p>
            <a:pPr eaLnBrk="1" hangingPunct="1"/>
            <a:r>
              <a:rPr lang="en-US" altLang="en-US" sz="2400" smtClean="0"/>
              <a:t>Discussions ongoing; some drafts</a:t>
            </a:r>
          </a:p>
          <a:p>
            <a:pPr eaLnBrk="1" hangingPunct="1"/>
            <a:r>
              <a:rPr lang="en-US" altLang="en-US" sz="2400" smtClean="0"/>
              <a:t>Risk management continues to be the framework--crop insurance focus</a:t>
            </a:r>
          </a:p>
          <a:p>
            <a:pPr eaLnBrk="1" hangingPunct="1"/>
            <a:r>
              <a:rPr lang="en-US" altLang="en-US" sz="2400" smtClean="0"/>
              <a:t>Maintain omnibus concept or split off food programs?</a:t>
            </a:r>
          </a:p>
          <a:p>
            <a:pPr eaLnBrk="1" hangingPunct="1"/>
            <a:r>
              <a:rPr lang="en-US" altLang="en-US" sz="2400" smtClean="0"/>
              <a:t>Specialty crops and conservation as compromise issues?</a:t>
            </a:r>
          </a:p>
          <a:p>
            <a:pPr eaLnBrk="1" hangingPunct="1"/>
            <a:r>
              <a:rPr lang="en-US" altLang="en-US" sz="2400" smtClean="0"/>
              <a:t>Food Stamps (SNAP) may stall progress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7892" name="Content Placeholder 2"/>
          <p:cNvSpPr>
            <a:spLocks noGrp="1"/>
          </p:cNvSpPr>
          <p:nvPr>
            <p:ph sz="half" idx="2"/>
          </p:nvPr>
        </p:nvSpPr>
        <p:spPr>
          <a:xfrm>
            <a:off x="4719638" y="657225"/>
            <a:ext cx="4267200" cy="5210175"/>
          </a:xfrm>
          <a:solidFill>
            <a:srgbClr val="00B050"/>
          </a:solidFill>
        </p:spPr>
        <p:txBody>
          <a:bodyPr/>
          <a:lstStyle/>
          <a:p>
            <a:r>
              <a:rPr lang="en-US" altLang="en-US" smtClean="0"/>
              <a:t>The “Team” that will write/move the farm bill	</a:t>
            </a: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C2A13C-7A32-441C-B9B3-5D2F3E3333F4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907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4265613"/>
            <a:ext cx="11826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3"/>
          <p:cNvSpPr txBox="1">
            <a:spLocks noChangeArrowheads="1"/>
          </p:cNvSpPr>
          <p:nvPr/>
        </p:nvSpPr>
        <p:spPr bwMode="auto">
          <a:xfrm>
            <a:off x="4940300" y="2112963"/>
            <a:ext cx="109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SENATE</a:t>
            </a:r>
          </a:p>
        </p:txBody>
      </p:sp>
      <p:sp>
        <p:nvSpPr>
          <p:cNvPr id="37897" name="TextBox 4"/>
          <p:cNvSpPr txBox="1">
            <a:spLocks noChangeArrowheads="1"/>
          </p:cNvSpPr>
          <p:nvPr/>
        </p:nvSpPr>
        <p:spPr bwMode="auto">
          <a:xfrm>
            <a:off x="4953000" y="3709988"/>
            <a:ext cx="113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Pat Roberts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  (R-KS)</a:t>
            </a:r>
          </a:p>
        </p:txBody>
      </p:sp>
      <p:sp>
        <p:nvSpPr>
          <p:cNvPr id="37898" name="TextBox 5"/>
          <p:cNvSpPr txBox="1">
            <a:spLocks noChangeArrowheads="1"/>
          </p:cNvSpPr>
          <p:nvPr/>
        </p:nvSpPr>
        <p:spPr bwMode="auto">
          <a:xfrm>
            <a:off x="4719638" y="5395913"/>
            <a:ext cx="1598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Debbie Stabenow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       (D-MI)</a:t>
            </a:r>
          </a:p>
        </p:txBody>
      </p:sp>
      <p:sp>
        <p:nvSpPr>
          <p:cNvPr id="37899" name="TextBox 6"/>
          <p:cNvSpPr txBox="1">
            <a:spLocks noChangeArrowheads="1"/>
          </p:cNvSpPr>
          <p:nvPr/>
        </p:nvSpPr>
        <p:spPr bwMode="auto">
          <a:xfrm>
            <a:off x="7315200" y="2124075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HOUSE</a:t>
            </a:r>
          </a:p>
        </p:txBody>
      </p:sp>
      <p:pic>
        <p:nvPicPr>
          <p:cNvPr id="3790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93963"/>
            <a:ext cx="10048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4233863"/>
            <a:ext cx="81121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Box 7"/>
          <p:cNvSpPr txBox="1">
            <a:spLocks noChangeArrowheads="1"/>
          </p:cNvSpPr>
          <p:nvPr/>
        </p:nvSpPr>
        <p:spPr bwMode="auto">
          <a:xfrm>
            <a:off x="6942138" y="3714750"/>
            <a:ext cx="1598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Michael Conaway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      (R-TX)</a:t>
            </a:r>
          </a:p>
        </p:txBody>
      </p:sp>
      <p:sp>
        <p:nvSpPr>
          <p:cNvPr id="37903" name="TextBox 8"/>
          <p:cNvSpPr txBox="1">
            <a:spLocks noChangeArrowheads="1"/>
          </p:cNvSpPr>
          <p:nvPr/>
        </p:nvSpPr>
        <p:spPr bwMode="auto">
          <a:xfrm>
            <a:off x="7067550" y="5395913"/>
            <a:ext cx="1398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Collin Peterson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     (D-MN)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mtClean="0"/>
              <a:t>Politics &amp; Policy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>
          <a:xfrm>
            <a:off x="-30163" y="1066800"/>
            <a:ext cx="8890001" cy="3497263"/>
          </a:xfrm>
        </p:spPr>
        <p:txBody>
          <a:bodyPr/>
          <a:lstStyle/>
          <a:p>
            <a:r>
              <a:rPr lang="en-US" altLang="en-US" smtClean="0"/>
              <a:t>Trump thrives on management by disruption</a:t>
            </a:r>
          </a:p>
          <a:p>
            <a:r>
              <a:rPr lang="en-US" altLang="en-US" smtClean="0"/>
              <a:t>Congress not likely to reverse Tariffs</a:t>
            </a:r>
          </a:p>
          <a:p>
            <a:r>
              <a:rPr lang="en-US" altLang="en-US" smtClean="0"/>
              <a:t>Short run gains in hopes that importing countries will reduce offenses</a:t>
            </a:r>
          </a:p>
          <a:p>
            <a:r>
              <a:rPr lang="en-US" altLang="en-US" smtClean="0"/>
              <a:t>Risk is that trade wars ensues (recent gains from Pac-Rim now at risk)</a:t>
            </a:r>
          </a:p>
          <a:p>
            <a:r>
              <a:rPr lang="en-US" altLang="en-US" smtClean="0"/>
              <a:t>Value of $ &amp; US economic growth critical in gambit 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AD PowerPoint Template 5-18-12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tentsion_PPT_Template_Gray" id="{560104B9-8076-0649-8736-C23686484140}" vid="{CEA7258F-307D-4446-B843-38184334D0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F4ECAB-8FF9-4895-AF46-D3634269E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01B015-B970-4F71-B180-A71EA738F4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422DD1-E9F9-4723-858E-7E40FA0472E9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db382af5-41d1-4468-8b87-e2f8642e227d"/>
    <ds:schemaRef ds:uri="6d636ed6-4d22-4f9b-a70c-2b144907596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134114</TotalTime>
  <Words>1386</Words>
  <Application>Microsoft Office PowerPoint</Application>
  <PresentationFormat>On-screen Show (4:3)</PresentationFormat>
  <Paragraphs>237</Paragraphs>
  <Slides>29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Segoe</vt:lpstr>
      <vt:lpstr>Times New Roman</vt:lpstr>
      <vt:lpstr>Franklin Gothic Book</vt:lpstr>
      <vt:lpstr>GPAD PowerPoint Template 5-18-12</vt:lpstr>
      <vt:lpstr>2_Office Theme</vt:lpstr>
      <vt:lpstr>Microsoft Excel Chart</vt:lpstr>
      <vt:lpstr>Chart</vt:lpstr>
      <vt:lpstr>The Economy  and Agricultural Policy</vt:lpstr>
      <vt:lpstr>PowerPoint Presentation</vt:lpstr>
      <vt:lpstr>What makes the economy work?</vt:lpstr>
      <vt:lpstr>PowerPoint Presentation</vt:lpstr>
      <vt:lpstr>TRADE AGREEMENTS &amp; TARIFFS</vt:lpstr>
      <vt:lpstr>PowerPoint Presentation</vt:lpstr>
      <vt:lpstr>US Agricultural Exports &amp; Net Farm Income, 1993-2017 ($ billion)</vt:lpstr>
      <vt:lpstr>The next farm bill… 2018…2019…2020…???</vt:lpstr>
      <vt:lpstr>Politics &amp; Policy</vt:lpstr>
      <vt:lpstr>Turning to Oklahoma</vt:lpstr>
      <vt:lpstr>PowerPoint Presentation</vt:lpstr>
      <vt:lpstr>Unemployment Rates, 2017</vt:lpstr>
      <vt:lpstr>Employment Growth</vt:lpstr>
      <vt:lpstr>Oklahoma Economy by Industry, 2016</vt:lpstr>
      <vt:lpstr>PowerPoint Presentation</vt:lpstr>
      <vt:lpstr>Employment Gains and Losses   (Feb. ’17 – Feb. ‘18)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Conclusions</vt:lpstr>
      <vt:lpstr>Thanks for your participation!</vt:lpstr>
      <vt:lpstr>Tenth District Energy Survey</vt:lpstr>
      <vt:lpstr>Tenth District Energy Survey</vt:lpstr>
      <vt:lpstr>Tenth District Energy Survey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Shutdown and Pending Debt Crisis: A Summary of Impacts to Agriculture and the Food Sectors</dc:title>
  <dc:creator>Sanders, Larry Dale</dc:creator>
  <cp:lastModifiedBy>Spradlin, Cassidy D</cp:lastModifiedBy>
  <cp:revision>759</cp:revision>
  <cp:lastPrinted>2018-03-16T14:25:15Z</cp:lastPrinted>
  <dcterms:created xsi:type="dcterms:W3CDTF">2013-10-04T18:52:19Z</dcterms:created>
  <dcterms:modified xsi:type="dcterms:W3CDTF">2020-10-15T14:31:52Z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