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57" r:id="rId6"/>
    <p:sldId id="275" r:id="rId7"/>
    <p:sldId id="273" r:id="rId8"/>
    <p:sldId id="259" r:id="rId9"/>
    <p:sldId id="261" r:id="rId10"/>
    <p:sldId id="262" r:id="rId11"/>
    <p:sldId id="263" r:id="rId12"/>
    <p:sldId id="258" r:id="rId13"/>
    <p:sldId id="260" r:id="rId14"/>
    <p:sldId id="264" r:id="rId15"/>
    <p:sldId id="272" r:id="rId16"/>
    <p:sldId id="271" r:id="rId17"/>
    <p:sldId id="266" r:id="rId18"/>
    <p:sldId id="267" r:id="rId19"/>
    <p:sldId id="265" r:id="rId20"/>
    <p:sldId id="269" r:id="rId21"/>
    <p:sldId id="268" r:id="rId22"/>
    <p:sldId id="270" r:id="rId23"/>
    <p:sldId id="278" r:id="rId24"/>
    <p:sldId id="277" r:id="rId25"/>
    <p:sldId id="280" r:id="rId26"/>
    <p:sldId id="279" r:id="rId27"/>
    <p:sldId id="281" r:id="rId28"/>
    <p:sldId id="276"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01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6" autoAdjust="0"/>
    <p:restoredTop sz="64964" autoAdjust="0"/>
  </p:normalViewPr>
  <p:slideViewPr>
    <p:cSldViewPr snapToGrid="0" snapToObjects="1">
      <p:cViewPr varScale="1">
        <p:scale>
          <a:sx n="75" d="100"/>
          <a:sy n="75" d="100"/>
        </p:scale>
        <p:origin x="267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3E8DC2-A12D-A249-971D-6314F1D0B8C1}" type="datetimeFigureOut">
              <a:rPr lang="en-US" smtClean="0"/>
              <a:t>10/15/2020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BF194B-DB4E-BF4A-9C25-5BBE05A5D648}" type="slidenum">
              <a:rPr lang="en-US" smtClean="0"/>
              <a:t>‹#›</a:t>
            </a:fld>
            <a:endParaRPr lang="en-US" dirty="0"/>
          </a:p>
        </p:txBody>
      </p:sp>
    </p:spTree>
    <p:extLst>
      <p:ext uri="{BB962C8B-B14F-4D97-AF65-F5344CB8AC3E}">
        <p14:creationId xmlns:p14="http://schemas.microsoft.com/office/powerpoint/2010/main" val="21111188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presentation is intended</a:t>
            </a:r>
            <a:r>
              <a:rPr lang="en-US" baseline="0" dirty="0" smtClean="0"/>
              <a:t> as a resource for you when working with small farmers growing produce for sale to the public. Feel free to customize it for your audience. We will discuss best practices for reducing foodborne illness both on the farm and at the market. At the conclusion, I’ll also list several helpful links for many of the commonly asked questions I receive when working with small farmers or farmers markets.</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a:t>
            </a:fld>
            <a:endParaRPr lang="en-US" dirty="0"/>
          </a:p>
        </p:txBody>
      </p:sp>
    </p:spTree>
    <p:extLst>
      <p:ext uri="{BB962C8B-B14F-4D97-AF65-F5344CB8AC3E}">
        <p14:creationId xmlns:p14="http://schemas.microsoft.com/office/powerpoint/2010/main" val="428138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Viruses like norovirus can contaminate produce when workers are shedding viruses and handle produce with unclean hands.</a:t>
            </a:r>
            <a:r>
              <a:rPr lang="en-US" baseline="0" dirty="0" smtClean="0"/>
              <a:t> Contamination can take place when someone handles an animal, and then handles produce. Contamination can happen when workers go to the bathroom on the ground in or around growing areas.</a:t>
            </a:r>
            <a:endParaRPr lang="en-US" dirty="0" smtClean="0"/>
          </a:p>
          <a:p>
            <a:endParaRPr lang="en-US" dirty="0" smtClean="0"/>
          </a:p>
          <a:p>
            <a:r>
              <a:rPr lang="en-US" dirty="0" smtClean="0"/>
              <a:t>Contamination </a:t>
            </a:r>
            <a:r>
              <a:rPr lang="en-US" dirty="0"/>
              <a:t>can come from land used previously for animal </a:t>
            </a:r>
            <a:r>
              <a:rPr lang="en-US" dirty="0" smtClean="0"/>
              <a:t>production</a:t>
            </a:r>
            <a:r>
              <a:rPr lang="en-US" baseline="0" dirty="0" smtClean="0"/>
              <a:t> or </a:t>
            </a:r>
            <a:r>
              <a:rPr lang="en-US" dirty="0" smtClean="0"/>
              <a:t>animals </a:t>
            </a:r>
            <a:r>
              <a:rPr lang="en-US" dirty="0"/>
              <a:t>wandering through produce fields or areas where produce is </a:t>
            </a:r>
            <a:r>
              <a:rPr lang="en-US" dirty="0" smtClean="0"/>
              <a:t>growing. Contamination occurs</a:t>
            </a:r>
            <a:r>
              <a:rPr lang="en-US" baseline="0" dirty="0" smtClean="0"/>
              <a:t> when produce is i</a:t>
            </a:r>
            <a:r>
              <a:rPr lang="en-US" dirty="0" smtClean="0"/>
              <a:t>rrigated with </a:t>
            </a:r>
            <a:r>
              <a:rPr lang="en-US" dirty="0"/>
              <a:t>contaminated water </a:t>
            </a:r>
            <a:r>
              <a:rPr lang="en-US" dirty="0" smtClean="0"/>
              <a:t>supplies.</a:t>
            </a:r>
            <a:endParaRPr lang="en-US" dirty="0"/>
          </a:p>
          <a:p>
            <a:endParaRPr lang="en-US" dirty="0"/>
          </a:p>
          <a:p>
            <a:r>
              <a:rPr lang="en-US" dirty="0" smtClean="0"/>
              <a:t>Some </a:t>
            </a:r>
            <a:r>
              <a:rPr lang="en-US" dirty="0"/>
              <a:t>land uses may not be acceptable for growing edible fruits and vegetables.  Using high-risk lands to grow produce may lead to contamination of produce by disease-causing pathogens.  Some land uses will result in a need to undergo soil testing or to observe a waiting period before edible crops are planted on that land.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10</a:t>
            </a:fld>
            <a:endParaRPr lang="en-US" dirty="0"/>
          </a:p>
        </p:txBody>
      </p:sp>
    </p:spTree>
    <p:extLst>
      <p:ext uri="{BB962C8B-B14F-4D97-AF65-F5344CB8AC3E}">
        <p14:creationId xmlns:p14="http://schemas.microsoft.com/office/powerpoint/2010/main" val="60882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Reducing the risk of foodborne pathogens starts with careful selection and thought to where crops are planted. </a:t>
            </a:r>
            <a:r>
              <a:rPr lang="en-US" dirty="0" smtClean="0"/>
              <a:t>The </a:t>
            </a:r>
            <a:r>
              <a:rPr lang="en-US" dirty="0"/>
              <a:t>U.S. EPA and the National Organic Program have recommended a </a:t>
            </a:r>
            <a:r>
              <a:rPr lang="en-US" dirty="0" smtClean="0"/>
              <a:t>90-day </a:t>
            </a:r>
            <a:r>
              <a:rPr lang="en-US" dirty="0"/>
              <a:t>waiting period after raw manure application for crops that do not touch the soil – such as </a:t>
            </a:r>
            <a:r>
              <a:rPr lang="en-US" dirty="0" smtClean="0"/>
              <a:t>tomatoes or corn and </a:t>
            </a:r>
            <a:r>
              <a:rPr lang="en-US" dirty="0"/>
              <a:t>a 120 day waiting period for crops that touch the soil – like </a:t>
            </a:r>
            <a:r>
              <a:rPr lang="en-US" dirty="0" smtClean="0"/>
              <a:t>carrots and turnips.</a:t>
            </a:r>
            <a:endParaRPr lang="en-US" dirty="0"/>
          </a:p>
          <a:p>
            <a:endParaRPr lang="en-US" dirty="0"/>
          </a:p>
          <a:p>
            <a:r>
              <a:rPr lang="en-US" dirty="0"/>
              <a:t>If you have land that has been heavily used for animal production, do not plant in these areas for several months after the animals have been removed from the site.  This provides time for the disease-causing microorganisms to die off before crops are planted.</a:t>
            </a:r>
          </a:p>
          <a:p>
            <a:endParaRPr lang="en-US" dirty="0"/>
          </a:p>
          <a:p>
            <a:r>
              <a:rPr lang="en-US" dirty="0"/>
              <a:t>Wait at least 2 weeks</a:t>
            </a:r>
            <a:r>
              <a:rPr lang="en-US" b="1" dirty="0"/>
              <a:t> </a:t>
            </a:r>
            <a:r>
              <a:rPr lang="en-US" dirty="0"/>
              <a:t>before planting after raw manure application. </a:t>
            </a:r>
          </a:p>
          <a:p>
            <a:endParaRPr lang="en-US" dirty="0"/>
          </a:p>
          <a:p>
            <a:r>
              <a:rPr lang="en-US" dirty="0"/>
              <a:t>Another example of a high risk land use is using land that has been exposed to human </a:t>
            </a:r>
            <a:r>
              <a:rPr lang="en-US" dirty="0" smtClean="0"/>
              <a:t>waste</a:t>
            </a:r>
            <a:r>
              <a:rPr lang="en-US" baseline="0" dirty="0" smtClean="0"/>
              <a:t> such as septage and biosolids.</a:t>
            </a:r>
            <a:r>
              <a:rPr lang="en-US" baseline="0" dirty="0"/>
              <a:t> </a:t>
            </a:r>
            <a:r>
              <a:rPr lang="en-US" dirty="0" smtClean="0"/>
              <a:t>If your</a:t>
            </a:r>
            <a:r>
              <a:rPr lang="en-US" baseline="0" dirty="0" smtClean="0"/>
              <a:t> soil is exposed to these</a:t>
            </a:r>
            <a:r>
              <a:rPr lang="en-US" dirty="0" smtClean="0"/>
              <a:t>, </a:t>
            </a:r>
            <a:r>
              <a:rPr lang="en-US" dirty="0"/>
              <a:t>a long waiting period of at least 3 years is required before it will be safe to plant edible crops.  Pathogens in soil are reduced over time by ultra-violet light, competition from other soil organisms, fluctuating soil moistures and </a:t>
            </a:r>
            <a:r>
              <a:rPr lang="en-US" dirty="0" smtClean="0"/>
              <a:t>temperatures.</a:t>
            </a:r>
            <a:endParaRPr lang="en-US" dirty="0"/>
          </a:p>
          <a:p>
            <a:endParaRPr lang="en-US" dirty="0"/>
          </a:p>
          <a:p>
            <a:r>
              <a:rPr lang="en-US" dirty="0"/>
              <a:t>Another high risk land use is the use of flood prone areas for growing </a:t>
            </a:r>
            <a:r>
              <a:rPr lang="en-US" dirty="0" smtClean="0"/>
              <a:t>produce.</a:t>
            </a:r>
            <a:r>
              <a:rPr lang="en-US" baseline="0" dirty="0" smtClean="0"/>
              <a:t> </a:t>
            </a:r>
            <a:r>
              <a:rPr lang="en-US" dirty="0" smtClean="0"/>
              <a:t>Flood </a:t>
            </a:r>
            <a:r>
              <a:rPr lang="en-US" dirty="0"/>
              <a:t>waters can bring pathogens and other unwanted debris and contaminants into the growing areas. Crops exposed to flood waters should be destroyed.</a:t>
            </a:r>
          </a:p>
          <a:p>
            <a:endParaRPr lang="en-US" dirty="0"/>
          </a:p>
          <a:p>
            <a:r>
              <a:rPr lang="en-US" dirty="0"/>
              <a:t>Be especially careful if production fields are lower in elevation </a:t>
            </a:r>
            <a:r>
              <a:rPr lang="en-US" dirty="0" smtClean="0"/>
              <a:t>where </a:t>
            </a:r>
            <a:r>
              <a:rPr lang="en-US" dirty="0"/>
              <a:t>there is a threat of potential runoff contaminating crops.  In these cases, it is necessary to reduce run-off entering the growing areas.  One way to do this is to establish barriers that can divert run-off so that it does not flood into the growing areas.  </a:t>
            </a:r>
            <a:endParaRPr lang="en-US" dirty="0" smtClean="0"/>
          </a:p>
          <a:p>
            <a:endParaRPr lang="en-US" dirty="0" smtClean="0"/>
          </a:p>
          <a:p>
            <a:r>
              <a:rPr lang="en-US" dirty="0" smtClean="0"/>
              <a:t>It is also important to consider whether or not contamination can be blown into your fields. Can </a:t>
            </a:r>
            <a:r>
              <a:rPr lang="en-US" dirty="0"/>
              <a:t>dust from high risk areas like animal facilities or poultry houses be blown into the growing area?  If the answer is yes, then you should consider planting a windbreak to block potential contamination.  Breaks with varying heights of tall grasses, evergreen shrubs and then trees are most effective</a:t>
            </a:r>
            <a:r>
              <a:rPr lang="en-US" dirty="0" smtClean="0"/>
              <a:t>.</a:t>
            </a:r>
          </a:p>
          <a:p>
            <a:endParaRPr lang="en-US" dirty="0" smtClean="0"/>
          </a:p>
          <a:p>
            <a:r>
              <a:rPr lang="en-US" dirty="0" smtClean="0"/>
              <a:t>With all of these risks, it’s advisable to test your soil before planting</a:t>
            </a:r>
            <a:r>
              <a:rPr lang="en-US" baseline="0" dirty="0" smtClean="0"/>
              <a:t> your vegetable crops.</a:t>
            </a:r>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11</a:t>
            </a:fld>
            <a:endParaRPr lang="en-US" dirty="0"/>
          </a:p>
        </p:txBody>
      </p:sp>
    </p:spTree>
    <p:extLst>
      <p:ext uri="{BB962C8B-B14F-4D97-AF65-F5344CB8AC3E}">
        <p14:creationId xmlns:p14="http://schemas.microsoft.com/office/powerpoint/2010/main" val="1081323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goal of food safety with produce is: Don’t let produce get contaminated with pathogens in the first place, and handle produce to minimize growth of harmful pathogens on the farm, during transport and also in the market.  </a:t>
            </a:r>
          </a:p>
          <a:p>
            <a:endParaRPr lang="en-US" dirty="0"/>
          </a:p>
          <a:p>
            <a:r>
              <a:rPr lang="en-US" dirty="0"/>
              <a:t>Refrigeration is a way to limit growth of microorganisms.  Cooling is also a way to maintain best quality of the product.  Removing field heat as soon as possible preserves quality and enhances safety.  Lower temperatures slow the growth rate of most bacteria. Bacteria multiply rapidly between 60 and 120 degrees Fahrenheit.  So cooling is a way to slow their growth.  Most produce can be stored at 41 degrees Fahrenheit; however, some are susceptible to chill injury and should be stored at slightly higher temperatures.  </a:t>
            </a:r>
          </a:p>
          <a:p>
            <a:endParaRPr lang="en-US" dirty="0"/>
          </a:p>
          <a:p>
            <a:r>
              <a:rPr lang="en-US" dirty="0" smtClean="0"/>
              <a:t>When </a:t>
            </a:r>
            <a:r>
              <a:rPr lang="en-US" dirty="0"/>
              <a:t>cleaning and sanitizing facilities and equipment, the correct procedure to follow is:</a:t>
            </a:r>
          </a:p>
          <a:p>
            <a:pPr marL="174708" indent="-174708">
              <a:buFont typeface="Arial" panose="020B0604020202020204" pitchFamily="34" charset="0"/>
              <a:buChar char="•"/>
            </a:pPr>
            <a:r>
              <a:rPr lang="en-US" dirty="0"/>
              <a:t>Rinse (to remove as much dirt and organic matter as possible)</a:t>
            </a:r>
          </a:p>
          <a:p>
            <a:pPr marL="174708" indent="-174708">
              <a:buFont typeface="Arial" panose="020B0604020202020204" pitchFamily="34" charset="0"/>
              <a:buChar char="•"/>
            </a:pPr>
            <a:r>
              <a:rPr lang="en-US" dirty="0"/>
              <a:t>Wash</a:t>
            </a:r>
          </a:p>
          <a:p>
            <a:pPr marL="174708" indent="-174708">
              <a:buFont typeface="Arial" panose="020B0604020202020204" pitchFamily="34" charset="0"/>
              <a:buChar char="•"/>
            </a:pPr>
            <a:r>
              <a:rPr lang="en-US" dirty="0"/>
              <a:t>Rinse  (to remove detergent residue that can affect the sanitizer strength) and then</a:t>
            </a:r>
          </a:p>
          <a:p>
            <a:pPr marL="174708" indent="-174708">
              <a:buFont typeface="Arial" panose="020B0604020202020204" pitchFamily="34" charset="0"/>
              <a:buChar char="•"/>
            </a:pPr>
            <a:r>
              <a:rPr lang="en-US" dirty="0"/>
              <a:t>Sanitize.</a:t>
            </a:r>
          </a:p>
          <a:p>
            <a:endParaRPr lang="en-US" dirty="0" smtClean="0"/>
          </a:p>
          <a:p>
            <a:r>
              <a:rPr lang="en-US" dirty="0" smtClean="0"/>
              <a:t>Tractors and trucks that have been used in areas of the farm that might have contacted raw manures or composts should be washed and sanitized before going into growing areas.  In addition, packing and storage areas must be cleaned. Pressure washing is a good way to clean tractors, trucks, packing and storage areas.</a:t>
            </a:r>
          </a:p>
          <a:p>
            <a:endParaRPr lang="en-US" dirty="0" smtClean="0"/>
          </a:p>
          <a:p>
            <a:r>
              <a:rPr lang="en-US" dirty="0" smtClean="0"/>
              <a:t>Harvesting tools like knives, machetes or pruners should be washed and sanitized periodically during use.</a:t>
            </a:r>
          </a:p>
          <a:p>
            <a:endParaRPr lang="en-US" dirty="0" smtClean="0"/>
          </a:p>
          <a:p>
            <a:r>
              <a:rPr lang="en-US" dirty="0" smtClean="0"/>
              <a:t>Plastic containers should be washed and sanitized between uses.  It is best to use containers labeled “food grade.”  If cardboard boxes are used, buy new, clean boxes and use them once.  If you want to reuse cardboard boxes, line the boxes and change the lining between uses.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12</a:t>
            </a:fld>
            <a:endParaRPr lang="en-US" dirty="0"/>
          </a:p>
        </p:txBody>
      </p:sp>
    </p:spTree>
    <p:extLst>
      <p:ext uri="{BB962C8B-B14F-4D97-AF65-F5344CB8AC3E}">
        <p14:creationId xmlns:p14="http://schemas.microsoft.com/office/powerpoint/2010/main" val="4228123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Farm hands can be a source of contamination so certain</a:t>
            </a:r>
            <a:r>
              <a:rPr lang="en-US" baseline="0" dirty="0" smtClean="0"/>
              <a:t> sanitary and hygiene practices should be followed. Workers should have clean clothes when they show up for work. </a:t>
            </a:r>
            <a:r>
              <a:rPr lang="en-US" dirty="0" smtClean="0"/>
              <a:t>Jewelry can not only harbor germs that can get on produce, but if the jewelry is lost in the product, it can be a physical hazard causing injuries such as broken teeth, cuts and can even be a choking hazard to someone who consumes it.</a:t>
            </a:r>
          </a:p>
          <a:p>
            <a:endParaRPr lang="en-US" dirty="0" smtClean="0"/>
          </a:p>
          <a:p>
            <a:r>
              <a:rPr lang="en-US" dirty="0" smtClean="0"/>
              <a:t>What </a:t>
            </a:r>
            <a:r>
              <a:rPr lang="en-US" dirty="0"/>
              <a:t>happens with your hands when you eat, drink or smoke?  Where are they going?  The answer is, hands go to your mouth.  Then when you touch the produce, you can transfer microorganisms that may be in the mouth to the product you are handling.</a:t>
            </a:r>
          </a:p>
          <a:p>
            <a:endParaRPr lang="en-US" dirty="0"/>
          </a:p>
          <a:p>
            <a:r>
              <a:rPr lang="en-US" dirty="0"/>
              <a:t>Another “best practice” is to exclude workers who are sick from handling produce and produce packaging materials.  If they are suffering from a gastrointestinal upset, have vomiting or diarrhea, then they should wait until they have been symptom free for at least 24 hours before returning to work.  If they have jaundice which is a yellowing of the skin that can be a symptom of hepatitis, you should require a doctor’s release before you allow them to return to work.  If they have an illness like a sore throat, etc. – reassign them to non-food-handling jobs and non-container-handling duties.  It is important to train your workers about what to do if they are sick.</a:t>
            </a:r>
          </a:p>
          <a:p>
            <a:endParaRPr lang="en-US" dirty="0"/>
          </a:p>
          <a:p>
            <a:r>
              <a:rPr lang="en-US" dirty="0"/>
              <a:t>Naturally, if a worker is ill, there is greater risk of them contaminating the produce they handle with a disease-causing organism.  Most importantly, ill employees should not handle the produce</a:t>
            </a:r>
            <a:r>
              <a:rPr lang="en-US" dirty="0" smtClean="0"/>
              <a:t>.</a:t>
            </a:r>
            <a:endParaRPr lang="en-US" dirty="0"/>
          </a:p>
          <a:p>
            <a:endParaRPr lang="en-US" dirty="0"/>
          </a:p>
          <a:p>
            <a:r>
              <a:rPr lang="en-US" dirty="0"/>
              <a:t>Gloves are not required for use by workers during harvesting, but whenever gloves are used, disposable, single-use gloves are the best choice, and certain practices should be followed.  If good practices are not followed, then the gloves themselves can be a source of contamination.</a:t>
            </a:r>
          </a:p>
          <a:p>
            <a:r>
              <a:rPr lang="en-US" dirty="0"/>
              <a:t>Wash hands prior to putting on the gloves. Avoid touching hair, skin, face, etc. with the </a:t>
            </a:r>
            <a:r>
              <a:rPr lang="en-US" dirty="0" smtClean="0"/>
              <a:t>gloves.</a:t>
            </a:r>
            <a:r>
              <a:rPr lang="en-US" baseline="0" dirty="0" smtClean="0"/>
              <a:t> </a:t>
            </a:r>
            <a:r>
              <a:rPr lang="en-US" dirty="0" smtClean="0"/>
              <a:t>Change </a:t>
            </a:r>
            <a:r>
              <a:rPr lang="en-US" dirty="0"/>
              <a:t>gloves after meals, smoking, using the bathroom, or anytime they become damaged or could have become contaminated.  Remember, gloves are used to protect the food, not your hands.</a:t>
            </a:r>
          </a:p>
          <a:p>
            <a:endParaRPr lang="en-US" dirty="0"/>
          </a:p>
          <a:p>
            <a:r>
              <a:rPr lang="en-US" dirty="0"/>
              <a:t>What should you do if produce gets contaminated with blood or other bodily fluids? The answer is: discard produce that may have come in contact with blood or other bodily fluids. Bury the contaminated produce or compost it in an area where it will not contaminate other produce in the field.</a:t>
            </a:r>
          </a:p>
          <a:p>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13</a:t>
            </a:fld>
            <a:endParaRPr lang="en-US" dirty="0"/>
          </a:p>
        </p:txBody>
      </p:sp>
    </p:spTree>
    <p:extLst>
      <p:ext uri="{BB962C8B-B14F-4D97-AF65-F5344CB8AC3E}">
        <p14:creationId xmlns:p14="http://schemas.microsoft.com/office/powerpoint/2010/main" val="44510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It's good practice to teach workers how and when to wash their hands and the importance of handwashing to prevent the spread of disease.  It important not to eat, drink or smoke in the areas around the foods being harvested, stored and sold. Teach your workers to wash their hands before beginning work and upon returning to work after breaks. This includes after using the restroom, smoking or using tobacco, eating or handling trash.</a:t>
            </a:r>
          </a:p>
          <a:p>
            <a:endParaRPr lang="en-US" dirty="0" smtClean="0"/>
          </a:p>
          <a:p>
            <a:r>
              <a:rPr lang="en-US" dirty="0" smtClean="0"/>
              <a:t>Another </a:t>
            </a:r>
            <a:r>
              <a:rPr lang="en-US" dirty="0"/>
              <a:t>important step in maintaining good worker hygiene is to train employees on the steps of proper handwashing and when hands should be washed.  Don’t assume that everyone knows when and how to wash their hands correctly.  The Centers for Disease Control and Prevention have identified handwashing as one of the best ways to prevent illnesses, including foodborne illnesses and other infectious diseases.</a:t>
            </a:r>
          </a:p>
          <a:p>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14</a:t>
            </a:fld>
            <a:endParaRPr lang="en-US" dirty="0"/>
          </a:p>
        </p:txBody>
      </p:sp>
    </p:spTree>
    <p:extLst>
      <p:ext uri="{BB962C8B-B14F-4D97-AF65-F5344CB8AC3E}">
        <p14:creationId xmlns:p14="http://schemas.microsoft.com/office/powerpoint/2010/main" val="580944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dirty="0"/>
              <a:t>properly wash hands, follow these steps.</a:t>
            </a:r>
          </a:p>
          <a:p>
            <a:pPr marL="174708" indent="-174708">
              <a:buFont typeface="Arial" panose="020B0604020202020204" pitchFamily="34" charset="0"/>
              <a:buChar char="•"/>
            </a:pPr>
            <a:r>
              <a:rPr lang="en-US" dirty="0"/>
              <a:t>Wet hands with clean, running water</a:t>
            </a:r>
          </a:p>
          <a:p>
            <a:pPr marL="174708" indent="-174708">
              <a:buFont typeface="Arial" panose="020B0604020202020204" pitchFamily="34" charset="0"/>
              <a:buChar char="•"/>
            </a:pPr>
            <a:r>
              <a:rPr lang="en-US" dirty="0"/>
              <a:t>Apply soap</a:t>
            </a:r>
          </a:p>
          <a:p>
            <a:pPr marL="174708" indent="-174708">
              <a:buFont typeface="Arial" panose="020B0604020202020204" pitchFamily="34" charset="0"/>
              <a:buChar char="•"/>
            </a:pPr>
            <a:r>
              <a:rPr lang="en-US" dirty="0"/>
              <a:t>Rub hands together vigorously for at least 20 seconds, paying special attention to cleaning around and under fingernails and between fingers.  </a:t>
            </a:r>
          </a:p>
          <a:p>
            <a:pPr marL="174708" indent="-174708">
              <a:buFont typeface="Arial" panose="020B0604020202020204" pitchFamily="34" charset="0"/>
              <a:buChar char="•"/>
            </a:pPr>
            <a:r>
              <a:rPr lang="en-US" dirty="0"/>
              <a:t>Rinse hands thoroughly</a:t>
            </a:r>
          </a:p>
          <a:p>
            <a:pPr marL="174708" indent="-174708">
              <a:buFont typeface="Arial" panose="020B0604020202020204" pitchFamily="34" charset="0"/>
              <a:buChar char="•"/>
            </a:pPr>
            <a:r>
              <a:rPr lang="en-US" dirty="0"/>
              <a:t>Dry hands with a clean paper </a:t>
            </a:r>
            <a:r>
              <a:rPr lang="en-US" dirty="0" smtClean="0"/>
              <a:t>towel, if using a home bathroom, don’t use cloth towels</a:t>
            </a:r>
            <a:endParaRPr lang="en-US" dirty="0"/>
          </a:p>
          <a:p>
            <a:pPr marL="174708" indent="-174708">
              <a:buFont typeface="Arial" panose="020B0604020202020204" pitchFamily="34" charset="0"/>
              <a:buChar char="•"/>
            </a:pPr>
            <a:r>
              <a:rPr lang="en-US" dirty="0"/>
              <a:t>Use the towel to turn off the faucet and open the door</a:t>
            </a:r>
            <a:r>
              <a:rPr lang="en-US" dirty="0" smtClean="0"/>
              <a:t>.</a:t>
            </a:r>
          </a:p>
          <a:p>
            <a:pPr marL="174708" indent="-174708">
              <a:buFont typeface="Arial" panose="020B0604020202020204" pitchFamily="34" charset="0"/>
              <a:buChar char="•"/>
            </a:pPr>
            <a:r>
              <a:rPr lang="en-US" dirty="0" smtClean="0"/>
              <a:t>Use hand sanitizer as an</a:t>
            </a:r>
            <a:r>
              <a:rPr lang="en-US" baseline="0" dirty="0" smtClean="0"/>
              <a:t> addition, not a supplement</a:t>
            </a:r>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15</a:t>
            </a:fld>
            <a:endParaRPr lang="en-US" dirty="0"/>
          </a:p>
        </p:txBody>
      </p:sp>
    </p:spTree>
    <p:extLst>
      <p:ext uri="{BB962C8B-B14F-4D97-AF65-F5344CB8AC3E}">
        <p14:creationId xmlns:p14="http://schemas.microsoft.com/office/powerpoint/2010/main" val="348693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produce is at the market,</a:t>
            </a:r>
            <a:r>
              <a:rPr lang="en-US" baseline="0" dirty="0" smtClean="0"/>
              <a:t> it’s important to follow best practices as well. </a:t>
            </a:r>
            <a:r>
              <a:rPr lang="en-US" dirty="0" smtClean="0"/>
              <a:t>Keep </a:t>
            </a:r>
            <a:r>
              <a:rPr lang="en-US" dirty="0"/>
              <a:t>your equipment and work surfaces in the market clean. Wash and sanitize work surfaces, packing bins, utensils, etc. Pressure washing is a good way to clean. Detergents can be used, and different types are needed for different situations. The strength of the sanitizer needed also varies by situation.  Check with restaurant supply stores for sources of these or order them </a:t>
            </a:r>
            <a:r>
              <a:rPr lang="en-US" dirty="0" smtClean="0"/>
              <a:t>online</a:t>
            </a:r>
            <a:r>
              <a:rPr lang="en-US" dirty="0"/>
              <a:t>.</a:t>
            </a:r>
          </a:p>
          <a:p>
            <a:endParaRPr lang="en-US" dirty="0"/>
          </a:p>
          <a:p>
            <a:r>
              <a:rPr lang="en-US" dirty="0"/>
              <a:t>If vendors use their own containers, recommend they use:</a:t>
            </a:r>
          </a:p>
          <a:p>
            <a:pPr marL="174708" indent="-174708">
              <a:buFont typeface="Arial" panose="020B0604020202020204" pitchFamily="34" charset="0"/>
              <a:buChar char="•"/>
            </a:pPr>
            <a:r>
              <a:rPr lang="en-US" dirty="0"/>
              <a:t>Materials like plastic that are easy to clean and sanitize between uses</a:t>
            </a:r>
          </a:p>
          <a:p>
            <a:pPr marL="174708" indent="-174708">
              <a:buFont typeface="Arial" panose="020B0604020202020204" pitchFamily="34" charset="0"/>
              <a:buChar char="•"/>
            </a:pPr>
            <a:r>
              <a:rPr lang="en-US" dirty="0"/>
              <a:t>Single use containers like clean cardboard boxes that are only used once.</a:t>
            </a:r>
          </a:p>
          <a:p>
            <a:pPr marL="174708" indent="-174708">
              <a:buFont typeface="Arial" panose="020B0604020202020204" pitchFamily="34" charset="0"/>
              <a:buChar char="•"/>
            </a:pPr>
            <a:r>
              <a:rPr lang="en-US" dirty="0"/>
              <a:t>If they plan to use baskets or wooden bins or other containers that will be reused and are difficult, if not impossible, to clean thoroughly, then recommend they line the containers with clean dish towels or fabrics that can be washed between uses or that they use paper towels</a:t>
            </a:r>
            <a:r>
              <a:rPr lang="en-US" dirty="0" smtClean="0"/>
              <a:t>.</a:t>
            </a:r>
            <a:endParaRPr lang="en-US" dirty="0"/>
          </a:p>
          <a:p>
            <a:pPr marL="174708" indent="-174708">
              <a:buFont typeface="Arial" panose="020B0604020202020204" pitchFamily="34" charset="0"/>
              <a:buChar char="•"/>
            </a:pPr>
            <a:r>
              <a:rPr lang="en-US" dirty="0" smtClean="0"/>
              <a:t>Also, keep </a:t>
            </a:r>
            <a:r>
              <a:rPr lang="en-US" dirty="0"/>
              <a:t>containers at least six inches above the ground or the floor</a:t>
            </a:r>
            <a:r>
              <a:rPr lang="en-US" dirty="0" smtClean="0"/>
              <a:t>.</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If a vendor is selling breads, cakes or cookies, it’s recommended to cover</a:t>
            </a:r>
            <a:r>
              <a:rPr lang="en-US" baseline="0" dirty="0" smtClean="0"/>
              <a:t> or package those goods. Also keep meats separated from produce to avoid cross contamination. </a:t>
            </a:r>
            <a:endParaRPr lang="en-US" dirty="0"/>
          </a:p>
          <a:p>
            <a:pPr marL="174708" indent="-174708">
              <a:buFont typeface="Arial" panose="020B0604020202020204" pitchFamily="34" charset="0"/>
              <a:buChar cha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Clean hygiene and health of workers is just as important as it was on the farm. The same hygiene and health practices should be used as we discussed on the farm.</a:t>
            </a:r>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16</a:t>
            </a:fld>
            <a:endParaRPr lang="en-US" dirty="0"/>
          </a:p>
        </p:txBody>
      </p:sp>
    </p:spTree>
    <p:extLst>
      <p:ext uri="{BB962C8B-B14F-4D97-AF65-F5344CB8AC3E}">
        <p14:creationId xmlns:p14="http://schemas.microsoft.com/office/powerpoint/2010/main" val="327869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Plain, unscented chlorine bleach is one of the cheapest and most effective sanitizers you can buy.  To sanitize surfaces that will come in contact with food, the U.S. Food and Drug Administration allows a maximum amount of 200 parts per million chlorine.  That is one tablespoon of chlorine bleach per gallon of water.  To sanitize surfaces that will not come in contact with food (such as floors, walls, etc.), a concentration of 400 parts per million is allowed.  That solution can be made using 2 tablespoons of plain, unscented chlorine bleach per gallon of water.</a:t>
            </a:r>
          </a:p>
          <a:p>
            <a:endParaRPr lang="en-US" dirty="0" smtClean="0"/>
          </a:p>
          <a:p>
            <a:r>
              <a:rPr lang="en-US" dirty="0" smtClean="0"/>
              <a:t>Chlorine </a:t>
            </a:r>
            <a:r>
              <a:rPr lang="en-US" dirty="0"/>
              <a:t>bleach and water sanitizing solutions degrade with time and with exposure to sunlight or heat, therefore, sanitizing solutions should be made fresh daily</a:t>
            </a:r>
            <a:r>
              <a:rPr lang="en-US" dirty="0" smtClean="0"/>
              <a:t>.</a:t>
            </a:r>
          </a:p>
          <a:p>
            <a:endParaRPr lang="en-US" dirty="0" smtClean="0"/>
          </a:p>
          <a:p>
            <a:r>
              <a:rPr lang="en-US" dirty="0" smtClean="0"/>
              <a:t>This solution can be used as a surface application in a spray bottle or by soaking at least one minute and allowing to air dry.</a:t>
            </a:r>
            <a:endParaRPr lang="en-US" dirty="0"/>
          </a:p>
          <a:p>
            <a:endParaRPr lang="en-US" dirty="0"/>
          </a:p>
          <a:p>
            <a:pPr defTabSz="465887">
              <a:defRPr/>
            </a:pPr>
            <a:r>
              <a:rPr lang="en-US" dirty="0" smtClean="0"/>
              <a:t>Even the National Organic Program allows the use of chlorine for sanitizing.  However, once you have sanitized, you must rinse with clean water safe for drinking so the chlorine level is reduced to that of drinking water (about 2 - 4 parts per million).</a:t>
            </a:r>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17</a:t>
            </a:fld>
            <a:endParaRPr lang="en-US" dirty="0"/>
          </a:p>
        </p:txBody>
      </p:sp>
    </p:spTree>
    <p:extLst>
      <p:ext uri="{BB962C8B-B14F-4D97-AF65-F5344CB8AC3E}">
        <p14:creationId xmlns:p14="http://schemas.microsoft.com/office/powerpoint/2010/main" val="82648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Oklahoma Department of Health, food can be</a:t>
            </a:r>
            <a:r>
              <a:rPr lang="en-US" baseline="0" dirty="0" smtClean="0"/>
              <a:t> sampled in Oklahoma. (Resource is available at the conclusion.) However, some county health department officials will tell some markets they cannot sample produce. It’s important to always check with your local authorities. </a:t>
            </a:r>
          </a:p>
          <a:p>
            <a:endParaRPr lang="en-US" baseline="0" dirty="0" smtClean="0"/>
          </a:p>
          <a:p>
            <a:r>
              <a:rPr lang="en-US" baseline="0" dirty="0" smtClean="0"/>
              <a:t>If produce can be washed, be sure the rinse water is suitable for drinking. Some firm produce can be scrubbed to reduce dirt. </a:t>
            </a:r>
          </a:p>
          <a:p>
            <a:endParaRPr lang="en-US" baseline="0" dirty="0" smtClean="0"/>
          </a:p>
          <a:p>
            <a:r>
              <a:rPr lang="en-US" dirty="0" smtClean="0"/>
              <a:t>Avoid </a:t>
            </a:r>
            <a:r>
              <a:rPr lang="en-US" dirty="0"/>
              <a:t>bare hand contact with ready to eat food.  This does not necessarily mean the use of gloves.  You can also use tongs, tissue paper, toothpicks for individual servings, etc</a:t>
            </a:r>
            <a:r>
              <a:rPr lang="en-US" dirty="0" smtClean="0"/>
              <a:t>. Make sure all equipment and utensils</a:t>
            </a:r>
            <a:r>
              <a:rPr lang="en-US" baseline="0" dirty="0" smtClean="0"/>
              <a:t> are clean.</a:t>
            </a:r>
          </a:p>
          <a:p>
            <a:endParaRPr lang="en-US" baseline="0" dirty="0" smtClean="0"/>
          </a:p>
          <a:p>
            <a:r>
              <a:rPr lang="en-US" baseline="0" dirty="0" smtClean="0"/>
              <a:t>Dishes, countertops and utensils that come into contact with food need to be sanitized. </a:t>
            </a:r>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18</a:t>
            </a:fld>
            <a:endParaRPr lang="en-US" dirty="0"/>
          </a:p>
        </p:txBody>
      </p:sp>
    </p:spTree>
    <p:extLst>
      <p:ext uri="{BB962C8B-B14F-4D97-AF65-F5344CB8AC3E}">
        <p14:creationId xmlns:p14="http://schemas.microsoft.com/office/powerpoint/2010/main" val="2971823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produce is cut, it must be handled like a potentially hazardous food or a time-temperature control for safety food – it must stay cold or be discarded within a short amount of time.  Keep samples in a refrigerator, in a cooler with ice or a freezer gel pack, or nestled in ice.  If this is not an option, label them with the time or record the time the samples are prepared and discard them after sitting out for 2 hours or 1 hour if the surrounding temperature is above 90 degrees Fahrenheit.  This will meet or even exceed the FDA model food code requirements for safe handling of foods that must have time and temperature control for safety.</a:t>
            </a:r>
          </a:p>
          <a:p>
            <a:endParaRPr lang="en-US" dirty="0" smtClean="0"/>
          </a:p>
          <a:p>
            <a:r>
              <a:rPr lang="en-US" dirty="0" smtClean="0"/>
              <a:t>Produce </a:t>
            </a:r>
            <a:r>
              <a:rPr lang="en-US" dirty="0"/>
              <a:t>that will be sampled in the market should be rinsed with cool running water that is safe for drinking.  If the produce is firm, like a melon, for instance, the surface can be scrubbed with a clean, sanitized vegetable brush.  Brushes can be sanitized in a solution of 1 tablespoon of plain, unscented household chlorine bleach per gallon of water – allowing the brush to remain in the solution for at least one minute.</a:t>
            </a:r>
          </a:p>
          <a:p>
            <a:endParaRPr lang="en-US" dirty="0"/>
          </a:p>
          <a:p>
            <a:r>
              <a:rPr lang="en-US" dirty="0"/>
              <a:t>Cut samples should be kept covered to prevent contamination from flies and other insects. </a:t>
            </a:r>
          </a:p>
        </p:txBody>
      </p:sp>
      <p:sp>
        <p:nvSpPr>
          <p:cNvPr id="4" name="Slide Number Placeholder 3"/>
          <p:cNvSpPr>
            <a:spLocks noGrp="1"/>
          </p:cNvSpPr>
          <p:nvPr>
            <p:ph type="sldNum" sz="quarter" idx="10"/>
          </p:nvPr>
        </p:nvSpPr>
        <p:spPr/>
        <p:txBody>
          <a:bodyPr/>
          <a:lstStyle/>
          <a:p>
            <a:fld id="{23BF194B-DB4E-BF4A-9C25-5BBE05A5D648}" type="slidenum">
              <a:rPr lang="en-US" smtClean="0"/>
              <a:t>19</a:t>
            </a:fld>
            <a:endParaRPr lang="en-US" dirty="0"/>
          </a:p>
        </p:txBody>
      </p:sp>
    </p:spTree>
    <p:extLst>
      <p:ext uri="{BB962C8B-B14F-4D97-AF65-F5344CB8AC3E}">
        <p14:creationId xmlns:p14="http://schemas.microsoft.com/office/powerpoint/2010/main" val="302251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I work with clients not traditionally</a:t>
            </a:r>
            <a:r>
              <a:rPr lang="en-US" baseline="0" dirty="0" smtClean="0"/>
              <a:t> associated with the Oklahoma Cooperative Extension Service, I always start with the basics of who the extension service is and talk about the services offered. I often meet business clients in county offices. They are amazed that they can get this soil tested, get advice from Master Gardeners or find tons of recipes and fact sheets. </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2</a:t>
            </a:fld>
            <a:endParaRPr lang="en-US" dirty="0"/>
          </a:p>
        </p:txBody>
      </p:sp>
    </p:spTree>
    <p:extLst>
      <p:ext uri="{BB962C8B-B14F-4D97-AF65-F5344CB8AC3E}">
        <p14:creationId xmlns:p14="http://schemas.microsoft.com/office/powerpoint/2010/main" val="2777814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local farmer has questions about best practices,</a:t>
            </a:r>
            <a:r>
              <a:rPr lang="en-US" baseline="0" dirty="0" smtClean="0"/>
              <a:t> advise the farmer to contact the farmers market manager for policies, contact their county health department, or county extension staff.</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20</a:t>
            </a:fld>
            <a:endParaRPr lang="en-US" dirty="0"/>
          </a:p>
        </p:txBody>
      </p:sp>
    </p:spTree>
    <p:extLst>
      <p:ext uri="{BB962C8B-B14F-4D97-AF65-F5344CB8AC3E}">
        <p14:creationId xmlns:p14="http://schemas.microsoft.com/office/powerpoint/2010/main" val="2133068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more information on a specific item such as the home baking act or health department</a:t>
            </a:r>
            <a:r>
              <a:rPr lang="en-US" baseline="0" dirty="0" smtClean="0"/>
              <a:t> questions</a:t>
            </a:r>
            <a:r>
              <a:rPr lang="en-US" dirty="0" smtClean="0"/>
              <a:t>? The following two pages of links can answer many questions that come up with small</a:t>
            </a:r>
            <a:r>
              <a:rPr lang="en-US" baseline="0" dirty="0" smtClean="0"/>
              <a:t> farmers or farmers markets.</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21</a:t>
            </a:fld>
            <a:endParaRPr lang="en-US" dirty="0"/>
          </a:p>
        </p:txBody>
      </p:sp>
    </p:spTree>
    <p:extLst>
      <p:ext uri="{BB962C8B-B14F-4D97-AF65-F5344CB8AC3E}">
        <p14:creationId xmlns:p14="http://schemas.microsoft.com/office/powerpoint/2010/main" val="2898311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22</a:t>
            </a:fld>
            <a:endParaRPr lang="en-US" dirty="0"/>
          </a:p>
        </p:txBody>
      </p:sp>
    </p:spTree>
    <p:extLst>
      <p:ext uri="{BB962C8B-B14F-4D97-AF65-F5344CB8AC3E}">
        <p14:creationId xmlns:p14="http://schemas.microsoft.com/office/powerpoint/2010/main" val="318764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is a condensed version of an online program available at e-extension</a:t>
            </a:r>
            <a:r>
              <a:rPr lang="en-US" baseline="0" dirty="0" smtClean="0"/>
              <a:t> called Enhancing the Safety of Locally Grown Produce. The course was put together by extension staff at the University of Georgia, Clemson and Virginia.</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23</a:t>
            </a:fld>
            <a:endParaRPr lang="en-US" dirty="0"/>
          </a:p>
        </p:txBody>
      </p:sp>
    </p:spTree>
    <p:extLst>
      <p:ext uri="{BB962C8B-B14F-4D97-AF65-F5344CB8AC3E}">
        <p14:creationId xmlns:p14="http://schemas.microsoft.com/office/powerpoint/2010/main" val="2708289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this presentation will be helpful to small farmers in your county. As we get ready for farmers market season, perhaps you can gather vendors, Master Gardeners or similar groups</a:t>
            </a:r>
            <a:r>
              <a:rPr lang="en-US" baseline="0" dirty="0" smtClean="0"/>
              <a:t> together to help them learn good basic practices for reducing foodborne illnesses. At this link, you will find this presentation as a </a:t>
            </a:r>
            <a:r>
              <a:rPr lang="en-US" baseline="0" dirty="0" err="1" smtClean="0"/>
              <a:t>Powerpoint</a:t>
            </a:r>
            <a:r>
              <a:rPr lang="en-US" baseline="0" dirty="0" smtClean="0"/>
              <a:t> presentation as well as an accompanying tip sheet that can be branded with your county information at the bottom right.</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24</a:t>
            </a:fld>
            <a:endParaRPr lang="en-US" dirty="0"/>
          </a:p>
        </p:txBody>
      </p:sp>
    </p:spTree>
    <p:extLst>
      <p:ext uri="{BB962C8B-B14F-4D97-AF65-F5344CB8AC3E}">
        <p14:creationId xmlns:p14="http://schemas.microsoft.com/office/powerpoint/2010/main" val="1938813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25</a:t>
            </a:fld>
            <a:endParaRPr lang="en-US" dirty="0"/>
          </a:p>
        </p:txBody>
      </p:sp>
    </p:spTree>
    <p:extLst>
      <p:ext uri="{BB962C8B-B14F-4D97-AF65-F5344CB8AC3E}">
        <p14:creationId xmlns:p14="http://schemas.microsoft.com/office/powerpoint/2010/main" val="42813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late 2016, the Oklahoma Cooperative Extension Service and Oklahoma Small Business</a:t>
            </a:r>
            <a:r>
              <a:rPr lang="en-US" baseline="0" dirty="0" smtClean="0"/>
              <a:t> Development Center hired James Arati and myself to offer free personalized business advisement to Oklahoma’s farmers, ranchers and small businesses. As the consulting arm of the Small Business Administration in Oklahoma, we offer confidential advisement, educational programs and many information and research tools. Whether a small business is just starting, looking to grow or to expand to international markets, we can work with to develop advisement tailored to that individual or business. While James and I specialize in agribusinesses, we have a statewide team of advisors with expertise in many areas.</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3</a:t>
            </a:fld>
            <a:endParaRPr lang="en-US" dirty="0"/>
          </a:p>
        </p:txBody>
      </p:sp>
    </p:spTree>
    <p:extLst>
      <p:ext uri="{BB962C8B-B14F-4D97-AF65-F5344CB8AC3E}">
        <p14:creationId xmlns:p14="http://schemas.microsoft.com/office/powerpoint/2010/main" val="260044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1994, the United States has seen an increase in farmers markets due to demand </a:t>
            </a:r>
            <a:r>
              <a:rPr lang="en-US" dirty="0"/>
              <a:t>for “local foods</a:t>
            </a:r>
            <a:r>
              <a:rPr lang="en-US" dirty="0" smtClean="0"/>
              <a:t>.” James and I are also tasked with building a more prominent local food</a:t>
            </a:r>
            <a:r>
              <a:rPr lang="en-US" baseline="0" dirty="0" smtClean="0"/>
              <a:t> system in Oklahoma. Farmers markets are a popular avenue for small farmers to sell their local produce. </a:t>
            </a:r>
            <a:endParaRPr lang="en-US" dirty="0"/>
          </a:p>
          <a:p>
            <a:endParaRPr lang="en-US" dirty="0"/>
          </a:p>
          <a:p>
            <a:pPr defTabSz="465887">
              <a:defRPr/>
            </a:pPr>
            <a:r>
              <a:rPr lang="en-US" dirty="0"/>
              <a:t>Why are consumers interested in buying local foods, and why are they flocking to farmers markets?  </a:t>
            </a:r>
            <a:r>
              <a:rPr lang="en-US" dirty="0" smtClean="0"/>
              <a:t>More and more, consumers these days are looking to local farmers as a source for the food they feed their families.</a:t>
            </a:r>
          </a:p>
          <a:p>
            <a:endParaRPr lang="en-US" dirty="0" smtClean="0"/>
          </a:p>
          <a:p>
            <a:r>
              <a:rPr lang="en-US" dirty="0" smtClean="0"/>
              <a:t>They are looking for safe, nutritious food that they think will be safer and more nutritious than what they can buy at the grocery store. </a:t>
            </a:r>
          </a:p>
          <a:p>
            <a:endParaRPr lang="en-US" dirty="0" smtClean="0"/>
          </a:p>
          <a:p>
            <a:r>
              <a:rPr lang="en-US" dirty="0" smtClean="0"/>
              <a:t>Many </a:t>
            </a:r>
            <a:r>
              <a:rPr lang="en-US" dirty="0"/>
              <a:t>want to meet the farmers who grew the food.  Some like visiting with neighbors and friends, listening to live music, and sampling fresh food while they shop.  For others, it may be the festival-like atmosphere or that down-home feel that makes you feel like you are doing something good for your community and the environment. </a:t>
            </a:r>
            <a:endParaRPr lang="en-US" dirty="0" smtClean="0"/>
          </a:p>
          <a:p>
            <a:endParaRPr lang="en-US" dirty="0" smtClean="0"/>
          </a:p>
          <a:p>
            <a:r>
              <a:rPr lang="en-US" dirty="0" smtClean="0"/>
              <a:t>With this interest in local foods, Oklahoma farmers who grow the food have</a:t>
            </a:r>
            <a:r>
              <a:rPr lang="en-US" baseline="0" dirty="0" smtClean="0"/>
              <a:t> a huge responsibility.</a:t>
            </a:r>
            <a:r>
              <a:rPr lang="en-US" baseline="0" dirty="0"/>
              <a:t> </a:t>
            </a:r>
            <a:r>
              <a:rPr lang="en-US" dirty="0" smtClean="0"/>
              <a:t>The </a:t>
            </a:r>
            <a:r>
              <a:rPr lang="en-US" dirty="0"/>
              <a:t>reality is that whether the produce comes from a large farm or a small farm, from just down the road or a thousand miles away…it must be kept safe all the way from the farm to the market.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4</a:t>
            </a:fld>
            <a:endParaRPr lang="en-US" dirty="0"/>
          </a:p>
        </p:txBody>
      </p:sp>
    </p:spTree>
    <p:extLst>
      <p:ext uri="{BB962C8B-B14F-4D97-AF65-F5344CB8AC3E}">
        <p14:creationId xmlns:p14="http://schemas.microsoft.com/office/powerpoint/2010/main" val="23946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do not protect our harvest and use sound production</a:t>
            </a:r>
            <a:r>
              <a:rPr lang="en-US" baseline="0" dirty="0" smtClean="0"/>
              <a:t> and handling methods</a:t>
            </a:r>
            <a:r>
              <a:rPr lang="en-US" dirty="0" smtClean="0"/>
              <a:t>,</a:t>
            </a:r>
            <a:r>
              <a:rPr lang="en-US" baseline="0" dirty="0" smtClean="0"/>
              <a:t> the risk of foodborne illness threatens. </a:t>
            </a:r>
            <a:r>
              <a:rPr lang="en-US" dirty="0" smtClean="0"/>
              <a:t>The </a:t>
            </a:r>
            <a:r>
              <a:rPr lang="en-US" dirty="0"/>
              <a:t>Centers for Disease Control and Prevention estimate that 1 out of every 6 people in America suffer from a foodborne illness each year (or “food poisoning” as some people call it).  Many cases of foodborne illness go unreported because symptoms last for a few hours or days and clear up on their own.  Not everyone is so lucky.  There are </a:t>
            </a:r>
            <a:r>
              <a:rPr lang="en-US" dirty="0" smtClean="0"/>
              <a:t>more than </a:t>
            </a:r>
            <a:r>
              <a:rPr lang="en-US" dirty="0"/>
              <a:t>128,000 hospitalizations in the U.S. and about 3,000 people who die each year from food that they eat.</a:t>
            </a:r>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5</a:t>
            </a:fld>
            <a:endParaRPr lang="en-US" dirty="0"/>
          </a:p>
        </p:txBody>
      </p:sp>
    </p:spTree>
    <p:extLst>
      <p:ext uri="{BB962C8B-B14F-4D97-AF65-F5344CB8AC3E}">
        <p14:creationId xmlns:p14="http://schemas.microsoft.com/office/powerpoint/2010/main" val="22637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a farmer’s liability if something happens as</a:t>
            </a:r>
            <a:r>
              <a:rPr lang="en-US" baseline="0" dirty="0" smtClean="0"/>
              <a:t> a result of the local food they grow? </a:t>
            </a:r>
            <a:r>
              <a:rPr lang="en-US" dirty="0" smtClean="0"/>
              <a:t>Making </a:t>
            </a:r>
            <a:r>
              <a:rPr lang="en-US" dirty="0"/>
              <a:t>someone sick with food that you produce and sell can have serious consequences not only in terms of </a:t>
            </a:r>
            <a:r>
              <a:rPr lang="en-US" dirty="0" smtClean="0"/>
              <a:t>consumer </a:t>
            </a:r>
            <a:r>
              <a:rPr lang="en-US" dirty="0"/>
              <a:t>health, but in liability issues for you.  </a:t>
            </a:r>
            <a:endParaRPr lang="en-US" dirty="0" smtClean="0"/>
          </a:p>
          <a:p>
            <a:endParaRPr lang="en-US" dirty="0" smtClean="0"/>
          </a:p>
          <a:p>
            <a:r>
              <a:rPr lang="en-US" dirty="0" smtClean="0"/>
              <a:t>The 1992-1993 Jack</a:t>
            </a:r>
            <a:r>
              <a:rPr lang="en-US" baseline="0" dirty="0" smtClean="0"/>
              <a:t> in the Box e.coli outbreak sickened hundreds of people in four states and killed four people.  The e.coli outbreak costs the company $160 million and changed the way restaurants prepare hamburgers.</a:t>
            </a:r>
          </a:p>
          <a:p>
            <a:endParaRPr lang="en-US" baseline="0" dirty="0" smtClean="0"/>
          </a:p>
          <a:p>
            <a:r>
              <a:rPr lang="en-US" baseline="0" dirty="0" smtClean="0"/>
              <a:t>A 2009 peanut outbreak resulted in a $3 million dollar settlement, company bankruptcy and 98 felony convictions.</a:t>
            </a:r>
          </a:p>
          <a:p>
            <a:endParaRPr lang="en-US" baseline="0" dirty="0" smtClean="0"/>
          </a:p>
          <a:p>
            <a:r>
              <a:rPr lang="en-US" baseline="0" dirty="0" smtClean="0"/>
              <a:t>USDA Economic Research Service data shows that settlements over a 35-year period ranged from $151 to $6.2 million dollars.</a:t>
            </a:r>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6</a:t>
            </a:fld>
            <a:endParaRPr lang="en-US" dirty="0"/>
          </a:p>
        </p:txBody>
      </p:sp>
    </p:spTree>
    <p:extLst>
      <p:ext uri="{BB962C8B-B14F-4D97-AF65-F5344CB8AC3E}">
        <p14:creationId xmlns:p14="http://schemas.microsoft.com/office/powerpoint/2010/main" val="275862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think of meats and poultry as being the culprits, but if you put together the illnesses attributed to leafy greens, fruits and nuts and produce that grows on vines, produce is a big cause of outbreaks.</a:t>
            </a:r>
          </a:p>
          <a:p>
            <a:endParaRPr lang="en-US" dirty="0"/>
          </a:p>
          <a:p>
            <a:r>
              <a:rPr lang="en-US" dirty="0" smtClean="0"/>
              <a:t>Leafy</a:t>
            </a:r>
            <a:r>
              <a:rPr lang="en-US" baseline="0" dirty="0" smtClean="0"/>
              <a:t> greens such as lettuce and spinach, tomatoes and melons are the most common commodities sold at farmers markets that cause outbreaks.</a:t>
            </a:r>
          </a:p>
          <a:p>
            <a:pPr defTabSz="465887">
              <a:defRPr/>
            </a:pPr>
            <a:r>
              <a:rPr lang="en-US" dirty="0" smtClean="0"/>
              <a:t>There </a:t>
            </a:r>
            <a:r>
              <a:rPr lang="en-US" dirty="0"/>
              <a:t>have also been outbreaks associated with juice, sprouts, berries, green onions and even </a:t>
            </a:r>
            <a:r>
              <a:rPr lang="en-US" dirty="0" smtClean="0"/>
              <a:t>nuts, cheese samples and berries. </a:t>
            </a:r>
          </a:p>
          <a:p>
            <a:pPr defTabSz="465887">
              <a:defRPr/>
            </a:pPr>
            <a:endParaRPr lang="en-US" dirty="0" smtClean="0"/>
          </a:p>
          <a:p>
            <a:pPr defTabSz="465887">
              <a:defRPr/>
            </a:pPr>
            <a:r>
              <a:rPr lang="en-US" dirty="0" smtClean="0"/>
              <a:t>Also a very deadly type of foodborne illness that can occur is botulism which can be a problem with improperly canned products.  When there are outbreaks of botulism, they are often associated with low acid home-canned products that have not been processed correctly.  </a:t>
            </a:r>
          </a:p>
          <a:p>
            <a:endParaRPr lang="en-US" dirty="0"/>
          </a:p>
          <a:p>
            <a:r>
              <a:rPr lang="en-US" dirty="0"/>
              <a:t>Many people think it won’t happen at my local market…that because a food is grown locally and sold at the local farmers market, it will not be a cause of illness.  But </a:t>
            </a:r>
            <a:r>
              <a:rPr lang="en-US" dirty="0" smtClean="0"/>
              <a:t>the fact is there </a:t>
            </a:r>
            <a:r>
              <a:rPr lang="en-US" dirty="0"/>
              <a:t>have been outbreaks associated with farmers markets and the types of products sold at farmers markets.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7</a:t>
            </a:fld>
            <a:endParaRPr lang="en-US" dirty="0"/>
          </a:p>
        </p:txBody>
      </p:sp>
    </p:spTree>
    <p:extLst>
      <p:ext uri="{BB962C8B-B14F-4D97-AF65-F5344CB8AC3E}">
        <p14:creationId xmlns:p14="http://schemas.microsoft.com/office/powerpoint/2010/main" val="264918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produce such a problem?  Won’t it be safe if you just wash it?  The problem is that once produce is contaminated, it is difficult, if not impossible, to remove the contamination.  Here is why.  Plants have openings on leaves for gas exchange.  They allow the plant to take in carbon dioxide and give off water and oxygen vapor.</a:t>
            </a:r>
          </a:p>
          <a:p>
            <a:endParaRPr lang="en-US" dirty="0"/>
          </a:p>
          <a:p>
            <a:r>
              <a:rPr lang="en-US" dirty="0"/>
              <a:t>If that water is contaminated, or if the surface of the plant has harmful microorganisms present, then they can enter the plant through these openings.  Once inside, it is difficult, if not impossible to remove them.  So contamination may not just be on the surface.  It can actually be inside.</a:t>
            </a:r>
          </a:p>
          <a:p>
            <a:endParaRPr lang="en-US" dirty="0"/>
          </a:p>
          <a:p>
            <a:r>
              <a:rPr lang="en-US" dirty="0"/>
              <a:t>So the goal of food safety with produce is: Don’t let produce get contaminated with pathogens in the first place, and handle produce to minimize growth of harmful pathogens on the farm, during transport and also in the market.  </a:t>
            </a:r>
          </a:p>
        </p:txBody>
      </p:sp>
      <p:sp>
        <p:nvSpPr>
          <p:cNvPr id="4" name="Slide Number Placeholder 3"/>
          <p:cNvSpPr>
            <a:spLocks noGrp="1"/>
          </p:cNvSpPr>
          <p:nvPr>
            <p:ph type="sldNum" sz="quarter" idx="10"/>
          </p:nvPr>
        </p:nvSpPr>
        <p:spPr/>
        <p:txBody>
          <a:bodyPr/>
          <a:lstStyle/>
          <a:p>
            <a:fld id="{23BF194B-DB4E-BF4A-9C25-5BBE05A5D648}" type="slidenum">
              <a:rPr lang="en-US" smtClean="0"/>
              <a:t>8</a:t>
            </a:fld>
            <a:endParaRPr lang="en-US" dirty="0"/>
          </a:p>
        </p:txBody>
      </p:sp>
    </p:spTree>
    <p:extLst>
      <p:ext uri="{BB962C8B-B14F-4D97-AF65-F5344CB8AC3E}">
        <p14:creationId xmlns:p14="http://schemas.microsoft.com/office/powerpoint/2010/main" val="886054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safety begins on the farm and must continue at each step along the way - through growing, harvesting, storing, packing, transporting to market and even being handled in the market.  “Best Practices” must be used to prevent contamination of the food, all along the way.</a:t>
            </a:r>
          </a:p>
          <a:p>
            <a:endParaRPr lang="en-US" dirty="0"/>
          </a:p>
          <a:p>
            <a:r>
              <a:rPr lang="en-US" dirty="0"/>
              <a:t>Food safety </a:t>
            </a:r>
            <a:r>
              <a:rPr lang="en-US" dirty="0" smtClean="0"/>
              <a:t>involves the land used, </a:t>
            </a:r>
            <a:r>
              <a:rPr lang="en-US" dirty="0"/>
              <a:t>the water used, the hygiene and health of the farm workers, the cleanliness of facilities and equipment, the conditions under which the products are harvested and stored and even the conditions during transport of the product to market.  </a:t>
            </a:r>
          </a:p>
          <a:p>
            <a:endParaRPr lang="en-US" dirty="0"/>
          </a:p>
        </p:txBody>
      </p:sp>
      <p:sp>
        <p:nvSpPr>
          <p:cNvPr id="4" name="Slide Number Placeholder 3"/>
          <p:cNvSpPr>
            <a:spLocks noGrp="1"/>
          </p:cNvSpPr>
          <p:nvPr>
            <p:ph type="sldNum" sz="quarter" idx="10"/>
          </p:nvPr>
        </p:nvSpPr>
        <p:spPr/>
        <p:txBody>
          <a:bodyPr/>
          <a:lstStyle/>
          <a:p>
            <a:fld id="{23BF194B-DB4E-BF4A-9C25-5BBE05A5D648}" type="slidenum">
              <a:rPr lang="en-US" smtClean="0"/>
              <a:t>9</a:t>
            </a:fld>
            <a:endParaRPr lang="en-US" dirty="0"/>
          </a:p>
        </p:txBody>
      </p:sp>
    </p:spTree>
    <p:extLst>
      <p:ext uri="{BB962C8B-B14F-4D97-AF65-F5344CB8AC3E}">
        <p14:creationId xmlns:p14="http://schemas.microsoft.com/office/powerpoint/2010/main" val="2684927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2041242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269726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3226772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192451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423387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50666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34306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200741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3557122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289433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DB9375-3265-E44F-A0C9-7E56B8A2F202}" type="datetimeFigureOut">
              <a:rPr lang="en-US" smtClean="0"/>
              <a:t>10/15/2020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B88B82-18B2-7D4B-A297-6507922B4F9F}" type="slidenum">
              <a:rPr lang="en-US" smtClean="0"/>
              <a:t>‹#›</a:t>
            </a:fld>
            <a:endParaRPr lang="en-US" dirty="0"/>
          </a:p>
        </p:txBody>
      </p:sp>
    </p:spTree>
    <p:extLst>
      <p:ext uri="{BB962C8B-B14F-4D97-AF65-F5344CB8AC3E}">
        <p14:creationId xmlns:p14="http://schemas.microsoft.com/office/powerpoint/2010/main" val="338801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B9375-3265-E44F-A0C9-7E56B8A2F202}" type="datetimeFigureOut">
              <a:rPr lang="en-US" smtClean="0"/>
              <a:t>10/15/2020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88B82-18B2-7D4B-A297-6507922B4F9F}" type="slidenum">
              <a:rPr lang="en-US" smtClean="0"/>
              <a:t>‹#›</a:t>
            </a:fld>
            <a:endParaRPr lang="en-US" dirty="0"/>
          </a:p>
        </p:txBody>
      </p:sp>
    </p:spTree>
    <p:extLst>
      <p:ext uri="{BB962C8B-B14F-4D97-AF65-F5344CB8AC3E}">
        <p14:creationId xmlns:p14="http://schemas.microsoft.com/office/powerpoint/2010/main" val="1505773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agecon.okstate.edu/faculty/publications/4206.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fapc.biz/services-and-disciplines/food-safety/produce-safety" TargetMode="External"/><Relationship Id="rId4" Type="http://schemas.openxmlformats.org/officeDocument/2006/relationships/hyperlink" Target="http://www.oda.state.ok.us/food/ProduceSafety.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app.box.com/s/6euegcbyusuje2r2gfy2c8k1h48yk9zz" TargetMode="External"/><Relationship Id="rId5" Type="http://schemas.openxmlformats.org/officeDocument/2006/relationships/hyperlink" Target="https://www.ok.gov/health2/documents/FarmersMarket%20Guidelines-final.pdf" TargetMode="External"/><Relationship Id="rId4" Type="http://schemas.openxmlformats.org/officeDocument/2006/relationships/hyperlink" Target="https://www.ok.gov/health2/documents/20170310%20StartupProduction-AcidifiedFood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pp.box.com/s/p8zdcle1ig720vgkgks9f8bkwvzhouoq"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hyperlink" Target="mailto:lisa.bryant@okstate.edu" TargetMode="External"/><Relationship Id="rId4" Type="http://schemas.openxmlformats.org/officeDocument/2006/relationships/hyperlink" Target="mailto:jarati@okstate.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Title 1"/>
          <p:cNvSpPr>
            <a:spLocks noGrp="1"/>
          </p:cNvSpPr>
          <p:nvPr>
            <p:ph type="ctrTitle"/>
          </p:nvPr>
        </p:nvSpPr>
        <p:spPr>
          <a:xfrm>
            <a:off x="213444" y="3373120"/>
            <a:ext cx="8652540" cy="2424120"/>
          </a:xfrm>
        </p:spPr>
        <p:txBody>
          <a:bodyPr>
            <a:noAutofit/>
          </a:bodyPr>
          <a:lstStyle/>
          <a:p>
            <a:r>
              <a:rPr lang="en-US" sz="3800" dirty="0" smtClean="0">
                <a:solidFill>
                  <a:srgbClr val="C00000"/>
                </a:solidFill>
                <a:effectLst>
                  <a:outerShdw blurRad="50800" dist="38100" dir="2700000" algn="tl" rotWithShape="0">
                    <a:prstClr val="black">
                      <a:alpha val="40000"/>
                    </a:prstClr>
                  </a:outerShdw>
                </a:effectLst>
                <a:latin typeface="Arial Black"/>
                <a:cs typeface="Arial Black"/>
              </a:rPr>
              <a:t>Best Practices</a:t>
            </a:r>
            <a:br>
              <a:rPr lang="en-US" sz="3800" dirty="0" smtClean="0">
                <a:solidFill>
                  <a:srgbClr val="C00000"/>
                </a:solidFill>
                <a:effectLst>
                  <a:outerShdw blurRad="50800" dist="38100" dir="2700000" algn="tl" rotWithShape="0">
                    <a:prstClr val="black">
                      <a:alpha val="40000"/>
                    </a:prstClr>
                  </a:outerShdw>
                </a:effectLst>
                <a:latin typeface="Arial Black"/>
                <a:cs typeface="Arial Black"/>
              </a:rPr>
            </a:br>
            <a:r>
              <a:rPr lang="en-US" sz="3800" dirty="0" smtClean="0">
                <a:solidFill>
                  <a:srgbClr val="C00000"/>
                </a:solidFill>
                <a:effectLst>
                  <a:outerShdw blurRad="50800" dist="38100" dir="2700000" algn="tl" rotWithShape="0">
                    <a:prstClr val="black">
                      <a:alpha val="40000"/>
                    </a:prstClr>
                  </a:outerShdw>
                </a:effectLst>
                <a:latin typeface="Arial Black"/>
                <a:cs typeface="Arial Black"/>
              </a:rPr>
              <a:t>for Reducing Foodborne Illness</a:t>
            </a:r>
            <a:br>
              <a:rPr lang="en-US" sz="3800" dirty="0" smtClean="0">
                <a:solidFill>
                  <a:srgbClr val="C00000"/>
                </a:solidFill>
                <a:effectLst>
                  <a:outerShdw blurRad="50800" dist="38100" dir="2700000" algn="tl" rotWithShape="0">
                    <a:prstClr val="black">
                      <a:alpha val="40000"/>
                    </a:prstClr>
                  </a:outerShdw>
                </a:effectLst>
                <a:latin typeface="Arial Black"/>
                <a:cs typeface="Arial Black"/>
              </a:rPr>
            </a:br>
            <a:r>
              <a:rPr lang="en-US" sz="3800" dirty="0" smtClean="0">
                <a:solidFill>
                  <a:srgbClr val="C00000"/>
                </a:solidFill>
                <a:effectLst>
                  <a:outerShdw blurRad="50800" dist="38100" dir="2700000" algn="tl" rotWithShape="0">
                    <a:prstClr val="black">
                      <a:alpha val="40000"/>
                    </a:prstClr>
                  </a:outerShdw>
                </a:effectLst>
                <a:latin typeface="Arial Black"/>
                <a:cs typeface="Arial Black"/>
              </a:rPr>
              <a:t>on Oklahoma’s</a:t>
            </a:r>
            <a:br>
              <a:rPr lang="en-US" sz="3800" dirty="0" smtClean="0">
                <a:solidFill>
                  <a:srgbClr val="C00000"/>
                </a:solidFill>
                <a:effectLst>
                  <a:outerShdw blurRad="50800" dist="38100" dir="2700000" algn="tl" rotWithShape="0">
                    <a:prstClr val="black">
                      <a:alpha val="40000"/>
                    </a:prstClr>
                  </a:outerShdw>
                </a:effectLst>
                <a:latin typeface="Arial Black"/>
                <a:cs typeface="Arial Black"/>
              </a:rPr>
            </a:br>
            <a:r>
              <a:rPr lang="en-US" sz="3800" dirty="0" smtClean="0">
                <a:solidFill>
                  <a:srgbClr val="C00000"/>
                </a:solidFill>
                <a:effectLst>
                  <a:outerShdw blurRad="50800" dist="38100" dir="2700000" algn="tl" rotWithShape="0">
                    <a:prstClr val="black">
                      <a:alpha val="40000"/>
                    </a:prstClr>
                  </a:outerShdw>
                </a:effectLst>
                <a:latin typeface="Arial Black"/>
                <a:cs typeface="Arial Black"/>
              </a:rPr>
              <a:t>Small Farms</a:t>
            </a:r>
            <a:endParaRPr lang="en-US" sz="3800" dirty="0">
              <a:solidFill>
                <a:srgbClr val="C00000"/>
              </a:solidFill>
              <a:effectLst>
                <a:outerShdw blurRad="50800" dist="38100" dir="2700000" algn="tl" rotWithShape="0">
                  <a:prstClr val="black">
                    <a:alpha val="40000"/>
                  </a:prstClr>
                </a:outerShdw>
              </a:effectLst>
              <a:latin typeface="Arial Black"/>
              <a:cs typeface="Arial Black"/>
            </a:endParaRPr>
          </a:p>
        </p:txBody>
      </p:sp>
      <p:pic>
        <p:nvPicPr>
          <p:cNvPr id="5" name="Picture 4" descr="Extension_RGB.jpg"/>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7573863" y="4890158"/>
            <a:ext cx="1292121" cy="1211882"/>
          </a:xfrm>
          <a:prstGeom prst="rect">
            <a:avLst/>
          </a:prstGeom>
        </p:spPr>
      </p:pic>
      <p:pic>
        <p:nvPicPr>
          <p:cNvPr id="6" name="Picture 5" descr="OKSBDC LOGO WITH BORDER (1).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444" y="5015155"/>
            <a:ext cx="1715486" cy="1046781"/>
          </a:xfrm>
          <a:prstGeom prst="rect">
            <a:avLst/>
          </a:prstGeom>
        </p:spPr>
      </p:pic>
    </p:spTree>
    <p:extLst>
      <p:ext uri="{BB962C8B-B14F-4D97-AF65-F5344CB8AC3E}">
        <p14:creationId xmlns:p14="http://schemas.microsoft.com/office/powerpoint/2010/main" val="712900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Farm risk potential</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4093428"/>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Unclean hands touching food</a:t>
            </a:r>
          </a:p>
          <a:p>
            <a:pPr marL="285750" indent="-285750">
              <a:spcAft>
                <a:spcPts val="1000"/>
              </a:spcAft>
              <a:buFont typeface="Arial"/>
              <a:buChar char="•"/>
            </a:pPr>
            <a:r>
              <a:rPr lang="en-US" sz="3000" dirty="0">
                <a:latin typeface="Arial"/>
                <a:cs typeface="Arial"/>
              </a:rPr>
              <a:t>Sick workers</a:t>
            </a:r>
          </a:p>
          <a:p>
            <a:pPr marL="285750" indent="-285750">
              <a:spcAft>
                <a:spcPts val="1000"/>
              </a:spcAft>
              <a:buFont typeface="Arial"/>
              <a:buChar char="•"/>
            </a:pPr>
            <a:r>
              <a:rPr lang="en-US" sz="3000" dirty="0">
                <a:latin typeface="Arial"/>
                <a:cs typeface="Arial"/>
              </a:rPr>
              <a:t>Workers going to bathroom on ground or field</a:t>
            </a:r>
          </a:p>
          <a:p>
            <a:pPr marL="285750" indent="-285750">
              <a:spcAft>
                <a:spcPts val="1000"/>
              </a:spcAft>
              <a:buFont typeface="Arial"/>
              <a:buChar char="•"/>
            </a:pPr>
            <a:r>
              <a:rPr lang="en-US" sz="3000" dirty="0" smtClean="0">
                <a:latin typeface="Arial"/>
                <a:cs typeface="Arial"/>
              </a:rPr>
              <a:t>Water</a:t>
            </a:r>
            <a:endParaRPr lang="en-US" sz="3000" dirty="0">
              <a:latin typeface="Arial"/>
              <a:cs typeface="Arial"/>
            </a:endParaRPr>
          </a:p>
          <a:p>
            <a:pPr marL="285750" indent="-285750">
              <a:spcAft>
                <a:spcPts val="1000"/>
              </a:spcAft>
              <a:buFont typeface="Arial"/>
              <a:buChar char="•"/>
            </a:pPr>
            <a:r>
              <a:rPr lang="en-US" sz="3000" dirty="0" smtClean="0">
                <a:latin typeface="Arial"/>
                <a:cs typeface="Arial"/>
              </a:rPr>
              <a:t>Domestic </a:t>
            </a:r>
            <a:r>
              <a:rPr lang="en-US" sz="3000" dirty="0">
                <a:latin typeface="Arial"/>
                <a:cs typeface="Arial"/>
              </a:rPr>
              <a:t>and wild animals</a:t>
            </a:r>
          </a:p>
          <a:p>
            <a:pPr marL="285750" indent="-285750">
              <a:spcAft>
                <a:spcPts val="1000"/>
              </a:spcAft>
              <a:buFont typeface="Arial"/>
              <a:buChar char="•"/>
            </a:pPr>
            <a:r>
              <a:rPr lang="en-US" sz="3000" dirty="0" smtClean="0">
                <a:latin typeface="Arial"/>
                <a:cs typeface="Arial"/>
              </a:rPr>
              <a:t>Parasites</a:t>
            </a:r>
          </a:p>
          <a:p>
            <a:pPr marL="285750" indent="-285750">
              <a:spcAft>
                <a:spcPts val="1000"/>
              </a:spcAft>
              <a:buFont typeface="Arial"/>
              <a:buChar char="•"/>
            </a:pPr>
            <a:r>
              <a:rPr lang="en-US" sz="3000" dirty="0">
                <a:latin typeface="Arial"/>
                <a:cs typeface="Arial"/>
              </a:rPr>
              <a:t>Land previously used for animal </a:t>
            </a:r>
            <a:r>
              <a:rPr lang="en-US" sz="3000" dirty="0" smtClean="0">
                <a:latin typeface="Arial"/>
                <a:cs typeface="Arial"/>
              </a:rPr>
              <a:t>production</a:t>
            </a:r>
            <a:endParaRPr lang="en-US" sz="3000" dirty="0">
              <a:latin typeface="Arial"/>
              <a:cs typeface="Arial"/>
            </a:endParaRPr>
          </a:p>
        </p:txBody>
      </p:sp>
    </p:spTree>
    <p:extLst>
      <p:ext uri="{BB962C8B-B14F-4D97-AF65-F5344CB8AC3E}">
        <p14:creationId xmlns:p14="http://schemas.microsoft.com/office/powerpoint/2010/main" val="266750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Best practices – farm production</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299926"/>
            <a:ext cx="8288421" cy="4242187"/>
          </a:xfrm>
          <a:prstGeom prst="rect">
            <a:avLst/>
          </a:prstGeom>
          <a:noFill/>
        </p:spPr>
        <p:txBody>
          <a:bodyPr wrap="square" rtlCol="0" anchor="t">
            <a:spAutoFit/>
          </a:bodyPr>
          <a:lstStyle/>
          <a:p>
            <a:pPr marL="285750" indent="-285750">
              <a:spcAft>
                <a:spcPts val="1000"/>
              </a:spcAft>
              <a:buFont typeface="Arial"/>
              <a:buChar char="•"/>
            </a:pPr>
            <a:r>
              <a:rPr lang="en-US" sz="3000" dirty="0">
                <a:latin typeface="Arial"/>
                <a:cs typeface="Arial"/>
              </a:rPr>
              <a:t>Observe waiting periods</a:t>
            </a:r>
          </a:p>
          <a:p>
            <a:pPr marL="742950" lvl="1" indent="-285750">
              <a:spcAft>
                <a:spcPts val="1000"/>
              </a:spcAft>
              <a:buFont typeface="Arial"/>
              <a:buChar char="•"/>
            </a:pPr>
            <a:r>
              <a:rPr lang="en-US" sz="2400" dirty="0">
                <a:latin typeface="Arial"/>
                <a:cs typeface="Arial"/>
              </a:rPr>
              <a:t>Animal use, human waste, flooding, manure fertilizer, </a:t>
            </a:r>
            <a:r>
              <a:rPr lang="en-US" sz="2400" dirty="0" smtClean="0">
                <a:latin typeface="Arial"/>
                <a:cs typeface="Arial"/>
              </a:rPr>
              <a:t>compost, chemicals</a:t>
            </a:r>
            <a:endParaRPr lang="en-US" sz="2400" dirty="0">
              <a:latin typeface="Arial"/>
              <a:cs typeface="Arial"/>
            </a:endParaRPr>
          </a:p>
          <a:p>
            <a:pPr marL="285750" indent="-285750">
              <a:spcAft>
                <a:spcPts val="1000"/>
              </a:spcAft>
              <a:buFont typeface="Arial"/>
              <a:buChar char="•"/>
            </a:pPr>
            <a:r>
              <a:rPr lang="en-US" sz="3000" dirty="0">
                <a:latin typeface="Arial"/>
                <a:cs typeface="Arial"/>
              </a:rPr>
              <a:t>Avoid lower elevations</a:t>
            </a:r>
          </a:p>
          <a:p>
            <a:pPr marL="285750" indent="-285750">
              <a:spcAft>
                <a:spcPts val="1000"/>
              </a:spcAft>
              <a:buFont typeface="Arial"/>
              <a:buChar char="•"/>
            </a:pPr>
            <a:r>
              <a:rPr lang="en-US" sz="3000" dirty="0">
                <a:latin typeface="Arial"/>
                <a:cs typeface="Arial"/>
              </a:rPr>
              <a:t>Avoid windborne soil from contaminants</a:t>
            </a:r>
          </a:p>
          <a:p>
            <a:pPr marL="285750" indent="-285750">
              <a:spcAft>
                <a:spcPts val="1000"/>
              </a:spcAft>
              <a:buFont typeface="Arial"/>
              <a:buChar char="•"/>
            </a:pPr>
            <a:r>
              <a:rPr lang="en-US" sz="3000" dirty="0">
                <a:latin typeface="Arial"/>
                <a:cs typeface="Arial"/>
              </a:rPr>
              <a:t>Test surface water quarterly, well water annually</a:t>
            </a:r>
          </a:p>
          <a:p>
            <a:pPr marL="285750" indent="-285750">
              <a:spcAft>
                <a:spcPts val="1000"/>
              </a:spcAft>
              <a:buFont typeface="Arial"/>
              <a:buChar char="•"/>
            </a:pPr>
            <a:r>
              <a:rPr lang="en-US" sz="3000" dirty="0">
                <a:latin typeface="Arial"/>
                <a:cs typeface="Arial"/>
              </a:rPr>
              <a:t>Test soil</a:t>
            </a:r>
          </a:p>
        </p:txBody>
      </p:sp>
    </p:spTree>
    <p:extLst>
      <p:ext uri="{BB962C8B-B14F-4D97-AF65-F5344CB8AC3E}">
        <p14:creationId xmlns:p14="http://schemas.microsoft.com/office/powerpoint/2010/main" val="2162881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Best practices – farm handling</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1925622"/>
            <a:ext cx="8288421" cy="3939540"/>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Refrigeration</a:t>
            </a:r>
          </a:p>
          <a:p>
            <a:pPr marL="742950" lvl="1" indent="-285750">
              <a:spcAft>
                <a:spcPts val="1000"/>
              </a:spcAft>
              <a:buFont typeface="Arial"/>
              <a:buChar char="•"/>
            </a:pPr>
            <a:r>
              <a:rPr lang="en-US" sz="2500" dirty="0">
                <a:latin typeface="Arial"/>
                <a:cs typeface="Arial"/>
              </a:rPr>
              <a:t>Most fruits and vegetables - 41° </a:t>
            </a:r>
          </a:p>
          <a:p>
            <a:pPr marL="285750" indent="-285750">
              <a:spcAft>
                <a:spcPts val="1000"/>
              </a:spcAft>
              <a:buFont typeface="Arial"/>
              <a:buChar char="•"/>
            </a:pPr>
            <a:r>
              <a:rPr lang="en-US" sz="3000" dirty="0">
                <a:latin typeface="Arial"/>
                <a:cs typeface="Arial"/>
              </a:rPr>
              <a:t>Clean facilities and equipment</a:t>
            </a:r>
          </a:p>
          <a:p>
            <a:pPr marL="742950" lvl="1" indent="-285750">
              <a:spcAft>
                <a:spcPts val="1000"/>
              </a:spcAft>
              <a:buFont typeface="Arial"/>
              <a:buChar char="•"/>
            </a:pPr>
            <a:r>
              <a:rPr lang="en-US" sz="2500" dirty="0">
                <a:latin typeface="Arial"/>
                <a:cs typeface="Arial"/>
              </a:rPr>
              <a:t>Rinse, wash, rinse, sanitize</a:t>
            </a:r>
          </a:p>
          <a:p>
            <a:pPr marL="285750" indent="-285750">
              <a:spcAft>
                <a:spcPts val="1000"/>
              </a:spcAft>
              <a:buFont typeface="Arial"/>
              <a:buChar char="•"/>
            </a:pPr>
            <a:r>
              <a:rPr lang="en-US" sz="3000" dirty="0">
                <a:latin typeface="Arial"/>
                <a:cs typeface="Arial"/>
              </a:rPr>
              <a:t>Clean transportation vehicles</a:t>
            </a:r>
          </a:p>
          <a:p>
            <a:pPr marL="285750" indent="-285750">
              <a:spcAft>
                <a:spcPts val="1000"/>
              </a:spcAft>
              <a:buFont typeface="Arial"/>
              <a:buChar char="•"/>
            </a:pPr>
            <a:r>
              <a:rPr lang="en-US" sz="3000" dirty="0">
                <a:latin typeface="Arial"/>
                <a:cs typeface="Arial"/>
              </a:rPr>
              <a:t>Clean hygiene and health of workers</a:t>
            </a:r>
          </a:p>
          <a:p>
            <a:pPr marL="285750" indent="-285750">
              <a:spcAft>
                <a:spcPts val="1000"/>
              </a:spcAft>
              <a:buFont typeface="Arial"/>
              <a:buChar char="•"/>
            </a:pPr>
            <a:r>
              <a:rPr lang="en-US" sz="3000" dirty="0">
                <a:latin typeface="Arial"/>
                <a:cs typeface="Arial"/>
              </a:rPr>
              <a:t>Sanitation training for workers</a:t>
            </a:r>
          </a:p>
        </p:txBody>
      </p:sp>
    </p:spTree>
    <p:extLst>
      <p:ext uri="{BB962C8B-B14F-4D97-AF65-F5344CB8AC3E}">
        <p14:creationId xmlns:p14="http://schemas.microsoft.com/office/powerpoint/2010/main" val="3140267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Best practices - workers</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099406"/>
            <a:ext cx="8288421" cy="4991110"/>
          </a:xfrm>
          <a:prstGeom prst="rect">
            <a:avLst/>
          </a:prstGeom>
          <a:noFill/>
        </p:spPr>
        <p:txBody>
          <a:bodyPr wrap="square" rtlCol="0">
            <a:spAutoFit/>
          </a:bodyPr>
          <a:lstStyle/>
          <a:p>
            <a:pPr marL="285750" indent="-285750">
              <a:spcAft>
                <a:spcPts val="1000"/>
              </a:spcAft>
              <a:buFont typeface="Arial"/>
              <a:buChar char="•"/>
            </a:pPr>
            <a:r>
              <a:rPr lang="en-US" sz="2300" dirty="0">
                <a:latin typeface="Arial"/>
                <a:cs typeface="Arial"/>
              </a:rPr>
              <a:t>Clean clothes</a:t>
            </a:r>
          </a:p>
          <a:p>
            <a:pPr marL="285750" indent="-285750">
              <a:spcAft>
                <a:spcPts val="1000"/>
              </a:spcAft>
              <a:buFont typeface="Arial"/>
              <a:buChar char="•"/>
            </a:pPr>
            <a:r>
              <a:rPr lang="en-US" sz="2300" dirty="0">
                <a:latin typeface="Arial"/>
                <a:cs typeface="Arial"/>
              </a:rPr>
              <a:t>No jewelry</a:t>
            </a:r>
          </a:p>
          <a:p>
            <a:pPr marL="285750" indent="-285750">
              <a:spcAft>
                <a:spcPts val="1000"/>
              </a:spcAft>
              <a:buFont typeface="Arial"/>
              <a:buChar char="•"/>
            </a:pPr>
            <a:r>
              <a:rPr lang="en-US" sz="2300" dirty="0">
                <a:latin typeface="Arial"/>
                <a:cs typeface="Arial"/>
              </a:rPr>
              <a:t>Don’t eat, drink or smoke around foods</a:t>
            </a:r>
          </a:p>
          <a:p>
            <a:pPr marL="285750" indent="-285750">
              <a:spcAft>
                <a:spcPts val="1000"/>
              </a:spcAft>
              <a:buFont typeface="Arial"/>
              <a:buChar char="•"/>
            </a:pPr>
            <a:r>
              <a:rPr lang="en-US" sz="2300" dirty="0">
                <a:latin typeface="Arial"/>
                <a:cs typeface="Arial"/>
              </a:rPr>
              <a:t>Avoid working with gastrointestinal issues for at least 24 hours</a:t>
            </a:r>
          </a:p>
          <a:p>
            <a:pPr marL="285750" indent="-285750">
              <a:spcAft>
                <a:spcPts val="1000"/>
              </a:spcAft>
              <a:buFont typeface="Arial"/>
              <a:buChar char="•"/>
            </a:pPr>
            <a:r>
              <a:rPr lang="en-US" sz="2300" dirty="0">
                <a:latin typeface="Arial"/>
                <a:cs typeface="Arial"/>
              </a:rPr>
              <a:t>Avoid working with jaundice</a:t>
            </a:r>
          </a:p>
          <a:p>
            <a:pPr marL="285750" indent="-285750">
              <a:spcAft>
                <a:spcPts val="1000"/>
              </a:spcAft>
              <a:buFont typeface="Arial"/>
              <a:buChar char="•"/>
            </a:pPr>
            <a:r>
              <a:rPr lang="en-US" sz="2300" dirty="0">
                <a:latin typeface="Arial"/>
                <a:cs typeface="Arial"/>
              </a:rPr>
              <a:t>Respiratory illnesses – don’t handle food or </a:t>
            </a:r>
            <a:r>
              <a:rPr lang="en-US" sz="2300" dirty="0" smtClean="0">
                <a:latin typeface="Arial"/>
                <a:cs typeface="Arial"/>
              </a:rPr>
              <a:t>containers</a:t>
            </a:r>
          </a:p>
          <a:p>
            <a:pPr marL="285750" indent="-285750">
              <a:spcAft>
                <a:spcPts val="1000"/>
              </a:spcAft>
              <a:buFont typeface="Arial"/>
              <a:buChar char="•"/>
            </a:pPr>
            <a:r>
              <a:rPr lang="en-US" sz="2300" dirty="0" smtClean="0">
                <a:latin typeface="Arial"/>
                <a:cs typeface="Arial"/>
              </a:rPr>
              <a:t>More Info: Oklahoma Farm and Ranch </a:t>
            </a:r>
            <a:r>
              <a:rPr lang="en-US" sz="2300" dirty="0">
                <a:latin typeface="Arial"/>
                <a:cs typeface="Arial"/>
              </a:rPr>
              <a:t>Employment </a:t>
            </a:r>
            <a:r>
              <a:rPr lang="en-US" sz="2300" dirty="0" smtClean="0">
                <a:latin typeface="Arial"/>
                <a:cs typeface="Arial"/>
              </a:rPr>
              <a:t>Handbook (pg. 16) </a:t>
            </a:r>
            <a:r>
              <a:rPr lang="en-US" sz="2300" dirty="0">
                <a:latin typeface="Arial"/>
                <a:cs typeface="Arial"/>
              </a:rPr>
              <a:t>- </a:t>
            </a:r>
            <a:r>
              <a:rPr lang="en-US" sz="2300" dirty="0">
                <a:latin typeface="Arial"/>
                <a:cs typeface="Arial"/>
                <a:hlinkClick r:id="rId4"/>
              </a:rPr>
              <a:t>http://</a:t>
            </a:r>
            <a:r>
              <a:rPr lang="en-US" sz="2300" dirty="0" smtClean="0">
                <a:latin typeface="Arial"/>
                <a:cs typeface="Arial"/>
                <a:hlinkClick r:id="rId4"/>
              </a:rPr>
              <a:t>agecon.okstate.edu/faculty/publications/4206.pdf</a:t>
            </a:r>
            <a:endParaRPr lang="en-US" sz="2300" dirty="0" smtClean="0">
              <a:latin typeface="Arial"/>
              <a:cs typeface="Arial"/>
            </a:endParaRPr>
          </a:p>
          <a:p>
            <a:pPr>
              <a:spcAft>
                <a:spcPts val="1000"/>
              </a:spcAft>
            </a:pPr>
            <a:endParaRPr lang="en-US" sz="3000" dirty="0">
              <a:latin typeface="Arial"/>
              <a:cs typeface="Arial"/>
            </a:endParaRPr>
          </a:p>
        </p:txBody>
      </p:sp>
    </p:spTree>
    <p:extLst>
      <p:ext uri="{BB962C8B-B14F-4D97-AF65-F5344CB8AC3E}">
        <p14:creationId xmlns:p14="http://schemas.microsoft.com/office/powerpoint/2010/main" val="380138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Wash hands after:</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099406"/>
            <a:ext cx="8288421" cy="3375283"/>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Handling food</a:t>
            </a:r>
          </a:p>
          <a:p>
            <a:pPr marL="285750" indent="-285750">
              <a:spcAft>
                <a:spcPts val="1000"/>
              </a:spcAft>
              <a:buFont typeface="Arial"/>
              <a:buChar char="•"/>
            </a:pPr>
            <a:r>
              <a:rPr lang="en-US" sz="3000" dirty="0">
                <a:latin typeface="Arial"/>
                <a:cs typeface="Arial"/>
              </a:rPr>
              <a:t>Eating</a:t>
            </a:r>
          </a:p>
          <a:p>
            <a:pPr marL="285750" indent="-285750">
              <a:spcAft>
                <a:spcPts val="1000"/>
              </a:spcAft>
              <a:buFont typeface="Arial"/>
              <a:buChar char="•"/>
            </a:pPr>
            <a:r>
              <a:rPr lang="en-US" sz="3000" dirty="0">
                <a:latin typeface="Arial"/>
                <a:cs typeface="Arial"/>
              </a:rPr>
              <a:t>Smoking</a:t>
            </a:r>
          </a:p>
          <a:p>
            <a:pPr marL="285750" indent="-285750">
              <a:spcAft>
                <a:spcPts val="1000"/>
              </a:spcAft>
              <a:buFont typeface="Arial"/>
              <a:buChar char="•"/>
            </a:pPr>
            <a:r>
              <a:rPr lang="en-US" sz="3000" dirty="0">
                <a:latin typeface="Arial"/>
                <a:cs typeface="Arial"/>
              </a:rPr>
              <a:t>Using restroom</a:t>
            </a:r>
          </a:p>
          <a:p>
            <a:pPr marL="285750" indent="-285750">
              <a:spcAft>
                <a:spcPts val="1000"/>
              </a:spcAft>
              <a:buFont typeface="Arial"/>
              <a:buChar char="•"/>
            </a:pPr>
            <a:r>
              <a:rPr lang="en-US" sz="3000" dirty="0">
                <a:latin typeface="Arial"/>
                <a:cs typeface="Arial"/>
              </a:rPr>
              <a:t>Touching nose, face, hair or other contaminant</a:t>
            </a:r>
          </a:p>
        </p:txBody>
      </p:sp>
    </p:spTree>
    <p:extLst>
      <p:ext uri="{BB962C8B-B14F-4D97-AF65-F5344CB8AC3E}">
        <p14:creationId xmlns:p14="http://schemas.microsoft.com/office/powerpoint/2010/main" val="2913253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Proper handwashing</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019198"/>
            <a:ext cx="8288421" cy="4555093"/>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Rinse with clean, warm, running water (&gt;100°)</a:t>
            </a:r>
          </a:p>
          <a:p>
            <a:pPr marL="285750" indent="-285750">
              <a:spcAft>
                <a:spcPts val="1000"/>
              </a:spcAft>
              <a:buFont typeface="Arial"/>
              <a:buChar char="•"/>
            </a:pPr>
            <a:r>
              <a:rPr lang="en-US" sz="3000" dirty="0">
                <a:latin typeface="Arial"/>
                <a:cs typeface="Arial"/>
              </a:rPr>
              <a:t>Soap</a:t>
            </a:r>
          </a:p>
          <a:p>
            <a:pPr marL="285750" indent="-285750">
              <a:spcAft>
                <a:spcPts val="1000"/>
              </a:spcAft>
              <a:buFont typeface="Arial"/>
              <a:buChar char="•"/>
            </a:pPr>
            <a:r>
              <a:rPr lang="en-US" sz="3000" dirty="0">
                <a:latin typeface="Arial"/>
                <a:cs typeface="Arial"/>
              </a:rPr>
              <a:t>Rub hands for at least 20 seconds</a:t>
            </a:r>
          </a:p>
          <a:p>
            <a:pPr marL="285750" indent="-285750">
              <a:spcAft>
                <a:spcPts val="1000"/>
              </a:spcAft>
              <a:buFont typeface="Arial"/>
              <a:buChar char="•"/>
            </a:pPr>
            <a:r>
              <a:rPr lang="en-US" sz="3000" dirty="0">
                <a:latin typeface="Arial"/>
                <a:cs typeface="Arial"/>
              </a:rPr>
              <a:t>Clean around nails</a:t>
            </a:r>
          </a:p>
          <a:p>
            <a:pPr marL="285750" indent="-285750">
              <a:spcAft>
                <a:spcPts val="1000"/>
              </a:spcAft>
              <a:buFont typeface="Arial"/>
              <a:buChar char="•"/>
            </a:pPr>
            <a:r>
              <a:rPr lang="en-US" sz="3000" dirty="0">
                <a:latin typeface="Arial"/>
                <a:cs typeface="Arial"/>
              </a:rPr>
              <a:t>Rinse hands under warm, running water</a:t>
            </a:r>
          </a:p>
          <a:p>
            <a:pPr marL="285750" indent="-285750">
              <a:spcAft>
                <a:spcPts val="1000"/>
              </a:spcAft>
              <a:buFont typeface="Arial"/>
              <a:buChar char="•"/>
            </a:pPr>
            <a:r>
              <a:rPr lang="en-US" sz="3000" dirty="0">
                <a:latin typeface="Arial"/>
                <a:cs typeface="Arial"/>
              </a:rPr>
              <a:t>Dry hands with clean paper towels or hot air dryer</a:t>
            </a:r>
          </a:p>
          <a:p>
            <a:pPr marL="285750" indent="-285750">
              <a:spcAft>
                <a:spcPts val="1000"/>
              </a:spcAft>
              <a:buFont typeface="Arial"/>
              <a:buChar char="•"/>
            </a:pPr>
            <a:r>
              <a:rPr lang="en-US" sz="3000" dirty="0">
                <a:latin typeface="Arial"/>
                <a:cs typeface="Arial"/>
              </a:rPr>
              <a:t>Use hand sanitizer</a:t>
            </a:r>
          </a:p>
        </p:txBody>
      </p:sp>
    </p:spTree>
    <p:extLst>
      <p:ext uri="{BB962C8B-B14F-4D97-AF65-F5344CB8AC3E}">
        <p14:creationId xmlns:p14="http://schemas.microsoft.com/office/powerpoint/2010/main" val="3998248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Best practices – at the market</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3503523"/>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Sanitize surfaces </a:t>
            </a:r>
          </a:p>
          <a:p>
            <a:pPr marL="285750" indent="-285750">
              <a:spcAft>
                <a:spcPts val="1000"/>
              </a:spcAft>
              <a:buFont typeface="Arial"/>
              <a:buChar char="•"/>
            </a:pPr>
            <a:r>
              <a:rPr lang="en-US" sz="3000" dirty="0" smtClean="0">
                <a:latin typeface="Arial"/>
                <a:cs typeface="Arial"/>
              </a:rPr>
              <a:t>Clean</a:t>
            </a:r>
            <a:r>
              <a:rPr lang="en-US" sz="3000" dirty="0">
                <a:latin typeface="Arial"/>
                <a:cs typeface="Arial"/>
              </a:rPr>
              <a:t>, washable containers</a:t>
            </a:r>
          </a:p>
          <a:p>
            <a:pPr marL="285750" indent="-285750">
              <a:spcAft>
                <a:spcPts val="1000"/>
              </a:spcAft>
              <a:buFont typeface="Arial"/>
              <a:buChar char="•"/>
            </a:pPr>
            <a:r>
              <a:rPr lang="en-US" sz="3000" dirty="0">
                <a:latin typeface="Arial"/>
                <a:cs typeface="Arial"/>
              </a:rPr>
              <a:t>Keep food and containers off ground</a:t>
            </a:r>
          </a:p>
          <a:p>
            <a:pPr marL="285750" indent="-285750">
              <a:spcAft>
                <a:spcPts val="1000"/>
              </a:spcAft>
              <a:buFont typeface="Arial"/>
              <a:buChar char="•"/>
            </a:pPr>
            <a:r>
              <a:rPr lang="en-US" sz="3000" dirty="0">
                <a:latin typeface="Arial"/>
                <a:cs typeface="Arial"/>
              </a:rPr>
              <a:t>Cover or package breads, cakes, cookies</a:t>
            </a:r>
          </a:p>
          <a:p>
            <a:pPr marL="285750" indent="-285750">
              <a:spcAft>
                <a:spcPts val="1000"/>
              </a:spcAft>
              <a:buFont typeface="Arial"/>
              <a:buChar char="•"/>
            </a:pPr>
            <a:r>
              <a:rPr lang="en-US" sz="3000" dirty="0" smtClean="0">
                <a:latin typeface="Arial"/>
                <a:cs typeface="Arial"/>
              </a:rPr>
              <a:t>Keep </a:t>
            </a:r>
            <a:r>
              <a:rPr lang="en-US" sz="3000" dirty="0">
                <a:latin typeface="Arial"/>
                <a:cs typeface="Arial"/>
              </a:rPr>
              <a:t>meats </a:t>
            </a:r>
            <a:r>
              <a:rPr lang="en-US" sz="3000" dirty="0" smtClean="0">
                <a:latin typeface="Arial"/>
                <a:cs typeface="Arial"/>
              </a:rPr>
              <a:t>separate from produce</a:t>
            </a:r>
          </a:p>
          <a:p>
            <a:pPr marL="285750" indent="-285750">
              <a:spcAft>
                <a:spcPts val="1000"/>
              </a:spcAft>
              <a:buFont typeface="Arial"/>
              <a:buChar char="•"/>
            </a:pPr>
            <a:r>
              <a:rPr lang="en-US" sz="3000" dirty="0">
                <a:latin typeface="Arial"/>
                <a:cs typeface="Arial"/>
              </a:rPr>
              <a:t>Clean hygiene and health of </a:t>
            </a:r>
            <a:r>
              <a:rPr lang="en-US" sz="3000" dirty="0" smtClean="0">
                <a:latin typeface="Arial"/>
                <a:cs typeface="Arial"/>
              </a:rPr>
              <a:t>workers</a:t>
            </a:r>
            <a:endParaRPr lang="en-US" sz="3000" dirty="0">
              <a:latin typeface="Arial"/>
              <a:cs typeface="Arial"/>
            </a:endParaRPr>
          </a:p>
        </p:txBody>
      </p:sp>
    </p:spTree>
    <p:extLst>
      <p:ext uri="{BB962C8B-B14F-4D97-AF65-F5344CB8AC3E}">
        <p14:creationId xmlns:p14="http://schemas.microsoft.com/office/powerpoint/2010/main" val="446610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Sanitizing solution</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019198"/>
            <a:ext cx="8288421" cy="5734903"/>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1 tablespoon unscented chlorine bleach per gallon of water</a:t>
            </a:r>
          </a:p>
          <a:p>
            <a:pPr marL="742950" lvl="1" indent="-285750">
              <a:spcAft>
                <a:spcPts val="1000"/>
              </a:spcAft>
              <a:buFont typeface="Arial"/>
              <a:buChar char="•"/>
            </a:pPr>
            <a:r>
              <a:rPr lang="en-US" sz="3000" dirty="0">
                <a:latin typeface="Arial"/>
                <a:cs typeface="Arial"/>
              </a:rPr>
              <a:t>Spray bottle</a:t>
            </a:r>
          </a:p>
          <a:p>
            <a:pPr marL="1200150" lvl="2" indent="-285750">
              <a:spcAft>
                <a:spcPts val="1000"/>
              </a:spcAft>
              <a:buFont typeface="Arial"/>
              <a:buChar char="•"/>
            </a:pPr>
            <a:r>
              <a:rPr lang="en-US" sz="3000" dirty="0">
                <a:latin typeface="Arial"/>
                <a:cs typeface="Arial"/>
              </a:rPr>
              <a:t>Mix fresh daily</a:t>
            </a:r>
          </a:p>
          <a:p>
            <a:pPr marL="742950" lvl="1" indent="-285750">
              <a:spcAft>
                <a:spcPts val="1000"/>
              </a:spcAft>
              <a:buFont typeface="Arial"/>
              <a:buChar char="•"/>
            </a:pPr>
            <a:r>
              <a:rPr lang="en-US" sz="3000" dirty="0">
                <a:latin typeface="Arial"/>
                <a:cs typeface="Arial"/>
              </a:rPr>
              <a:t>Soak</a:t>
            </a:r>
          </a:p>
          <a:p>
            <a:pPr marL="1200150" lvl="2" indent="-285750">
              <a:spcAft>
                <a:spcPts val="1000"/>
              </a:spcAft>
              <a:buFont typeface="Arial"/>
              <a:buChar char="•"/>
            </a:pPr>
            <a:r>
              <a:rPr lang="en-US" sz="3000" dirty="0">
                <a:latin typeface="Arial"/>
                <a:cs typeface="Arial"/>
              </a:rPr>
              <a:t>At least one minute, air dry</a:t>
            </a:r>
          </a:p>
          <a:p>
            <a:pPr marL="742950" lvl="1" indent="-285750">
              <a:spcAft>
                <a:spcPts val="1000"/>
              </a:spcAft>
              <a:buFont typeface="Arial"/>
              <a:buChar char="•"/>
            </a:pPr>
            <a:r>
              <a:rPr lang="en-US" sz="3000" dirty="0">
                <a:latin typeface="Arial"/>
                <a:cs typeface="Arial"/>
              </a:rPr>
              <a:t>Surface application</a:t>
            </a:r>
          </a:p>
          <a:p>
            <a:pPr marL="742950" lvl="1" indent="-285750">
              <a:spcAft>
                <a:spcPts val="1000"/>
              </a:spcAft>
              <a:buFont typeface="Arial"/>
              <a:buChar char="•"/>
            </a:pPr>
            <a:r>
              <a:rPr lang="en-US" sz="3000" dirty="0">
                <a:latin typeface="Arial"/>
                <a:cs typeface="Arial"/>
              </a:rPr>
              <a:t>Rinse with drinking water if organic</a:t>
            </a:r>
          </a:p>
          <a:p>
            <a:pPr lvl="2">
              <a:spcAft>
                <a:spcPts val="1000"/>
              </a:spcAft>
            </a:pPr>
            <a:endParaRPr lang="en-US" sz="3000" dirty="0">
              <a:latin typeface="Arial"/>
              <a:cs typeface="Arial"/>
            </a:endParaRPr>
          </a:p>
          <a:p>
            <a:pPr>
              <a:spcAft>
                <a:spcPts val="1000"/>
              </a:spcAft>
            </a:pPr>
            <a:endParaRPr lang="en-US" sz="3000" dirty="0">
              <a:latin typeface="Arial"/>
              <a:cs typeface="Arial"/>
            </a:endParaRPr>
          </a:p>
        </p:txBody>
      </p:sp>
    </p:spTree>
    <p:extLst>
      <p:ext uri="{BB962C8B-B14F-4D97-AF65-F5344CB8AC3E}">
        <p14:creationId xmlns:p14="http://schemas.microsoft.com/office/powerpoint/2010/main" val="265439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Food sampling best practices</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3375283"/>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Ask your local health department authorities</a:t>
            </a:r>
          </a:p>
          <a:p>
            <a:pPr marL="285750" indent="-285750">
              <a:spcAft>
                <a:spcPts val="1000"/>
              </a:spcAft>
              <a:buFont typeface="Arial"/>
              <a:buChar char="•"/>
            </a:pPr>
            <a:r>
              <a:rPr lang="en-US" sz="3000" dirty="0" smtClean="0">
                <a:latin typeface="Arial"/>
                <a:cs typeface="Arial"/>
              </a:rPr>
              <a:t>Minimize </a:t>
            </a:r>
            <a:r>
              <a:rPr lang="en-US" sz="3000" dirty="0">
                <a:latin typeface="Arial"/>
                <a:cs typeface="Arial"/>
              </a:rPr>
              <a:t>bare hand contact with foods</a:t>
            </a:r>
          </a:p>
          <a:p>
            <a:pPr marL="285750" indent="-285750">
              <a:spcAft>
                <a:spcPts val="1000"/>
              </a:spcAft>
              <a:buFont typeface="Arial"/>
              <a:buChar char="•"/>
            </a:pPr>
            <a:r>
              <a:rPr lang="en-US" sz="3000" dirty="0" smtClean="0">
                <a:latin typeface="Arial"/>
                <a:cs typeface="Arial"/>
              </a:rPr>
              <a:t>Use </a:t>
            </a:r>
            <a:r>
              <a:rPr lang="en-US" sz="3000" dirty="0">
                <a:latin typeface="Arial"/>
                <a:cs typeface="Arial"/>
              </a:rPr>
              <a:t>clean equipment, utensils</a:t>
            </a:r>
          </a:p>
          <a:p>
            <a:pPr marL="285750" indent="-285750">
              <a:spcAft>
                <a:spcPts val="1000"/>
              </a:spcAft>
              <a:buFont typeface="Arial"/>
              <a:buChar char="•"/>
            </a:pPr>
            <a:r>
              <a:rPr lang="en-US" sz="3000" dirty="0">
                <a:latin typeface="Arial"/>
                <a:cs typeface="Arial"/>
              </a:rPr>
              <a:t>Sanitize dishes, countertops, utensils that come into contact with food</a:t>
            </a:r>
          </a:p>
          <a:p>
            <a:pPr>
              <a:spcAft>
                <a:spcPts val="1000"/>
              </a:spcAft>
            </a:pPr>
            <a:endParaRPr lang="en-US" sz="3000" dirty="0">
              <a:latin typeface="Arial"/>
              <a:cs typeface="Arial"/>
            </a:endParaRPr>
          </a:p>
        </p:txBody>
      </p:sp>
    </p:spTree>
    <p:extLst>
      <p:ext uri="{BB962C8B-B14F-4D97-AF65-F5344CB8AC3E}">
        <p14:creationId xmlns:p14="http://schemas.microsoft.com/office/powerpoint/2010/main" val="920733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Cut foods</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2785378"/>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Hold at 41° or colder, or on ice</a:t>
            </a:r>
          </a:p>
          <a:p>
            <a:pPr marL="285750" indent="-285750">
              <a:spcAft>
                <a:spcPts val="1000"/>
              </a:spcAft>
              <a:buFont typeface="Arial"/>
              <a:buChar char="•"/>
            </a:pPr>
            <a:r>
              <a:rPr lang="en-US" sz="3000" dirty="0">
                <a:latin typeface="Arial"/>
                <a:cs typeface="Arial"/>
              </a:rPr>
              <a:t>Discard after 2 hours, or after 1 hour if above 90°</a:t>
            </a:r>
          </a:p>
          <a:p>
            <a:pPr marL="285750" indent="-285750">
              <a:spcAft>
                <a:spcPts val="1000"/>
              </a:spcAft>
              <a:buFont typeface="Arial"/>
              <a:buChar char="•"/>
            </a:pPr>
            <a:r>
              <a:rPr lang="en-US" sz="3000" dirty="0" smtClean="0">
                <a:latin typeface="Arial"/>
                <a:cs typeface="Arial"/>
              </a:rPr>
              <a:t>Rinse </a:t>
            </a:r>
            <a:r>
              <a:rPr lang="en-US" sz="3000" dirty="0">
                <a:latin typeface="Arial"/>
                <a:cs typeface="Arial"/>
              </a:rPr>
              <a:t>with drinking water</a:t>
            </a:r>
          </a:p>
          <a:p>
            <a:pPr marL="285750" indent="-285750">
              <a:spcAft>
                <a:spcPts val="1000"/>
              </a:spcAft>
              <a:buFont typeface="Arial"/>
              <a:buChar char="•"/>
            </a:pPr>
            <a:r>
              <a:rPr lang="en-US" sz="3000" dirty="0" smtClean="0">
                <a:latin typeface="Arial"/>
                <a:cs typeface="Arial"/>
              </a:rPr>
              <a:t>Cover </a:t>
            </a:r>
            <a:r>
              <a:rPr lang="en-US" sz="3000" dirty="0">
                <a:latin typeface="Arial"/>
                <a:cs typeface="Arial"/>
              </a:rPr>
              <a:t>food</a:t>
            </a:r>
          </a:p>
        </p:txBody>
      </p:sp>
    </p:spTree>
    <p:extLst>
      <p:ext uri="{BB962C8B-B14F-4D97-AF65-F5344CB8AC3E}">
        <p14:creationId xmlns:p14="http://schemas.microsoft.com/office/powerpoint/2010/main" val="119419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Autofit/>
          </a:bodyPr>
          <a:lstStyle/>
          <a:p>
            <a:pPr algn="l"/>
            <a:r>
              <a:rPr lang="en-US" sz="3900" dirty="0">
                <a:solidFill>
                  <a:srgbClr val="D30108"/>
                </a:solidFill>
                <a:effectLst>
                  <a:outerShdw blurRad="50800" dist="38100" dir="2700000" algn="tl" rotWithShape="0">
                    <a:prstClr val="black">
                      <a:alpha val="40000"/>
                    </a:prstClr>
                  </a:outerShdw>
                </a:effectLst>
                <a:latin typeface="Arial Black"/>
                <a:cs typeface="Arial Black"/>
              </a:rPr>
              <a:t>What is the Oklahoma Cooperative Extension Service?</a:t>
            </a:r>
            <a:endParaRPr lang="en-US" sz="3900"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3965189"/>
          </a:xfrm>
          <a:prstGeom prst="rect">
            <a:avLst/>
          </a:prstGeom>
          <a:noFill/>
        </p:spPr>
        <p:txBody>
          <a:bodyPr wrap="square" rtlCol="0">
            <a:spAutoFit/>
          </a:bodyPr>
          <a:lstStyle/>
          <a:p>
            <a:pPr marL="285750" indent="-285750">
              <a:spcAft>
                <a:spcPts val="1000"/>
              </a:spcAft>
              <a:buFont typeface="Arial"/>
              <a:buChar char="•"/>
            </a:pPr>
            <a:r>
              <a:rPr lang="en-US" sz="3500" dirty="0">
                <a:latin typeface="Arial"/>
                <a:cs typeface="Arial"/>
              </a:rPr>
              <a:t>Science-based education programs</a:t>
            </a:r>
          </a:p>
          <a:p>
            <a:pPr marL="285750" indent="-285750">
              <a:spcAft>
                <a:spcPts val="1000"/>
              </a:spcAft>
              <a:buFont typeface="Arial"/>
              <a:buChar char="•"/>
            </a:pPr>
            <a:r>
              <a:rPr lang="en-US" sz="3500" dirty="0">
                <a:latin typeface="Arial"/>
                <a:cs typeface="Arial"/>
              </a:rPr>
              <a:t>Educators in every county</a:t>
            </a:r>
          </a:p>
          <a:p>
            <a:pPr marL="742950" lvl="1" indent="-285750">
              <a:spcAft>
                <a:spcPts val="1000"/>
              </a:spcAft>
              <a:buFont typeface="Arial"/>
              <a:buChar char="•"/>
            </a:pPr>
            <a:r>
              <a:rPr lang="en-US" sz="2800" dirty="0">
                <a:latin typeface="Arial"/>
                <a:cs typeface="Arial"/>
              </a:rPr>
              <a:t>Agricultural enterprises</a:t>
            </a:r>
          </a:p>
          <a:p>
            <a:pPr marL="742950" lvl="1" indent="-285750">
              <a:spcAft>
                <a:spcPts val="1000"/>
              </a:spcAft>
              <a:buFont typeface="Arial"/>
              <a:buChar char="•"/>
            </a:pPr>
            <a:r>
              <a:rPr lang="en-US" sz="2800" dirty="0">
                <a:latin typeface="Arial"/>
                <a:cs typeface="Arial"/>
              </a:rPr>
              <a:t>Natural resources and environmental management</a:t>
            </a:r>
          </a:p>
          <a:p>
            <a:pPr marL="742950" lvl="1" indent="-285750">
              <a:spcAft>
                <a:spcPts val="1000"/>
              </a:spcAft>
              <a:buFont typeface="Arial"/>
              <a:buChar char="•"/>
            </a:pPr>
            <a:r>
              <a:rPr lang="en-US" sz="2800" dirty="0">
                <a:latin typeface="Arial"/>
                <a:cs typeface="Arial"/>
              </a:rPr>
              <a:t>Food, nutrition, health and safety </a:t>
            </a:r>
          </a:p>
          <a:p>
            <a:pPr marL="742950" lvl="1" indent="-285750">
              <a:spcAft>
                <a:spcPts val="1000"/>
              </a:spcAft>
              <a:buFont typeface="Arial"/>
              <a:buChar char="•"/>
            </a:pPr>
            <a:r>
              <a:rPr lang="en-US" sz="2800" dirty="0">
                <a:latin typeface="Arial"/>
                <a:cs typeface="Arial"/>
              </a:rPr>
              <a:t>Youth, family and community development</a:t>
            </a:r>
          </a:p>
        </p:txBody>
      </p:sp>
      <p:pic>
        <p:nvPicPr>
          <p:cNvPr id="10" name="Picture 9" descr="Extension_RGB.jpg"/>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7573863" y="296993"/>
            <a:ext cx="1292121" cy="1211882"/>
          </a:xfrm>
          <a:prstGeom prst="rect">
            <a:avLst/>
          </a:prstGeom>
        </p:spPr>
      </p:pic>
    </p:spTree>
    <p:extLst>
      <p:ext uri="{BB962C8B-B14F-4D97-AF65-F5344CB8AC3E}">
        <p14:creationId xmlns:p14="http://schemas.microsoft.com/office/powerpoint/2010/main" val="108912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When in doubt:</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2195473"/>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Ask the market manager</a:t>
            </a:r>
          </a:p>
          <a:p>
            <a:pPr marL="285750" indent="-285750">
              <a:spcAft>
                <a:spcPts val="1000"/>
              </a:spcAft>
              <a:buFont typeface="Arial"/>
              <a:buChar char="•"/>
            </a:pPr>
            <a:r>
              <a:rPr lang="en-US" sz="3000" dirty="0">
                <a:latin typeface="Arial"/>
                <a:cs typeface="Arial"/>
              </a:rPr>
              <a:t>Contact your </a:t>
            </a:r>
            <a:r>
              <a:rPr lang="en-US" sz="3000" dirty="0" smtClean="0">
                <a:latin typeface="Arial"/>
                <a:cs typeface="Arial"/>
              </a:rPr>
              <a:t>county </a:t>
            </a:r>
            <a:r>
              <a:rPr lang="en-US" sz="3000" dirty="0">
                <a:latin typeface="Arial"/>
                <a:cs typeface="Arial"/>
              </a:rPr>
              <a:t>health </a:t>
            </a:r>
            <a:r>
              <a:rPr lang="en-US" sz="3000" dirty="0" smtClean="0">
                <a:latin typeface="Arial"/>
                <a:cs typeface="Arial"/>
              </a:rPr>
              <a:t>department</a:t>
            </a:r>
          </a:p>
          <a:p>
            <a:pPr marL="285750" indent="-285750">
              <a:spcAft>
                <a:spcPts val="1000"/>
              </a:spcAft>
              <a:buFont typeface="Arial"/>
              <a:buChar char="•"/>
            </a:pPr>
            <a:r>
              <a:rPr lang="en-US" sz="3000" dirty="0" smtClean="0">
                <a:latin typeface="Arial"/>
                <a:cs typeface="Arial"/>
              </a:rPr>
              <a:t>Contact your county Oklahoma Cooperative Extension Service office</a:t>
            </a:r>
            <a:endParaRPr lang="en-US" sz="3000" dirty="0">
              <a:latin typeface="Arial"/>
              <a:cs typeface="Arial"/>
            </a:endParaRPr>
          </a:p>
        </p:txBody>
      </p:sp>
    </p:spTree>
    <p:extLst>
      <p:ext uri="{BB962C8B-B14F-4D97-AF65-F5344CB8AC3E}">
        <p14:creationId xmlns:p14="http://schemas.microsoft.com/office/powerpoint/2010/main" val="3559444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smtClean="0">
                <a:solidFill>
                  <a:srgbClr val="D30108"/>
                </a:solidFill>
                <a:effectLst>
                  <a:outerShdw blurRad="50800" dist="38100" dir="2700000" algn="tl" rotWithShape="0">
                    <a:prstClr val="black">
                      <a:alpha val="40000"/>
                    </a:prstClr>
                  </a:outerShdw>
                </a:effectLst>
                <a:latin typeface="Arial Black"/>
                <a:cs typeface="Arial Black"/>
              </a:rPr>
              <a:t>Links for FAQ</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5427127"/>
          </a:xfrm>
          <a:prstGeom prst="rect">
            <a:avLst/>
          </a:prstGeom>
          <a:noFill/>
        </p:spPr>
        <p:txBody>
          <a:bodyPr wrap="square" rtlCol="0">
            <a:spAutoFit/>
          </a:bodyPr>
          <a:lstStyle/>
          <a:p>
            <a:pPr marL="285750" indent="-285750">
              <a:spcAft>
                <a:spcPts val="1000"/>
              </a:spcAft>
              <a:buFont typeface="Arial"/>
              <a:buChar char="•"/>
            </a:pPr>
            <a:r>
              <a:rPr lang="en-US" sz="2000" u="sng" dirty="0" smtClean="0">
                <a:latin typeface="Arial"/>
                <a:cs typeface="Arial"/>
              </a:rPr>
              <a:t>County </a:t>
            </a:r>
            <a:r>
              <a:rPr lang="en-US" sz="2000" u="sng" dirty="0">
                <a:latin typeface="Arial"/>
                <a:cs typeface="Arial"/>
              </a:rPr>
              <a:t>Health </a:t>
            </a:r>
            <a:r>
              <a:rPr lang="en-US" sz="2000" u="sng" dirty="0" smtClean="0">
                <a:latin typeface="Arial"/>
                <a:cs typeface="Arial"/>
              </a:rPr>
              <a:t>Departments</a:t>
            </a:r>
            <a:r>
              <a:rPr lang="en-US" sz="2000" dirty="0" smtClean="0">
                <a:latin typeface="Arial"/>
                <a:cs typeface="Arial"/>
              </a:rPr>
              <a:t> -</a:t>
            </a:r>
            <a:r>
              <a:rPr lang="en-US" sz="2000" dirty="0">
                <a:latin typeface="Arial"/>
                <a:cs typeface="Arial"/>
              </a:rPr>
              <a:t>https://</a:t>
            </a:r>
            <a:r>
              <a:rPr lang="en-US" sz="2000" dirty="0" smtClean="0">
                <a:latin typeface="Arial"/>
                <a:cs typeface="Arial"/>
              </a:rPr>
              <a:t>www.ok.gov/triton/modules/health/map/county_map.php</a:t>
            </a:r>
          </a:p>
          <a:p>
            <a:pPr marL="285750" indent="-285750">
              <a:spcAft>
                <a:spcPts val="1000"/>
              </a:spcAft>
              <a:buFont typeface="Arial"/>
              <a:buChar char="•"/>
            </a:pPr>
            <a:r>
              <a:rPr lang="en-US" sz="2000" u="sng" dirty="0" smtClean="0">
                <a:latin typeface="Arial"/>
                <a:cs typeface="Arial"/>
              </a:rPr>
              <a:t>Food Safety Regulations </a:t>
            </a:r>
            <a:r>
              <a:rPr lang="en-US" sz="2000" u="sng" dirty="0">
                <a:latin typeface="Arial"/>
                <a:cs typeface="Arial"/>
              </a:rPr>
              <a:t>in </a:t>
            </a:r>
            <a:r>
              <a:rPr lang="en-US" sz="2000" u="sng" dirty="0" smtClean="0">
                <a:latin typeface="Arial"/>
                <a:cs typeface="Arial"/>
              </a:rPr>
              <a:t>Oklahoma</a:t>
            </a:r>
            <a:r>
              <a:rPr lang="en-US" sz="2000" dirty="0" smtClean="0">
                <a:latin typeface="Arial"/>
                <a:cs typeface="Arial"/>
              </a:rPr>
              <a:t> - http</a:t>
            </a:r>
            <a:r>
              <a:rPr lang="en-US" sz="2000" dirty="0">
                <a:latin typeface="Arial"/>
                <a:cs typeface="Arial"/>
              </a:rPr>
              <a:t>://oda.state.ok.us/food</a:t>
            </a:r>
            <a:r>
              <a:rPr lang="en-US" sz="2000" dirty="0" smtClean="0">
                <a:latin typeface="Arial"/>
                <a:cs typeface="Arial"/>
              </a:rPr>
              <a:t>/</a:t>
            </a:r>
          </a:p>
          <a:p>
            <a:pPr marL="285750" indent="-285750">
              <a:spcAft>
                <a:spcPts val="1000"/>
              </a:spcAft>
              <a:buFont typeface="Arial"/>
              <a:buChar char="•"/>
            </a:pPr>
            <a:r>
              <a:rPr lang="en-US" sz="2000" u="sng" dirty="0" smtClean="0">
                <a:latin typeface="Arial"/>
                <a:cs typeface="Arial"/>
              </a:rPr>
              <a:t>OK </a:t>
            </a:r>
            <a:r>
              <a:rPr lang="en-US" sz="2000" u="sng" dirty="0">
                <a:latin typeface="Arial"/>
                <a:cs typeface="Arial"/>
              </a:rPr>
              <a:t>Home Baking </a:t>
            </a:r>
            <a:r>
              <a:rPr lang="en-US" sz="2000" u="sng" dirty="0" smtClean="0">
                <a:latin typeface="Arial"/>
                <a:cs typeface="Arial"/>
              </a:rPr>
              <a:t>Act</a:t>
            </a:r>
            <a:r>
              <a:rPr lang="en-US" sz="2000" dirty="0" smtClean="0">
                <a:latin typeface="Arial"/>
                <a:cs typeface="Arial"/>
              </a:rPr>
              <a:t> (Cottage Law) -http</a:t>
            </a:r>
            <a:r>
              <a:rPr lang="en-US" sz="2000" dirty="0">
                <a:latin typeface="Arial"/>
                <a:cs typeface="Arial"/>
              </a:rPr>
              <a:t>://factsheets.okstate.edu/documents/fapc-183-understanding-the-oklahoma-home-bakery-act</a:t>
            </a:r>
            <a:r>
              <a:rPr lang="en-US" sz="2000" dirty="0" smtClean="0">
                <a:latin typeface="Arial"/>
                <a:cs typeface="Arial"/>
              </a:rPr>
              <a:t>/</a:t>
            </a:r>
          </a:p>
          <a:p>
            <a:pPr marL="285750" indent="-285750">
              <a:spcAft>
                <a:spcPts val="1000"/>
              </a:spcAft>
              <a:buFont typeface="Arial"/>
              <a:buChar char="•"/>
            </a:pPr>
            <a:r>
              <a:rPr lang="en-US" sz="2000" dirty="0" smtClean="0">
                <a:latin typeface="Arial"/>
                <a:cs typeface="Arial"/>
              </a:rPr>
              <a:t>Food Safety Modernization Act/Oklahoma Produce Safety Program </a:t>
            </a:r>
            <a:r>
              <a:rPr lang="en-US" sz="2000" dirty="0">
                <a:latin typeface="Arial"/>
                <a:cs typeface="Arial"/>
              </a:rPr>
              <a:t>- </a:t>
            </a:r>
            <a:r>
              <a:rPr lang="en-US" sz="2000" dirty="0">
                <a:latin typeface="Arial"/>
                <a:cs typeface="Arial"/>
                <a:hlinkClick r:id="rId4"/>
              </a:rPr>
              <a:t>http://</a:t>
            </a:r>
            <a:r>
              <a:rPr lang="en-US" sz="2000" dirty="0" smtClean="0">
                <a:latin typeface="Arial"/>
                <a:cs typeface="Arial"/>
                <a:hlinkClick r:id="rId4"/>
              </a:rPr>
              <a:t>www.oda.state.ok.us/food/ProduceSafety.htm</a:t>
            </a:r>
            <a:endParaRPr lang="en-US" sz="2000" dirty="0" smtClean="0">
              <a:latin typeface="Arial"/>
              <a:cs typeface="Arial"/>
            </a:endParaRPr>
          </a:p>
          <a:p>
            <a:pPr marL="285750" indent="-285750">
              <a:spcAft>
                <a:spcPts val="1000"/>
              </a:spcAft>
              <a:buFont typeface="Arial"/>
              <a:buChar char="•"/>
            </a:pPr>
            <a:r>
              <a:rPr lang="en-US" sz="2000" dirty="0" smtClean="0">
                <a:latin typeface="Arial"/>
                <a:cs typeface="Arial"/>
              </a:rPr>
              <a:t>FAPC </a:t>
            </a:r>
            <a:r>
              <a:rPr lang="en-US" sz="2000" dirty="0">
                <a:latin typeface="Arial"/>
                <a:cs typeface="Arial"/>
              </a:rPr>
              <a:t>Produce Safety - </a:t>
            </a:r>
            <a:r>
              <a:rPr lang="en-US" sz="2000" dirty="0">
                <a:latin typeface="Arial"/>
                <a:cs typeface="Arial"/>
                <a:hlinkClick r:id="rId5"/>
              </a:rPr>
              <a:t>http://</a:t>
            </a:r>
            <a:r>
              <a:rPr lang="en-US" sz="2000" dirty="0" smtClean="0">
                <a:latin typeface="Arial"/>
                <a:cs typeface="Arial"/>
                <a:hlinkClick r:id="rId5"/>
              </a:rPr>
              <a:t>fapc.biz/services-and-disciplines/food-safety/produce-safety</a:t>
            </a:r>
            <a:endParaRPr lang="en-US" sz="2000" dirty="0" smtClean="0">
              <a:latin typeface="Arial"/>
              <a:cs typeface="Arial"/>
            </a:endParaRPr>
          </a:p>
          <a:p>
            <a:pPr marL="285750" indent="-285750">
              <a:spcAft>
                <a:spcPts val="1000"/>
              </a:spcAft>
              <a:buFont typeface="Arial"/>
              <a:buChar char="•"/>
            </a:pPr>
            <a:endParaRPr lang="en-US" sz="2000" dirty="0" smtClean="0">
              <a:latin typeface="Arial"/>
              <a:cs typeface="Arial"/>
            </a:endParaRPr>
          </a:p>
          <a:p>
            <a:pPr marL="285750" indent="-285750">
              <a:spcAft>
                <a:spcPts val="1000"/>
              </a:spcAft>
              <a:buFont typeface="Arial"/>
              <a:buChar char="•"/>
            </a:pPr>
            <a:endParaRPr lang="en-US" sz="2000" dirty="0" smtClean="0">
              <a:latin typeface="Arial"/>
              <a:cs typeface="Arial"/>
            </a:endParaRPr>
          </a:p>
          <a:p>
            <a:pPr marL="285750" indent="-285750">
              <a:spcAft>
                <a:spcPts val="1000"/>
              </a:spcAft>
              <a:buFont typeface="Arial"/>
              <a:buChar char="•"/>
            </a:pPr>
            <a:endParaRPr lang="en-US" sz="2000" dirty="0" smtClean="0">
              <a:latin typeface="Arial"/>
              <a:cs typeface="Arial"/>
            </a:endParaRPr>
          </a:p>
          <a:p>
            <a:pPr marL="285750" indent="-285750">
              <a:spcAft>
                <a:spcPts val="1000"/>
              </a:spcAft>
              <a:buFont typeface="Arial"/>
              <a:buChar char="•"/>
            </a:pPr>
            <a:endParaRPr lang="en-US" sz="2000" dirty="0">
              <a:latin typeface="Arial"/>
              <a:cs typeface="Arial"/>
            </a:endParaRPr>
          </a:p>
        </p:txBody>
      </p:sp>
    </p:spTree>
    <p:extLst>
      <p:ext uri="{BB962C8B-B14F-4D97-AF65-F5344CB8AC3E}">
        <p14:creationId xmlns:p14="http://schemas.microsoft.com/office/powerpoint/2010/main" val="22826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smtClean="0">
                <a:solidFill>
                  <a:srgbClr val="D30108"/>
                </a:solidFill>
                <a:effectLst>
                  <a:outerShdw blurRad="50800" dist="38100" dir="2700000" algn="tl" rotWithShape="0">
                    <a:prstClr val="black">
                      <a:alpha val="40000"/>
                    </a:prstClr>
                  </a:outerShdw>
                </a:effectLst>
                <a:latin typeface="Arial Black"/>
                <a:cs typeface="Arial Black"/>
              </a:rPr>
              <a:t>Links for FAQ (2)</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3734356"/>
          </a:xfrm>
          <a:prstGeom prst="rect">
            <a:avLst/>
          </a:prstGeom>
          <a:noFill/>
        </p:spPr>
        <p:txBody>
          <a:bodyPr wrap="square" rtlCol="0">
            <a:spAutoFit/>
          </a:bodyPr>
          <a:lstStyle/>
          <a:p>
            <a:pPr marL="285750" indent="-285750">
              <a:spcAft>
                <a:spcPts val="1000"/>
              </a:spcAft>
              <a:buFont typeface="Arial"/>
              <a:buChar char="•"/>
            </a:pPr>
            <a:r>
              <a:rPr lang="en-US" sz="2000" u="sng" dirty="0" smtClean="0">
                <a:latin typeface="Arial"/>
                <a:cs typeface="Arial"/>
              </a:rPr>
              <a:t>Start-Up Production: Acidified Foods</a:t>
            </a:r>
            <a:r>
              <a:rPr lang="en-US" sz="2000" dirty="0" smtClean="0">
                <a:latin typeface="Arial"/>
                <a:cs typeface="Arial"/>
              </a:rPr>
              <a:t>, Oklahoma </a:t>
            </a:r>
            <a:r>
              <a:rPr lang="en-US" sz="2000" dirty="0">
                <a:latin typeface="Arial"/>
                <a:cs typeface="Arial"/>
              </a:rPr>
              <a:t>State Department of Health - </a:t>
            </a:r>
            <a:r>
              <a:rPr lang="en-US" sz="2000" dirty="0">
                <a:latin typeface="Arial"/>
                <a:cs typeface="Arial"/>
                <a:hlinkClick r:id="rId4"/>
              </a:rPr>
              <a:t>https://</a:t>
            </a:r>
            <a:r>
              <a:rPr lang="en-US" sz="2000" dirty="0" smtClean="0">
                <a:latin typeface="Arial"/>
                <a:cs typeface="Arial"/>
                <a:hlinkClick r:id="rId4"/>
              </a:rPr>
              <a:t>www.ok.gov/health2/documents/20170310%20StartupProduction-AcidifiedFoods.pdf</a:t>
            </a:r>
            <a:endParaRPr lang="en-US" sz="2000" dirty="0" smtClean="0">
              <a:latin typeface="Arial"/>
              <a:cs typeface="Arial"/>
            </a:endParaRPr>
          </a:p>
          <a:p>
            <a:pPr marL="285750" indent="-285750">
              <a:spcAft>
                <a:spcPts val="1000"/>
              </a:spcAft>
              <a:buFont typeface="Arial"/>
              <a:buChar char="•"/>
            </a:pPr>
            <a:r>
              <a:rPr lang="en-US" sz="2000" u="sng" dirty="0" smtClean="0">
                <a:latin typeface="Arial"/>
                <a:cs typeface="Arial"/>
              </a:rPr>
              <a:t>Farmers Market Guidelines</a:t>
            </a:r>
            <a:r>
              <a:rPr lang="en-US" sz="2000" dirty="0" smtClean="0">
                <a:latin typeface="Arial"/>
                <a:cs typeface="Arial"/>
              </a:rPr>
              <a:t>, Oklahoma State Department of Health, Oklahoma Department </a:t>
            </a:r>
            <a:r>
              <a:rPr lang="en-US" sz="2000" dirty="0">
                <a:latin typeface="Arial"/>
                <a:cs typeface="Arial"/>
              </a:rPr>
              <a:t>of Agriculture, Food and Forestry - </a:t>
            </a:r>
            <a:r>
              <a:rPr lang="en-US" sz="2000" dirty="0">
                <a:latin typeface="Arial"/>
                <a:cs typeface="Arial"/>
                <a:hlinkClick r:id="rId5"/>
              </a:rPr>
              <a:t>https://</a:t>
            </a:r>
            <a:r>
              <a:rPr lang="en-US" sz="2000" dirty="0" smtClean="0">
                <a:latin typeface="Arial"/>
                <a:cs typeface="Arial"/>
                <a:hlinkClick r:id="rId5"/>
              </a:rPr>
              <a:t>www.ok.gov/health2/documents/FarmersMarket%20Guidelines-final.pdf</a:t>
            </a:r>
            <a:endParaRPr lang="en-US" sz="2000" dirty="0" smtClean="0">
              <a:latin typeface="Arial"/>
              <a:cs typeface="Arial"/>
            </a:endParaRPr>
          </a:p>
          <a:p>
            <a:pPr marL="285750" indent="-285750">
              <a:spcAft>
                <a:spcPts val="1000"/>
              </a:spcAft>
              <a:buFont typeface="Arial"/>
              <a:buChar char="•"/>
            </a:pPr>
            <a:r>
              <a:rPr lang="en-US" sz="2000" u="sng" dirty="0" smtClean="0">
                <a:latin typeface="Arial"/>
                <a:cs typeface="Arial"/>
              </a:rPr>
              <a:t>Food Demo/Sampling Requirements</a:t>
            </a:r>
            <a:r>
              <a:rPr lang="en-US" sz="2000" dirty="0" smtClean="0">
                <a:latin typeface="Arial"/>
                <a:cs typeface="Arial"/>
              </a:rPr>
              <a:t> received from Oklahoma State Department of Health, Consumer </a:t>
            </a:r>
            <a:r>
              <a:rPr lang="en-US" sz="2000" dirty="0">
                <a:latin typeface="Arial"/>
                <a:cs typeface="Arial"/>
              </a:rPr>
              <a:t>Protection Division, 12/8/17 - </a:t>
            </a:r>
            <a:r>
              <a:rPr lang="en-US" sz="2000" dirty="0">
                <a:latin typeface="Arial"/>
                <a:cs typeface="Arial"/>
                <a:hlinkClick r:id="rId6"/>
              </a:rPr>
              <a:t>https://</a:t>
            </a:r>
            <a:r>
              <a:rPr lang="en-US" sz="2000" dirty="0" smtClean="0">
                <a:latin typeface="Arial"/>
                <a:cs typeface="Arial"/>
                <a:hlinkClick r:id="rId6"/>
              </a:rPr>
              <a:t>app.box.com/s/6euegcbyusuje2r2gfy2c8k1h48yk9zz</a:t>
            </a:r>
            <a:endParaRPr lang="en-US" sz="2000" dirty="0" smtClean="0">
              <a:latin typeface="Arial"/>
              <a:cs typeface="Arial"/>
            </a:endParaRPr>
          </a:p>
        </p:txBody>
      </p:sp>
    </p:spTree>
    <p:extLst>
      <p:ext uri="{BB962C8B-B14F-4D97-AF65-F5344CB8AC3E}">
        <p14:creationId xmlns:p14="http://schemas.microsoft.com/office/powerpoint/2010/main" val="3686629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smtClean="0">
                <a:solidFill>
                  <a:srgbClr val="D30108"/>
                </a:solidFill>
                <a:effectLst>
                  <a:outerShdw blurRad="50800" dist="38100" dir="2700000" algn="tl" rotWithShape="0">
                    <a:prstClr val="black">
                      <a:alpha val="40000"/>
                    </a:prstClr>
                  </a:outerShdw>
                </a:effectLst>
                <a:latin typeface="Arial Black"/>
                <a:cs typeface="Arial Black"/>
              </a:rPr>
              <a:t>Resources Used</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3816429"/>
          </a:xfrm>
          <a:prstGeom prst="rect">
            <a:avLst/>
          </a:prstGeom>
          <a:noFill/>
        </p:spPr>
        <p:txBody>
          <a:bodyPr wrap="square" rtlCol="0">
            <a:spAutoFit/>
          </a:bodyPr>
          <a:lstStyle/>
          <a:p>
            <a:pPr marL="285750" indent="-285750">
              <a:spcAft>
                <a:spcPts val="1000"/>
              </a:spcAft>
              <a:buFont typeface="Arial"/>
              <a:buChar char="•"/>
            </a:pPr>
            <a:r>
              <a:rPr lang="en-US" sz="3600" dirty="0" smtClean="0">
                <a:latin typeface="Arial"/>
                <a:cs typeface="Arial"/>
              </a:rPr>
              <a:t>Enhancing the Safety of Locally Grown Produce</a:t>
            </a:r>
          </a:p>
          <a:p>
            <a:pPr marL="742950" lvl="1" indent="-285750">
              <a:spcAft>
                <a:spcPts val="1000"/>
              </a:spcAft>
              <a:buFont typeface="Arial"/>
              <a:buChar char="•"/>
            </a:pPr>
            <a:r>
              <a:rPr lang="en-US" sz="2000" dirty="0">
                <a:latin typeface="Arial"/>
                <a:cs typeface="Arial"/>
              </a:rPr>
              <a:t>https://campus.extension.org/</a:t>
            </a:r>
          </a:p>
          <a:p>
            <a:pPr marL="1200150" lvl="2" indent="-285750">
              <a:spcAft>
                <a:spcPts val="1000"/>
              </a:spcAft>
              <a:buFont typeface="Arial"/>
              <a:buChar char="•"/>
            </a:pPr>
            <a:r>
              <a:rPr lang="en-US" sz="2000" dirty="0" smtClean="0">
                <a:latin typeface="Arial"/>
                <a:cs typeface="Arial"/>
              </a:rPr>
              <a:t>The University of Georgia Cooperative Extension</a:t>
            </a:r>
          </a:p>
          <a:p>
            <a:pPr marL="1200150" lvl="2" indent="-285750">
              <a:spcAft>
                <a:spcPts val="1000"/>
              </a:spcAft>
              <a:buFont typeface="Arial"/>
              <a:buChar char="•"/>
            </a:pPr>
            <a:r>
              <a:rPr lang="en-US" sz="2000" dirty="0" smtClean="0">
                <a:latin typeface="Arial"/>
                <a:cs typeface="Arial"/>
              </a:rPr>
              <a:t>Clemson Cooperative Extension</a:t>
            </a:r>
          </a:p>
          <a:p>
            <a:pPr marL="1200150" lvl="2" indent="-285750">
              <a:spcAft>
                <a:spcPts val="1000"/>
              </a:spcAft>
              <a:buFont typeface="Arial"/>
              <a:buChar char="•"/>
            </a:pPr>
            <a:r>
              <a:rPr lang="en-US" sz="2000" dirty="0" smtClean="0">
                <a:latin typeface="Arial"/>
                <a:cs typeface="Arial"/>
              </a:rPr>
              <a:t>Virginia Cooperative Extension</a:t>
            </a:r>
          </a:p>
          <a:p>
            <a:pPr marL="285750" indent="-285750">
              <a:spcAft>
                <a:spcPts val="1000"/>
              </a:spcAft>
              <a:buFont typeface="Arial"/>
              <a:buChar char="•"/>
            </a:pPr>
            <a:endParaRPr lang="en-US" sz="2000" dirty="0" smtClean="0">
              <a:latin typeface="Arial"/>
              <a:cs typeface="Arial"/>
            </a:endParaRPr>
          </a:p>
          <a:p>
            <a:pPr marL="285750" indent="-285750">
              <a:spcAft>
                <a:spcPts val="1000"/>
              </a:spcAft>
              <a:buFont typeface="Arial"/>
              <a:buChar char="•"/>
            </a:pPr>
            <a:endParaRPr lang="en-US" sz="2000" dirty="0">
              <a:latin typeface="Arial"/>
              <a:cs typeface="Arial"/>
            </a:endParaRPr>
          </a:p>
        </p:txBody>
      </p:sp>
    </p:spTree>
    <p:extLst>
      <p:ext uri="{BB962C8B-B14F-4D97-AF65-F5344CB8AC3E}">
        <p14:creationId xmlns:p14="http://schemas.microsoft.com/office/powerpoint/2010/main" val="3160898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smtClean="0">
                <a:solidFill>
                  <a:srgbClr val="D30108"/>
                </a:solidFill>
                <a:effectLst>
                  <a:outerShdw blurRad="50800" dist="38100" dir="2700000" algn="tl" rotWithShape="0">
                    <a:prstClr val="black">
                      <a:alpha val="40000"/>
                    </a:prstClr>
                  </a:outerShdw>
                </a:effectLst>
                <a:latin typeface="Arial Black"/>
                <a:cs typeface="Arial Black"/>
              </a:rPr>
              <a:t>Link for this Presentation</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41158" y="2313294"/>
            <a:ext cx="8288421" cy="1272143"/>
          </a:xfrm>
          <a:prstGeom prst="rect">
            <a:avLst/>
          </a:prstGeom>
          <a:noFill/>
        </p:spPr>
        <p:txBody>
          <a:bodyPr wrap="square" rtlCol="0">
            <a:spAutoFit/>
          </a:bodyPr>
          <a:lstStyle/>
          <a:p>
            <a:pPr marL="285750" indent="-285750">
              <a:spcAft>
                <a:spcPts val="1000"/>
              </a:spcAft>
              <a:buFont typeface="Arial"/>
              <a:buChar char="•"/>
            </a:pPr>
            <a:r>
              <a:rPr lang="en-US" sz="2000" dirty="0">
                <a:latin typeface="Arial"/>
                <a:cs typeface="Arial"/>
                <a:hlinkClick r:id="rId4"/>
              </a:rPr>
              <a:t>https://</a:t>
            </a:r>
            <a:r>
              <a:rPr lang="en-US" sz="2000" dirty="0" smtClean="0">
                <a:latin typeface="Arial"/>
                <a:cs typeface="Arial"/>
                <a:hlinkClick r:id="rId4"/>
              </a:rPr>
              <a:t>app.box.com/s/p8zdcle1ig720vgkgks9f8bkwvzhouoq</a:t>
            </a:r>
            <a:endParaRPr lang="en-US" sz="2000" dirty="0" smtClean="0">
              <a:latin typeface="Arial"/>
              <a:cs typeface="Arial"/>
            </a:endParaRPr>
          </a:p>
          <a:p>
            <a:pPr marL="285750" indent="-285750">
              <a:spcAft>
                <a:spcPts val="1000"/>
              </a:spcAft>
              <a:buFont typeface="Arial"/>
              <a:buChar char="•"/>
            </a:pPr>
            <a:endParaRPr lang="en-US" sz="2000" dirty="0" smtClean="0">
              <a:latin typeface="Arial"/>
              <a:cs typeface="Arial"/>
            </a:endParaRPr>
          </a:p>
          <a:p>
            <a:pPr marL="285750" indent="-285750">
              <a:spcAft>
                <a:spcPts val="1000"/>
              </a:spcAft>
              <a:buFont typeface="Arial"/>
              <a:buChar char="•"/>
            </a:pPr>
            <a:endParaRPr lang="en-US" sz="2000" dirty="0">
              <a:latin typeface="Arial"/>
              <a:cs typeface="Arial"/>
            </a:endParaRPr>
          </a:p>
        </p:txBody>
      </p:sp>
    </p:spTree>
    <p:extLst>
      <p:ext uri="{BB962C8B-B14F-4D97-AF65-F5344CB8AC3E}">
        <p14:creationId xmlns:p14="http://schemas.microsoft.com/office/powerpoint/2010/main" val="3791199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616_8-632.jpg"/>
          <p:cNvPicPr>
            <a:picLocks noChangeAspect="1"/>
          </p:cNvPicPr>
          <p:nvPr/>
        </p:nvPicPr>
        <p:blipFill>
          <a:blip r:embed="rId3">
            <a:alphaModFix amt="90000"/>
            <a:extLst>
              <a:ext uri="{28A0092B-C50C-407E-A947-70E740481C1C}">
                <a14:useLocalDpi xmlns:a14="http://schemas.microsoft.com/office/drawing/2010/main" val="0"/>
              </a:ext>
            </a:extLst>
          </a:blip>
          <a:stretch>
            <a:fillRect/>
          </a:stretch>
        </p:blipFill>
        <p:spPr>
          <a:xfrm>
            <a:off x="-565802" y="-50300"/>
            <a:ext cx="10362450" cy="6908300"/>
          </a:xfrm>
          <a:prstGeom prst="rect">
            <a:avLst/>
          </a:prstGeom>
        </p:spPr>
      </p:pic>
      <p:sp>
        <p:nvSpPr>
          <p:cNvPr id="2" name="Title 1"/>
          <p:cNvSpPr>
            <a:spLocks noGrp="1"/>
          </p:cNvSpPr>
          <p:nvPr>
            <p:ph type="ctrTitle"/>
          </p:nvPr>
        </p:nvSpPr>
        <p:spPr>
          <a:xfrm>
            <a:off x="627852" y="3395581"/>
            <a:ext cx="7772400" cy="1189778"/>
          </a:xfrm>
        </p:spPr>
        <p:txBody>
          <a:bodyPr>
            <a:noAutofit/>
          </a:bodyPr>
          <a:lstStyle/>
          <a:p>
            <a:r>
              <a:rPr lang="en-US" sz="6500" dirty="0">
                <a:solidFill>
                  <a:srgbClr val="D30108"/>
                </a:solidFill>
                <a:effectLst>
                  <a:outerShdw blurRad="50800" dist="38100" dir="2700000" algn="tl" rotWithShape="0">
                    <a:prstClr val="black">
                      <a:alpha val="40000"/>
                    </a:prstClr>
                  </a:outerShdw>
                </a:effectLst>
                <a:latin typeface="Arial Black"/>
                <a:cs typeface="Arial Black"/>
              </a:rPr>
              <a:t>Questions?</a:t>
            </a:r>
          </a:p>
        </p:txBody>
      </p:sp>
      <p:sp>
        <p:nvSpPr>
          <p:cNvPr id="3" name="Subtitle 2"/>
          <p:cNvSpPr>
            <a:spLocks noGrp="1"/>
          </p:cNvSpPr>
          <p:nvPr>
            <p:ph type="subTitle" idx="1"/>
          </p:nvPr>
        </p:nvSpPr>
        <p:spPr>
          <a:xfrm>
            <a:off x="196399" y="5133480"/>
            <a:ext cx="8692989" cy="1792048"/>
          </a:xfrm>
        </p:spPr>
        <p:txBody>
          <a:bodyPr>
            <a:normAutofit/>
          </a:bodyPr>
          <a:lstStyle/>
          <a:p>
            <a:r>
              <a:rPr lang="en-US" sz="2600" dirty="0">
                <a:solidFill>
                  <a:schemeClr val="tx1"/>
                </a:solidFill>
              </a:rPr>
              <a:t>James Arati | 405-321-4774 | </a:t>
            </a:r>
            <a:r>
              <a:rPr lang="en-US" sz="2600" dirty="0">
                <a:solidFill>
                  <a:schemeClr val="tx1"/>
                </a:solidFill>
                <a:hlinkClick r:id="rId4"/>
              </a:rPr>
              <a:t>jarati@okstate.edu</a:t>
            </a:r>
            <a:endParaRPr lang="en-US" sz="2600" dirty="0">
              <a:solidFill>
                <a:schemeClr val="tx1"/>
              </a:solidFill>
            </a:endParaRPr>
          </a:p>
          <a:p>
            <a:r>
              <a:rPr lang="en-US" sz="2600" dirty="0">
                <a:solidFill>
                  <a:schemeClr val="tx1"/>
                </a:solidFill>
              </a:rPr>
              <a:t>Lisa Bryant | 580-332-4100 | </a:t>
            </a:r>
            <a:r>
              <a:rPr lang="en-US" sz="2600" dirty="0">
                <a:solidFill>
                  <a:schemeClr val="tx1"/>
                </a:solidFill>
                <a:hlinkClick r:id="rId5"/>
              </a:rPr>
              <a:t>lisa.bryant@okstate.edu</a:t>
            </a:r>
            <a:endParaRPr lang="en-US" sz="2600" dirty="0">
              <a:solidFill>
                <a:schemeClr val="tx1"/>
              </a:solidFill>
            </a:endParaRPr>
          </a:p>
          <a:p>
            <a:r>
              <a:rPr lang="en-US" sz="2600" dirty="0">
                <a:solidFill>
                  <a:schemeClr val="tx1"/>
                </a:solidFill>
              </a:rPr>
              <a:t> </a:t>
            </a:r>
          </a:p>
          <a:p>
            <a:endParaRPr lang="en-US" sz="2600" dirty="0">
              <a:solidFill>
                <a:schemeClr val="tx1"/>
              </a:solidFill>
            </a:endParaRPr>
          </a:p>
        </p:txBody>
      </p:sp>
      <p:pic>
        <p:nvPicPr>
          <p:cNvPr id="5" name="Picture 4" descr="Extension_RGB.jpg"/>
          <p:cNvPicPr>
            <a:picLocks noChangeAspect="1"/>
          </p:cNvPicPr>
          <p:nvPr/>
        </p:nvPicPr>
        <p:blipFill>
          <a:blip r:embed="rId6">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7355779" y="3867150"/>
            <a:ext cx="1292121" cy="1211882"/>
          </a:xfrm>
          <a:prstGeom prst="rect">
            <a:avLst/>
          </a:prstGeom>
        </p:spPr>
      </p:pic>
      <p:pic>
        <p:nvPicPr>
          <p:cNvPr id="6" name="Picture 5" descr="OKSBDC LOGO WITH BORDER (1).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867" y="4057650"/>
            <a:ext cx="1715486" cy="1046781"/>
          </a:xfrm>
          <a:prstGeom prst="rect">
            <a:avLst/>
          </a:prstGeom>
        </p:spPr>
      </p:pic>
    </p:spTree>
    <p:extLst>
      <p:ext uri="{BB962C8B-B14F-4D97-AF65-F5344CB8AC3E}">
        <p14:creationId xmlns:p14="http://schemas.microsoft.com/office/powerpoint/2010/main" val="95966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Autofit/>
          </a:bodyPr>
          <a:lstStyle/>
          <a:p>
            <a:pPr algn="l"/>
            <a:r>
              <a:rPr lang="en-US" sz="3900" dirty="0">
                <a:solidFill>
                  <a:srgbClr val="D30108"/>
                </a:solidFill>
                <a:effectLst>
                  <a:outerShdw blurRad="50800" dist="38100" dir="2700000" algn="tl" rotWithShape="0">
                    <a:prstClr val="black">
                      <a:alpha val="40000"/>
                    </a:prstClr>
                  </a:outerShdw>
                </a:effectLst>
                <a:latin typeface="Arial Black"/>
                <a:cs typeface="Arial Black"/>
              </a:rPr>
              <a:t>What is the Oklahoma Small Business Development Center?</a:t>
            </a:r>
            <a:endParaRPr lang="en-US" sz="3900"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2846933"/>
          </a:xfrm>
          <a:prstGeom prst="rect">
            <a:avLst/>
          </a:prstGeom>
          <a:noFill/>
        </p:spPr>
        <p:txBody>
          <a:bodyPr wrap="square" rtlCol="0">
            <a:spAutoFit/>
          </a:bodyPr>
          <a:lstStyle/>
          <a:p>
            <a:pPr marL="285750" indent="-285750">
              <a:spcAft>
                <a:spcPts val="1000"/>
              </a:spcAft>
              <a:buFont typeface="Arial"/>
              <a:buChar char="•"/>
            </a:pPr>
            <a:r>
              <a:rPr lang="en-US" sz="3500" dirty="0">
                <a:latin typeface="Arial"/>
                <a:cs typeface="Arial"/>
              </a:rPr>
              <a:t>High quality, free entrepreneurial and small business advisement</a:t>
            </a:r>
          </a:p>
          <a:p>
            <a:pPr marL="742950" lvl="1" indent="-285750">
              <a:spcAft>
                <a:spcPts val="1000"/>
              </a:spcAft>
              <a:buFont typeface="Arial"/>
              <a:buChar char="•"/>
            </a:pPr>
            <a:r>
              <a:rPr lang="en-US" sz="2800" dirty="0">
                <a:latin typeface="Arial"/>
                <a:cs typeface="Arial"/>
              </a:rPr>
              <a:t>Confidential consulting</a:t>
            </a:r>
          </a:p>
          <a:p>
            <a:pPr marL="742950" lvl="1" indent="-285750">
              <a:spcAft>
                <a:spcPts val="1000"/>
              </a:spcAft>
              <a:buFont typeface="Arial"/>
              <a:buChar char="•"/>
            </a:pPr>
            <a:r>
              <a:rPr lang="en-US" sz="2800" dirty="0">
                <a:latin typeface="Arial"/>
                <a:cs typeface="Arial"/>
              </a:rPr>
              <a:t>Educational programs</a:t>
            </a:r>
          </a:p>
          <a:p>
            <a:pPr marL="742950" lvl="1" indent="-285750">
              <a:spcAft>
                <a:spcPts val="1000"/>
              </a:spcAft>
              <a:buFont typeface="Arial"/>
              <a:buChar char="•"/>
            </a:pPr>
            <a:r>
              <a:rPr lang="en-US" sz="2800" dirty="0">
                <a:latin typeface="Arial"/>
                <a:cs typeface="Arial"/>
              </a:rPr>
              <a:t>Information and research</a:t>
            </a:r>
          </a:p>
        </p:txBody>
      </p:sp>
      <p:pic>
        <p:nvPicPr>
          <p:cNvPr id="7" name="Picture 6" descr="OKSBDC LOGO WITH BORDER (1).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4093" y="5231702"/>
            <a:ext cx="1715486" cy="1046781"/>
          </a:xfrm>
          <a:prstGeom prst="rect">
            <a:avLst/>
          </a:prstGeom>
        </p:spPr>
      </p:pic>
    </p:spTree>
    <p:extLst>
      <p:ext uri="{BB962C8B-B14F-4D97-AF65-F5344CB8AC3E}">
        <p14:creationId xmlns:p14="http://schemas.microsoft.com/office/powerpoint/2010/main" val="420677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Why are farmers markets popular?</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3801041"/>
          </a:xfrm>
          <a:prstGeom prst="rect">
            <a:avLst/>
          </a:prstGeom>
          <a:noFill/>
        </p:spPr>
        <p:txBody>
          <a:bodyPr wrap="square" rtlCol="0">
            <a:spAutoFit/>
          </a:bodyPr>
          <a:lstStyle/>
          <a:p>
            <a:pPr marL="285750" indent="-285750">
              <a:spcAft>
                <a:spcPts val="1000"/>
              </a:spcAft>
              <a:buFont typeface="Arial"/>
              <a:buChar char="•"/>
            </a:pPr>
            <a:r>
              <a:rPr lang="en-US" sz="3500" dirty="0">
                <a:latin typeface="Arial"/>
                <a:cs typeface="Arial"/>
              </a:rPr>
              <a:t>Desire for safe, nutritious food</a:t>
            </a:r>
          </a:p>
          <a:p>
            <a:pPr marL="285750" indent="-285750">
              <a:spcAft>
                <a:spcPts val="1000"/>
              </a:spcAft>
              <a:buFont typeface="Arial"/>
              <a:buChar char="•"/>
            </a:pPr>
            <a:r>
              <a:rPr lang="en-US" sz="3500" dirty="0">
                <a:latin typeface="Arial"/>
                <a:cs typeface="Arial"/>
              </a:rPr>
              <a:t>Want to meet farmers who grew the food</a:t>
            </a:r>
          </a:p>
          <a:p>
            <a:pPr marL="285750" indent="-285750">
              <a:spcAft>
                <a:spcPts val="1000"/>
              </a:spcAft>
              <a:buFont typeface="Arial"/>
              <a:buChar char="•"/>
            </a:pPr>
            <a:r>
              <a:rPr lang="en-US" sz="3500" dirty="0">
                <a:latin typeface="Arial"/>
                <a:cs typeface="Arial"/>
              </a:rPr>
              <a:t>Enjoy atmosphere</a:t>
            </a:r>
          </a:p>
          <a:p>
            <a:pPr marL="285750" indent="-285750">
              <a:spcAft>
                <a:spcPts val="1000"/>
              </a:spcAft>
              <a:buFont typeface="Arial"/>
              <a:buChar char="•"/>
            </a:pPr>
            <a:r>
              <a:rPr lang="en-US" sz="3500" dirty="0">
                <a:latin typeface="Arial"/>
                <a:cs typeface="Arial"/>
              </a:rPr>
              <a:t>Satisfaction of doing good for community and environment</a:t>
            </a:r>
          </a:p>
        </p:txBody>
      </p:sp>
    </p:spTree>
    <p:extLst>
      <p:ext uri="{BB962C8B-B14F-4D97-AF65-F5344CB8AC3E}">
        <p14:creationId xmlns:p14="http://schemas.microsoft.com/office/powerpoint/2010/main" val="1016089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26736"/>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Foodborne Illness in the U.S.</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2939266"/>
          </a:xfrm>
          <a:prstGeom prst="rect">
            <a:avLst/>
          </a:prstGeom>
          <a:noFill/>
        </p:spPr>
        <p:txBody>
          <a:bodyPr wrap="square" rtlCol="0">
            <a:spAutoFit/>
          </a:bodyPr>
          <a:lstStyle/>
          <a:p>
            <a:pPr marL="285750" indent="-285750">
              <a:spcAft>
                <a:spcPts val="1000"/>
              </a:spcAft>
              <a:buFont typeface="Arial"/>
              <a:buChar char="•"/>
            </a:pPr>
            <a:r>
              <a:rPr lang="en-US" sz="3500" dirty="0">
                <a:solidFill>
                  <a:srgbClr val="D30108"/>
                </a:solidFill>
                <a:latin typeface="Arial Black"/>
                <a:cs typeface="Arial Black"/>
              </a:rPr>
              <a:t>1</a:t>
            </a:r>
            <a:r>
              <a:rPr lang="en-US" sz="3500" dirty="0">
                <a:latin typeface="Arial"/>
                <a:cs typeface="Arial"/>
              </a:rPr>
              <a:t> out of </a:t>
            </a:r>
            <a:r>
              <a:rPr lang="en-US" sz="3500" dirty="0">
                <a:solidFill>
                  <a:srgbClr val="D30108"/>
                </a:solidFill>
                <a:latin typeface="Arial Black"/>
                <a:cs typeface="Arial Black"/>
              </a:rPr>
              <a:t>6</a:t>
            </a:r>
            <a:r>
              <a:rPr lang="en-US" sz="3500" dirty="0">
                <a:latin typeface="Arial"/>
                <a:cs typeface="Arial"/>
              </a:rPr>
              <a:t> Americans suffer from foodborne illness each year</a:t>
            </a:r>
          </a:p>
          <a:p>
            <a:pPr marL="285750" indent="-285750">
              <a:spcAft>
                <a:spcPts val="1000"/>
              </a:spcAft>
              <a:buFont typeface="Arial"/>
              <a:buChar char="•"/>
            </a:pPr>
            <a:r>
              <a:rPr lang="en-US" sz="3500" dirty="0">
                <a:solidFill>
                  <a:srgbClr val="D30108"/>
                </a:solidFill>
                <a:latin typeface="Arial Black"/>
                <a:cs typeface="Arial Black"/>
              </a:rPr>
              <a:t>128,000</a:t>
            </a:r>
            <a:r>
              <a:rPr lang="en-US" sz="3500" dirty="0">
                <a:latin typeface="Arial"/>
                <a:cs typeface="Arial"/>
              </a:rPr>
              <a:t> hospitalizations</a:t>
            </a:r>
          </a:p>
          <a:p>
            <a:pPr marL="285750" indent="-285750">
              <a:spcAft>
                <a:spcPts val="1000"/>
              </a:spcAft>
              <a:buFont typeface="Arial"/>
              <a:buChar char="•"/>
            </a:pPr>
            <a:r>
              <a:rPr lang="en-US" sz="3500" dirty="0">
                <a:solidFill>
                  <a:srgbClr val="D30108"/>
                </a:solidFill>
                <a:latin typeface="Arial Black"/>
                <a:cs typeface="Arial Black"/>
              </a:rPr>
              <a:t>3,000</a:t>
            </a:r>
            <a:r>
              <a:rPr lang="en-US" sz="3500" dirty="0">
                <a:latin typeface="Arial"/>
                <a:cs typeface="Arial"/>
              </a:rPr>
              <a:t> deaths</a:t>
            </a:r>
          </a:p>
          <a:p>
            <a:pPr marL="285750" indent="-285750">
              <a:spcAft>
                <a:spcPts val="1000"/>
              </a:spcAft>
              <a:buFont typeface="Arial"/>
              <a:buChar char="•"/>
            </a:pPr>
            <a:r>
              <a:rPr lang="en-US" sz="2000" i="1" dirty="0">
                <a:latin typeface="Arial"/>
                <a:cs typeface="Arial"/>
              </a:rPr>
              <a:t>Source: The Centers for Disease Control and Prevention</a:t>
            </a:r>
          </a:p>
        </p:txBody>
      </p:sp>
    </p:spTree>
    <p:extLst>
      <p:ext uri="{BB962C8B-B14F-4D97-AF65-F5344CB8AC3E}">
        <p14:creationId xmlns:p14="http://schemas.microsoft.com/office/powerpoint/2010/main" val="3431283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Farmer’s liability</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4683333"/>
          </a:xfrm>
          <a:prstGeom prst="rect">
            <a:avLst/>
          </a:prstGeom>
          <a:noFill/>
        </p:spPr>
        <p:txBody>
          <a:bodyPr wrap="square" rtlCol="0">
            <a:spAutoFit/>
          </a:bodyPr>
          <a:lstStyle/>
          <a:p>
            <a:pPr marL="285750" indent="-285750">
              <a:spcAft>
                <a:spcPts val="1000"/>
              </a:spcAft>
              <a:buFont typeface="Arial"/>
              <a:buChar char="•"/>
            </a:pPr>
            <a:r>
              <a:rPr lang="en-US" sz="3000" dirty="0">
                <a:latin typeface="Arial"/>
                <a:cs typeface="Arial"/>
              </a:rPr>
              <a:t>1993 Jack in the Box </a:t>
            </a:r>
            <a:r>
              <a:rPr lang="en-US" sz="3000" i="1" dirty="0">
                <a:latin typeface="Arial"/>
                <a:cs typeface="Arial"/>
              </a:rPr>
              <a:t>e.coli</a:t>
            </a:r>
            <a:r>
              <a:rPr lang="en-US" sz="3000" dirty="0">
                <a:latin typeface="Arial"/>
                <a:cs typeface="Arial"/>
              </a:rPr>
              <a:t> outbreak – 		</a:t>
            </a:r>
            <a:r>
              <a:rPr lang="en-US" sz="3000" dirty="0">
                <a:solidFill>
                  <a:srgbClr val="D30108"/>
                </a:solidFill>
                <a:latin typeface="Arial Black"/>
                <a:cs typeface="Arial Black"/>
              </a:rPr>
              <a:t>$160 million</a:t>
            </a:r>
          </a:p>
          <a:p>
            <a:pPr marL="285750" indent="-285750">
              <a:spcAft>
                <a:spcPts val="1000"/>
              </a:spcAft>
              <a:buFont typeface="Arial"/>
              <a:buChar char="•"/>
            </a:pPr>
            <a:r>
              <a:rPr lang="en-US" sz="3000" dirty="0">
                <a:latin typeface="Arial"/>
                <a:cs typeface="Arial"/>
              </a:rPr>
              <a:t>2009 Peanut Corporation of America - </a:t>
            </a:r>
            <a:r>
              <a:rPr lang="en-US" sz="3000" dirty="0">
                <a:solidFill>
                  <a:srgbClr val="D30108"/>
                </a:solidFill>
                <a:latin typeface="Arial Black"/>
                <a:cs typeface="Arial Black"/>
              </a:rPr>
              <a:t>$3 million settlement, bankruptcy, 98 federal felony convictions </a:t>
            </a:r>
          </a:p>
          <a:p>
            <a:pPr marL="285750" indent="-285750">
              <a:spcAft>
                <a:spcPts val="1000"/>
              </a:spcAft>
              <a:buFont typeface="Arial"/>
              <a:buChar char="•"/>
            </a:pPr>
            <a:r>
              <a:rPr lang="en-US" sz="3000" dirty="0">
                <a:latin typeface="Arial"/>
                <a:cs typeface="Arial"/>
              </a:rPr>
              <a:t>From 1979 – 2014, settlements ranged from </a:t>
            </a:r>
            <a:r>
              <a:rPr lang="en-US" sz="3000" dirty="0">
                <a:solidFill>
                  <a:srgbClr val="D30108"/>
                </a:solidFill>
                <a:latin typeface="Arial Black"/>
                <a:cs typeface="Arial Black"/>
              </a:rPr>
              <a:t>$151 to $6.2 million</a:t>
            </a:r>
          </a:p>
          <a:p>
            <a:pPr marL="285750" indent="-285750">
              <a:spcAft>
                <a:spcPts val="1000"/>
              </a:spcAft>
              <a:buFont typeface="Arial"/>
              <a:buChar char="•"/>
            </a:pPr>
            <a:r>
              <a:rPr lang="en-US" sz="2000" i="1" dirty="0">
                <a:latin typeface="Arial"/>
                <a:cs typeface="Arial"/>
              </a:rPr>
              <a:t>Source: USDA Economic Research Service</a:t>
            </a:r>
          </a:p>
          <a:p>
            <a:pPr marL="285750" indent="-285750">
              <a:spcAft>
                <a:spcPts val="1000"/>
              </a:spcAft>
              <a:buFont typeface="Arial"/>
              <a:buChar char="•"/>
            </a:pPr>
            <a:endParaRPr lang="en-US" sz="3500" dirty="0">
              <a:latin typeface="Arial"/>
              <a:cs typeface="Arial"/>
            </a:endParaRPr>
          </a:p>
        </p:txBody>
      </p:sp>
    </p:spTree>
    <p:extLst>
      <p:ext uri="{BB962C8B-B14F-4D97-AF65-F5344CB8AC3E}">
        <p14:creationId xmlns:p14="http://schemas.microsoft.com/office/powerpoint/2010/main" val="262942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Most common commodities for outbreaks at farmers markets</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3801041"/>
          </a:xfrm>
          <a:prstGeom prst="rect">
            <a:avLst/>
          </a:prstGeom>
          <a:noFill/>
        </p:spPr>
        <p:txBody>
          <a:bodyPr wrap="square" rtlCol="0">
            <a:spAutoFit/>
          </a:bodyPr>
          <a:lstStyle/>
          <a:p>
            <a:pPr marL="285750" indent="-285750">
              <a:spcAft>
                <a:spcPts val="1000"/>
              </a:spcAft>
              <a:buFont typeface="Arial"/>
              <a:buChar char="•"/>
            </a:pPr>
            <a:r>
              <a:rPr lang="en-US" sz="3600" dirty="0">
                <a:latin typeface="Arial"/>
                <a:cs typeface="Arial"/>
              </a:rPr>
              <a:t>Leafy greens – lettuce, spinach</a:t>
            </a:r>
          </a:p>
          <a:p>
            <a:pPr marL="285750" indent="-285750">
              <a:spcAft>
                <a:spcPts val="1000"/>
              </a:spcAft>
              <a:buFont typeface="Arial"/>
              <a:buChar char="•"/>
            </a:pPr>
            <a:r>
              <a:rPr lang="en-US" sz="3600" dirty="0">
                <a:latin typeface="Arial"/>
                <a:cs typeface="Arial"/>
              </a:rPr>
              <a:t>Tomatoes</a:t>
            </a:r>
          </a:p>
          <a:p>
            <a:pPr marL="285750" indent="-285750">
              <a:spcAft>
                <a:spcPts val="1000"/>
              </a:spcAft>
              <a:buFont typeface="Arial"/>
              <a:buChar char="•"/>
            </a:pPr>
            <a:r>
              <a:rPr lang="en-US" sz="3600" dirty="0">
                <a:latin typeface="Arial"/>
                <a:cs typeface="Arial"/>
              </a:rPr>
              <a:t>Melons</a:t>
            </a:r>
          </a:p>
          <a:p>
            <a:pPr marL="285750" indent="-285750">
              <a:spcAft>
                <a:spcPts val="1000"/>
              </a:spcAft>
              <a:buFont typeface="Arial"/>
              <a:buChar char="•"/>
            </a:pPr>
            <a:r>
              <a:rPr lang="en-US" sz="3600" dirty="0">
                <a:latin typeface="Arial"/>
                <a:cs typeface="Arial"/>
              </a:rPr>
              <a:t>Also juice, sprouts, berries, green onions, nuts, cheese samples, home canned products</a:t>
            </a:r>
          </a:p>
        </p:txBody>
      </p:sp>
    </p:spTree>
    <p:extLst>
      <p:ext uri="{BB962C8B-B14F-4D97-AF65-F5344CB8AC3E}">
        <p14:creationId xmlns:p14="http://schemas.microsoft.com/office/powerpoint/2010/main" val="276773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Difficult to remove contamination</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1708160"/>
          </a:xfrm>
          <a:prstGeom prst="rect">
            <a:avLst/>
          </a:prstGeom>
          <a:noFill/>
        </p:spPr>
        <p:txBody>
          <a:bodyPr wrap="square" rtlCol="0">
            <a:spAutoFit/>
          </a:bodyPr>
          <a:lstStyle/>
          <a:p>
            <a:pPr marL="285750" indent="-285750">
              <a:spcAft>
                <a:spcPts val="1000"/>
              </a:spcAft>
              <a:buFont typeface="Arial"/>
              <a:buChar char="•"/>
            </a:pPr>
            <a:r>
              <a:rPr lang="en-US" sz="3500" dirty="0">
                <a:latin typeface="Arial"/>
                <a:cs typeface="Arial"/>
              </a:rPr>
              <a:t>Once produce is contaminated, it is difficult, if not impossible, to remove the contamination.</a:t>
            </a:r>
          </a:p>
        </p:txBody>
      </p:sp>
    </p:spTree>
    <p:extLst>
      <p:ext uri="{BB962C8B-B14F-4D97-AF65-F5344CB8AC3E}">
        <p14:creationId xmlns:p14="http://schemas.microsoft.com/office/powerpoint/2010/main" val="26536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616_8-632 BG slide.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20087" y="0"/>
            <a:ext cx="9164087" cy="6858000"/>
          </a:xfrm>
        </p:spPr>
      </p:pic>
      <p:sp>
        <p:nvSpPr>
          <p:cNvPr id="2" name="Title 1"/>
          <p:cNvSpPr>
            <a:spLocks noGrp="1"/>
          </p:cNvSpPr>
          <p:nvPr>
            <p:ph type="title"/>
          </p:nvPr>
        </p:nvSpPr>
        <p:spPr>
          <a:xfrm>
            <a:off x="93579" y="902934"/>
            <a:ext cx="8930105" cy="1143000"/>
          </a:xfrm>
        </p:spPr>
        <p:txBody>
          <a:bodyPr>
            <a:normAutofit fontScale="90000"/>
          </a:bodyPr>
          <a:lstStyle/>
          <a:p>
            <a:pPr algn="l"/>
            <a:r>
              <a:rPr lang="en-US" dirty="0">
                <a:solidFill>
                  <a:srgbClr val="D30108"/>
                </a:solidFill>
                <a:effectLst>
                  <a:outerShdw blurRad="50800" dist="38100" dir="2700000" algn="tl" rotWithShape="0">
                    <a:prstClr val="black">
                      <a:alpha val="40000"/>
                    </a:prstClr>
                  </a:outerShdw>
                </a:effectLst>
                <a:latin typeface="Arial Black"/>
                <a:cs typeface="Arial Black"/>
              </a:rPr>
              <a:t>Farm points of contamination</a:t>
            </a:r>
            <a:endParaRPr lang="en-US" dirty="0"/>
          </a:p>
        </p:txBody>
      </p:sp>
      <p:cxnSp>
        <p:nvCxnSpPr>
          <p:cNvPr id="8" name="Straight Connector 7"/>
          <p:cNvCxnSpPr/>
          <p:nvPr/>
        </p:nvCxnSpPr>
        <p:spPr>
          <a:xfrm>
            <a:off x="294105" y="6577263"/>
            <a:ext cx="8609263" cy="0"/>
          </a:xfrm>
          <a:prstGeom prst="line">
            <a:avLst/>
          </a:prstGeom>
          <a:ln w="76200" cmpd="sng">
            <a:solidFill>
              <a:srgbClr val="D30108"/>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1158" y="2313294"/>
            <a:ext cx="8288421" cy="3298339"/>
          </a:xfrm>
          <a:prstGeom prst="rect">
            <a:avLst/>
          </a:prstGeom>
          <a:noFill/>
        </p:spPr>
        <p:txBody>
          <a:bodyPr wrap="square" rtlCol="0">
            <a:spAutoFit/>
          </a:bodyPr>
          <a:lstStyle/>
          <a:p>
            <a:pPr marL="285750" indent="-285750">
              <a:spcAft>
                <a:spcPts val="1000"/>
              </a:spcAft>
              <a:buFont typeface="Arial"/>
              <a:buChar char="•"/>
            </a:pPr>
            <a:r>
              <a:rPr lang="en-US" sz="3500" dirty="0">
                <a:latin typeface="Arial"/>
                <a:cs typeface="Arial"/>
              </a:rPr>
              <a:t>Growing</a:t>
            </a:r>
          </a:p>
          <a:p>
            <a:pPr marL="285750" indent="-285750">
              <a:spcAft>
                <a:spcPts val="1000"/>
              </a:spcAft>
              <a:buFont typeface="Arial"/>
              <a:buChar char="•"/>
            </a:pPr>
            <a:r>
              <a:rPr lang="en-US" sz="3500" dirty="0">
                <a:latin typeface="Arial"/>
                <a:cs typeface="Arial"/>
              </a:rPr>
              <a:t>Harvesting</a:t>
            </a:r>
          </a:p>
          <a:p>
            <a:pPr marL="285750" indent="-285750">
              <a:spcAft>
                <a:spcPts val="1000"/>
              </a:spcAft>
              <a:buFont typeface="Arial"/>
              <a:buChar char="•"/>
            </a:pPr>
            <a:r>
              <a:rPr lang="en-US" sz="3500" dirty="0">
                <a:latin typeface="Arial"/>
                <a:cs typeface="Arial"/>
              </a:rPr>
              <a:t>Storing</a:t>
            </a:r>
          </a:p>
          <a:p>
            <a:pPr marL="285750" indent="-285750">
              <a:spcAft>
                <a:spcPts val="1000"/>
              </a:spcAft>
              <a:buFont typeface="Arial"/>
              <a:buChar char="•"/>
            </a:pPr>
            <a:r>
              <a:rPr lang="en-US" sz="3500" dirty="0">
                <a:latin typeface="Arial"/>
                <a:cs typeface="Arial"/>
              </a:rPr>
              <a:t>Packing</a:t>
            </a:r>
          </a:p>
          <a:p>
            <a:pPr marL="285750" indent="-285750">
              <a:spcAft>
                <a:spcPts val="1000"/>
              </a:spcAft>
              <a:buFont typeface="Arial"/>
              <a:buChar char="•"/>
            </a:pPr>
            <a:r>
              <a:rPr lang="en-US" sz="3500" dirty="0">
                <a:latin typeface="Arial"/>
                <a:cs typeface="Arial"/>
              </a:rPr>
              <a:t>Transporting to market</a:t>
            </a:r>
          </a:p>
        </p:txBody>
      </p:sp>
    </p:spTree>
    <p:extLst>
      <p:ext uri="{BB962C8B-B14F-4D97-AF65-F5344CB8AC3E}">
        <p14:creationId xmlns:p14="http://schemas.microsoft.com/office/powerpoint/2010/main" val="549866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F5E55C585DB41A8086B22A0BA3978" ma:contentTypeVersion="10" ma:contentTypeDescription="Create a new document." ma:contentTypeScope="" ma:versionID="4017d100ac469d27e8afbfcd5da291e5">
  <xsd:schema xmlns:xsd="http://www.w3.org/2001/XMLSchema" xmlns:xs="http://www.w3.org/2001/XMLSchema" xmlns:p="http://schemas.microsoft.com/office/2006/metadata/properties" xmlns:ns3="6d636ed6-4d22-4f9b-a70c-2b144907596b" xmlns:ns4="db382af5-41d1-4468-8b87-e2f8642e227d" targetNamespace="http://schemas.microsoft.com/office/2006/metadata/properties" ma:root="true" ma:fieldsID="a87cfaeeda2f48cde7ed09687aa51c61" ns3:_="" ns4:_="">
    <xsd:import namespace="6d636ed6-4d22-4f9b-a70c-2b144907596b"/>
    <xsd:import namespace="db382af5-41d1-4468-8b87-e2f8642e22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636ed6-4d22-4f9b-a70c-2b1449075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382af5-41d1-4468-8b87-e2f8642e227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EBB709-AF86-4D66-BE58-E2D9FBF9C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636ed6-4d22-4f9b-a70c-2b144907596b"/>
    <ds:schemaRef ds:uri="db382af5-41d1-4468-8b87-e2f8642e2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74D91E-9FDF-4303-9D77-1F3C6F1B4025}">
  <ds:schemaRefs>
    <ds:schemaRef ds:uri="http://schemas.microsoft.com/sharepoint/v3/contenttype/forms"/>
  </ds:schemaRefs>
</ds:datastoreItem>
</file>

<file path=customXml/itemProps3.xml><?xml version="1.0" encoding="utf-8"?>
<ds:datastoreItem xmlns:ds="http://schemas.openxmlformats.org/officeDocument/2006/customXml" ds:itemID="{BDF3864E-5830-4D3A-854C-9D88D7748300}">
  <ds:schemaRefs>
    <ds:schemaRef ds:uri="http://purl.org/dc/terms/"/>
    <ds:schemaRef ds:uri="6d636ed6-4d22-4f9b-a70c-2b144907596b"/>
    <ds:schemaRef ds:uri="http://schemas.microsoft.com/office/2006/documentManagement/types"/>
    <ds:schemaRef ds:uri="db382af5-41d1-4468-8b87-e2f8642e227d"/>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12689</TotalTime>
  <Words>4727</Words>
  <Application>Microsoft Office PowerPoint</Application>
  <PresentationFormat>On-screen Show (4:3)</PresentationFormat>
  <Paragraphs>298</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Black</vt:lpstr>
      <vt:lpstr>Calibri</vt:lpstr>
      <vt:lpstr>Office Theme</vt:lpstr>
      <vt:lpstr>Best Practices for Reducing Foodborne Illness on Oklahoma’s Small Farms</vt:lpstr>
      <vt:lpstr>What is the Oklahoma Cooperative Extension Service?</vt:lpstr>
      <vt:lpstr>What is the Oklahoma Small Business Development Center?</vt:lpstr>
      <vt:lpstr>Why are farmers markets popular?</vt:lpstr>
      <vt:lpstr>Foodborne Illness in the U.S.</vt:lpstr>
      <vt:lpstr>Farmer’s liability</vt:lpstr>
      <vt:lpstr>Most common commodities for outbreaks at farmers markets</vt:lpstr>
      <vt:lpstr>Difficult to remove contamination</vt:lpstr>
      <vt:lpstr>Farm points of contamination</vt:lpstr>
      <vt:lpstr>Farm risk potential</vt:lpstr>
      <vt:lpstr>Best practices – farm production</vt:lpstr>
      <vt:lpstr>Best practices – farm handling</vt:lpstr>
      <vt:lpstr>Best practices - workers</vt:lpstr>
      <vt:lpstr>Wash hands after:</vt:lpstr>
      <vt:lpstr>Proper handwashing</vt:lpstr>
      <vt:lpstr>Best practices – at the market</vt:lpstr>
      <vt:lpstr>Sanitizing solution</vt:lpstr>
      <vt:lpstr>Food sampling best practices</vt:lpstr>
      <vt:lpstr>Cut foods</vt:lpstr>
      <vt:lpstr>When in doubt:</vt:lpstr>
      <vt:lpstr>Links for FAQ</vt:lpstr>
      <vt:lpstr>Links for FAQ (2)</vt:lpstr>
      <vt:lpstr>Resources Used</vt:lpstr>
      <vt:lpstr>Link for this Presentation</vt:lpstr>
      <vt:lpstr>Questions?</vt:lpstr>
    </vt:vector>
  </TitlesOfParts>
  <Company>The Cowboy Connection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Oklahoma Local Food Systems</dc:title>
  <dc:creator>Lisa Bryant</dc:creator>
  <cp:lastModifiedBy>Spradlin, Cassidy D</cp:lastModifiedBy>
  <cp:revision>81</cp:revision>
  <cp:lastPrinted>2017-04-11T16:08:54Z</cp:lastPrinted>
  <dcterms:created xsi:type="dcterms:W3CDTF">2017-04-06T18:21:24Z</dcterms:created>
  <dcterms:modified xsi:type="dcterms:W3CDTF">2020-10-15T14:33:49Z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0x010100560F5E55C585DB41A8086B22A0BA3978</vt:lpwstr>
  </property>
</Properties>
</file>