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37"/>
  </p:notesMasterIdLst>
  <p:handoutMasterIdLst>
    <p:handoutMasterId r:id="rId38"/>
  </p:handoutMasterIdLst>
  <p:sldIdLst>
    <p:sldId id="450" r:id="rId5"/>
    <p:sldId id="447" r:id="rId6"/>
    <p:sldId id="370" r:id="rId7"/>
    <p:sldId id="374" r:id="rId8"/>
    <p:sldId id="437" r:id="rId9"/>
    <p:sldId id="451" r:id="rId10"/>
    <p:sldId id="375" r:id="rId11"/>
    <p:sldId id="376" r:id="rId12"/>
    <p:sldId id="448" r:id="rId13"/>
    <p:sldId id="449" r:id="rId14"/>
    <p:sldId id="452" r:id="rId15"/>
    <p:sldId id="434" r:id="rId16"/>
    <p:sldId id="378" r:id="rId17"/>
    <p:sldId id="379" r:id="rId18"/>
    <p:sldId id="380" r:id="rId19"/>
    <p:sldId id="381" r:id="rId20"/>
    <p:sldId id="382" r:id="rId21"/>
    <p:sldId id="383" r:id="rId22"/>
    <p:sldId id="384" r:id="rId23"/>
    <p:sldId id="386" r:id="rId24"/>
    <p:sldId id="387" r:id="rId25"/>
    <p:sldId id="389" r:id="rId26"/>
    <p:sldId id="391" r:id="rId27"/>
    <p:sldId id="455" r:id="rId28"/>
    <p:sldId id="456" r:id="rId29"/>
    <p:sldId id="458" r:id="rId30"/>
    <p:sldId id="459" r:id="rId31"/>
    <p:sldId id="460" r:id="rId32"/>
    <p:sldId id="463" r:id="rId33"/>
    <p:sldId id="464" r:id="rId34"/>
    <p:sldId id="465" r:id="rId35"/>
    <p:sldId id="366" r:id="rId36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Kozuka Gothic Pro B" pitchFamily="34" charset="-128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Kozuka Gothic Pro B" pitchFamily="34" charset="-128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Kozuka Gothic Pro B" pitchFamily="34" charset="-128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Kozuka Gothic Pro B" pitchFamily="34" charset="-128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Kozuka Gothic Pro B" pitchFamily="34" charset="-128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2"/>
        </a:solidFill>
        <a:latin typeface="Kozuka Gothic Pro B" pitchFamily="34" charset="-128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2"/>
        </a:solidFill>
        <a:latin typeface="Kozuka Gothic Pro B" pitchFamily="34" charset="-128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2"/>
        </a:solidFill>
        <a:latin typeface="Kozuka Gothic Pro B" pitchFamily="34" charset="-128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2"/>
        </a:solidFill>
        <a:latin typeface="Kozuka Gothic Pro B" pitchFamily="34" charset="-12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CC00"/>
    <a:srgbClr val="FFFF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2" autoAdjust="0"/>
    <p:restoredTop sz="77321" autoAdjust="0"/>
  </p:normalViewPr>
  <p:slideViewPr>
    <p:cSldViewPr>
      <p:cViewPr varScale="1">
        <p:scale>
          <a:sx n="89" d="100"/>
          <a:sy n="89" d="100"/>
        </p:scale>
        <p:origin x="221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algn="l" defTabSz="93188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57" y="0"/>
            <a:ext cx="3038144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algn="r" defTabSz="93188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60"/>
            <a:ext cx="3038145" cy="46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algn="l" defTabSz="93188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57" y="8830660"/>
            <a:ext cx="3038144" cy="46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algn="r" defTabSz="93188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17E1E9F9-2EDD-4871-A126-268939FF4B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1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64" tIns="46582" rIns="93164" bIns="46582" numCol="1" anchor="t" anchorCtr="0" compatLnSpc="1">
            <a:prstTxWarp prst="textNoShape">
              <a:avLst/>
            </a:prstTxWarp>
          </a:bodyPr>
          <a:lstStyle>
            <a:lvl1pPr algn="l" defTabSz="93188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57" y="0"/>
            <a:ext cx="3038144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64" tIns="46582" rIns="93164" bIns="46582" numCol="1" anchor="t" anchorCtr="0" compatLnSpc="1">
            <a:prstTxWarp prst="textNoShape">
              <a:avLst/>
            </a:prstTxWarp>
          </a:bodyPr>
          <a:lstStyle>
            <a:lvl1pPr algn="r" defTabSz="93188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634" y="4416099"/>
            <a:ext cx="5139134" cy="418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64" tIns="46582" rIns="93164" bIns="465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60"/>
            <a:ext cx="3038145" cy="46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64" tIns="46582" rIns="93164" bIns="46582" numCol="1" anchor="b" anchorCtr="0" compatLnSpc="1">
            <a:prstTxWarp prst="textNoShape">
              <a:avLst/>
            </a:prstTxWarp>
          </a:bodyPr>
          <a:lstStyle>
            <a:lvl1pPr algn="l" defTabSz="93188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57" y="8830660"/>
            <a:ext cx="3038144" cy="46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164" tIns="46582" rIns="93164" bIns="46582" numCol="1" anchor="b" anchorCtr="0" compatLnSpc="1">
            <a:prstTxWarp prst="textNoShape">
              <a:avLst/>
            </a:prstTxWarp>
          </a:bodyPr>
          <a:lstStyle>
            <a:lvl1pPr algn="r" defTabSz="93188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B438AFA4-B32A-468A-A16B-C84DB353F6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93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7074BC-076F-804B-B4C6-1C8A728BD803}" type="slidenum">
              <a:rPr lang="en-US" altLang="en-US">
                <a:latin typeface="Calibri" charset="0"/>
              </a:rPr>
              <a:pPr eaLnBrk="1" hangingPunct="1"/>
              <a:t>2</a:t>
            </a:fld>
            <a:endParaRPr lang="en-US" altLang="en-US">
              <a:latin typeface="Calibri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3150" y="663575"/>
            <a:ext cx="4427538" cy="33210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3694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AFA4-B32A-468A-A16B-C84DB353F6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97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AFA4-B32A-468A-A16B-C84DB353F6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80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AFA4-B32A-468A-A16B-C84DB353F6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43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AFA4-B32A-468A-A16B-C84DB353F62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80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4FE154-E962-48FA-8B2E-45073FB2598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04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AFA4-B32A-468A-A16B-C84DB353F62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58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9812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979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9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091ECD-48A5-4966-8E6C-15DDA1ECE3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97992" name="Line 8"/>
          <p:cNvSpPr>
            <a:spLocks noChangeShapeType="1"/>
          </p:cNvSpPr>
          <p:nvPr/>
        </p:nvSpPr>
        <p:spPr bwMode="auto">
          <a:xfrm>
            <a:off x="0" y="1752600"/>
            <a:ext cx="8382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993" name="Line 9"/>
          <p:cNvSpPr>
            <a:spLocks noChangeShapeType="1"/>
          </p:cNvSpPr>
          <p:nvPr/>
        </p:nvSpPr>
        <p:spPr bwMode="auto">
          <a:xfrm>
            <a:off x="8382000" y="1690688"/>
            <a:ext cx="0" cy="152400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994" name="Line 10"/>
          <p:cNvSpPr>
            <a:spLocks noChangeShapeType="1"/>
          </p:cNvSpPr>
          <p:nvPr/>
        </p:nvSpPr>
        <p:spPr bwMode="auto">
          <a:xfrm>
            <a:off x="0" y="6172200"/>
            <a:ext cx="8382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51CC2-D071-4511-9BA2-EFC4A10846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94A93-05C1-4C9F-BE2D-C08AF85BD0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526E9A7-493E-4B32-A3A3-2B2EAD000D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07D55D1-0C88-4927-8E77-07DA2D11AD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436EC18-8C65-4F3A-A02C-68BAA25A2E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06501-E780-4680-810B-D7530C447E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28997-6A4B-4A51-840E-4BF6F745F6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74E27-D0E2-4822-AB2F-3AE2A3D833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1BAE9-A1C6-437A-A03D-0250A1D1E6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1CC5C-1ECD-4F77-8F4F-4C18A870CD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05920-A211-428F-883D-D82C3B5E62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19874-F261-45D9-83B8-3F9C7F5ADC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0710B-30C0-4871-9992-A0FC0F13C3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96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6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6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3266015E-BEE4-4EEB-AD75-74FE7319333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96967" name="Line 7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k.gov/oesc/newhire/app/index.php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okstatecasnr.az1.qualtrics.com/jfe/form/SV_e5P8z8poXkE7fs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Farm Labor Resources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Rodney Jones</a:t>
            </a:r>
          </a:p>
          <a:p>
            <a:r>
              <a:rPr lang="en-US" dirty="0" smtClean="0"/>
              <a:t>Oklahoma Farm Credit Agricultural Finance 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06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job description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828800"/>
            <a:ext cx="7172325" cy="437197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7298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8600" y="1543133"/>
            <a:ext cx="403436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Black" panose="020B0A04020102020204" pitchFamily="34" charset="0"/>
                <a:cs typeface="Arial" pitchFamily="34" charset="0"/>
              </a:rPr>
              <a:t>Employee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0" y="1556001"/>
            <a:ext cx="42656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 Black" panose="020B0A04020102020204" pitchFamily="34" charset="0"/>
                <a:cs typeface="Arial" pitchFamily="34" charset="0"/>
              </a:rPr>
              <a:t>Independent Contractor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" y="2004798"/>
            <a:ext cx="403436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Given highly specific instructions about how and when to perform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69806" y="2017666"/>
            <a:ext cx="426780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Told desired outcome with little instruction about how to achieve outcome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8600" y="3200239"/>
            <a:ext cx="403436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Employer owns tools; employee told what to use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3208218"/>
            <a:ext cx="426561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Selects and provides own tools &amp; equipment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599" y="4026347"/>
            <a:ext cx="403436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Given training / supervision by supervisor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69806" y="4047833"/>
            <a:ext cx="426780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Assumed to have needed skills / no training provided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599" y="4865962"/>
            <a:ext cx="403436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Little or no financial risk dependent on project outcome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69806" y="4889823"/>
            <a:ext cx="426780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Payment contingent; based on successful performance of project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algn="l">
              <a:tabLst>
                <a:tab pos="461963" algn="l"/>
              </a:tabLst>
            </a:pPr>
            <a:r>
              <a:rPr lang="en-US" altLang="en-US" sz="3200" dirty="0" smtClean="0"/>
              <a:t>2)	Preparing to be an employer</a:t>
            </a:r>
            <a:br>
              <a:rPr lang="en-US" altLang="en-US" sz="3200" dirty="0" smtClean="0"/>
            </a:br>
            <a:r>
              <a:rPr lang="en-US" altLang="en-US" sz="3200" dirty="0" smtClean="0"/>
              <a:t>	</a:t>
            </a:r>
            <a:r>
              <a:rPr lang="en-US" altLang="en-US" sz="3200" i="1" dirty="0" smtClean="0"/>
              <a:t>First off, am I an employer or not?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73493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en-US" altLang="en-US" dirty="0" smtClean="0"/>
              <a:t>Choosing an entity structure: do not try this at home!</a:t>
            </a:r>
          </a:p>
          <a:p>
            <a:pPr>
              <a:spcBef>
                <a:spcPts val="2400"/>
              </a:spcBef>
            </a:pPr>
            <a:r>
              <a:rPr lang="en-US" altLang="en-US" dirty="0" smtClean="0"/>
              <a:t>Preparing for tax withholding: income, FICA, unemployment, state &amp; federal </a:t>
            </a:r>
          </a:p>
          <a:p>
            <a:pPr lvl="1">
              <a:spcBef>
                <a:spcPts val="2400"/>
              </a:spcBef>
            </a:pPr>
            <a:r>
              <a:rPr lang="en-US" altLang="en-US" dirty="0" smtClean="0"/>
              <a:t>Obtain an Employer Identification Number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algn="l">
              <a:tabLst>
                <a:tab pos="461963" algn="l"/>
              </a:tabLst>
            </a:pPr>
            <a:r>
              <a:rPr lang="en-US" altLang="en-US" sz="3200" dirty="0" smtClean="0"/>
              <a:t>2)	Preparing to be an employer</a:t>
            </a:r>
            <a:br>
              <a:rPr lang="en-US" altLang="en-US" sz="3200" dirty="0" smtClean="0"/>
            </a:br>
            <a:r>
              <a:rPr lang="en-US" altLang="en-US" sz="2800" dirty="0" smtClean="0"/>
              <a:t>	</a:t>
            </a:r>
            <a:r>
              <a:rPr lang="en-US" altLang="en-US" sz="2800" i="1" dirty="0" smtClean="0"/>
              <a:t>Setting up for employer responsibilities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79303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Make time to recruit</a:t>
            </a:r>
          </a:p>
          <a:p>
            <a:pPr lvl="1"/>
            <a:r>
              <a:rPr lang="en-US" altLang="en-US" dirty="0" smtClean="0"/>
              <a:t>One of the most common mistakes small business managers make in recruiting potential employees is not investing the time and effort required to do the job well.</a:t>
            </a:r>
          </a:p>
          <a:p>
            <a:pPr lvl="1"/>
            <a:r>
              <a:rPr lang="en-US" altLang="en-US" dirty="0" smtClean="0"/>
              <a:t>Having contingency plans for backup labor is a critical part of the recruiting process.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marL="514350" indent="-514350" algn="l">
              <a:buAutoNum type="arabicParenR" startAt="3"/>
              <a:tabLst>
                <a:tab pos="461963" algn="l"/>
              </a:tabLst>
            </a:pPr>
            <a:r>
              <a:rPr lang="en-US" altLang="en-US" sz="3200" kern="0" dirty="0" smtClean="0"/>
              <a:t>Recruit, interview, and hire</a:t>
            </a:r>
          </a:p>
          <a:p>
            <a:pPr algn="l">
              <a:tabLst>
                <a:tab pos="461963" algn="l"/>
              </a:tabLst>
            </a:pPr>
            <a:r>
              <a:rPr lang="en-US" altLang="en-US" sz="3200" i="1" kern="0" dirty="0"/>
              <a:t>	</a:t>
            </a:r>
            <a:r>
              <a:rPr lang="en-US" altLang="en-US" sz="2800" i="1" kern="0" dirty="0" smtClean="0"/>
              <a:t>Identifying personnel needs</a:t>
            </a:r>
            <a:endParaRPr lang="en-US" sz="3200" i="1" kern="0" dirty="0"/>
          </a:p>
        </p:txBody>
      </p:sp>
    </p:spTree>
    <p:extLst>
      <p:ext uri="{BB962C8B-B14F-4D97-AF65-F5344CB8AC3E}">
        <p14:creationId xmlns:p14="http://schemas.microsoft.com/office/powerpoint/2010/main" val="245302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Recruitment is the process of attracting individuals </a:t>
            </a:r>
          </a:p>
          <a:p>
            <a:pPr lvl="1"/>
            <a:r>
              <a:rPr lang="en-US" altLang="en-US" dirty="0" smtClean="0"/>
              <a:t>on a timely basis, </a:t>
            </a:r>
          </a:p>
          <a:p>
            <a:pPr lvl="1"/>
            <a:r>
              <a:rPr lang="en-US" altLang="en-US" dirty="0" smtClean="0"/>
              <a:t>in sufficient numbers, and </a:t>
            </a:r>
          </a:p>
          <a:p>
            <a:pPr lvl="1"/>
            <a:r>
              <a:rPr lang="en-US" altLang="en-US" dirty="0" smtClean="0"/>
              <a:t>with appropriate qualifications to apply for jobs within an organization.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marL="514350" indent="-514350" algn="l">
              <a:buAutoNum type="arabicParenR" startAt="3"/>
              <a:tabLst>
                <a:tab pos="461963" algn="l"/>
              </a:tabLst>
            </a:pPr>
            <a:r>
              <a:rPr lang="en-US" altLang="en-US" sz="3200" kern="0" dirty="0" smtClean="0"/>
              <a:t>Recruit, interview, and hire</a:t>
            </a:r>
          </a:p>
          <a:p>
            <a:pPr algn="l">
              <a:tabLst>
                <a:tab pos="461963" algn="l"/>
              </a:tabLst>
            </a:pPr>
            <a:r>
              <a:rPr lang="en-US" altLang="en-US" sz="3200" i="1" kern="0" dirty="0"/>
              <a:t>	</a:t>
            </a:r>
            <a:r>
              <a:rPr lang="en-US" altLang="en-US" sz="2800" i="1" kern="0" dirty="0" smtClean="0"/>
              <a:t>The recruitment process</a:t>
            </a:r>
            <a:endParaRPr lang="en-US" sz="3200" i="1" kern="0" dirty="0"/>
          </a:p>
        </p:txBody>
      </p:sp>
    </p:spTree>
    <p:extLst>
      <p:ext uri="{BB962C8B-B14F-4D97-AF65-F5344CB8AC3E}">
        <p14:creationId xmlns:p14="http://schemas.microsoft.com/office/powerpoint/2010/main" val="326390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Recruitment methods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Suggestions from current employees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Word of mouth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Want ads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Government job services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College placement offices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Posting job announcements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Search firms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marL="514350" indent="-514350" algn="l">
              <a:buAutoNum type="arabicParenR" startAt="3"/>
              <a:tabLst>
                <a:tab pos="461963" algn="l"/>
              </a:tabLst>
            </a:pPr>
            <a:r>
              <a:rPr lang="en-US" altLang="en-US" sz="3200" kern="0" dirty="0" smtClean="0"/>
              <a:t>Recruit, interview, and hire</a:t>
            </a:r>
          </a:p>
          <a:p>
            <a:pPr algn="l">
              <a:tabLst>
                <a:tab pos="461963" algn="l"/>
              </a:tabLst>
            </a:pPr>
            <a:r>
              <a:rPr lang="en-US" altLang="en-US" sz="3200" i="1" kern="0" dirty="0"/>
              <a:t>	</a:t>
            </a:r>
            <a:r>
              <a:rPr lang="en-US" altLang="en-US" sz="2800" i="1" kern="0" dirty="0" smtClean="0"/>
              <a:t>Identifying personnel needs</a:t>
            </a:r>
            <a:endParaRPr lang="en-US" sz="3200" i="1" kern="0" dirty="0"/>
          </a:p>
        </p:txBody>
      </p:sp>
    </p:spTree>
    <p:extLst>
      <p:ext uri="{BB962C8B-B14F-4D97-AF65-F5344CB8AC3E}">
        <p14:creationId xmlns:p14="http://schemas.microsoft.com/office/powerpoint/2010/main" val="33884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Give the appropriate job title</a:t>
            </a:r>
          </a:p>
          <a:p>
            <a:r>
              <a:rPr lang="en-US" altLang="en-US" dirty="0" smtClean="0"/>
              <a:t>Say something positive about the business</a:t>
            </a:r>
          </a:p>
          <a:p>
            <a:r>
              <a:rPr lang="en-US" altLang="en-US" dirty="0" smtClean="0"/>
              <a:t>Describe the job</a:t>
            </a:r>
          </a:p>
          <a:p>
            <a:r>
              <a:rPr lang="en-US" altLang="en-US" dirty="0" smtClean="0"/>
              <a:t>Highlight positive working conditions</a:t>
            </a:r>
          </a:p>
          <a:p>
            <a:r>
              <a:rPr lang="en-US" altLang="en-US" dirty="0" smtClean="0"/>
              <a:t>If appropriate, provide information on wages and benefits</a:t>
            </a:r>
          </a:p>
          <a:p>
            <a:r>
              <a:rPr lang="en-US" altLang="en-US" dirty="0" smtClean="0"/>
              <a:t>Indicate how to apply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marL="514350" indent="-514350" algn="l">
              <a:buAutoNum type="arabicParenR" startAt="3"/>
              <a:tabLst>
                <a:tab pos="461963" algn="l"/>
              </a:tabLst>
            </a:pPr>
            <a:r>
              <a:rPr lang="en-US" altLang="en-US" sz="3200" kern="0" dirty="0" smtClean="0"/>
              <a:t>Recruit, interview, and hire</a:t>
            </a:r>
          </a:p>
          <a:p>
            <a:pPr algn="l">
              <a:tabLst>
                <a:tab pos="461963" algn="l"/>
              </a:tabLst>
            </a:pPr>
            <a:r>
              <a:rPr lang="en-US" altLang="en-US" sz="3200" i="1" kern="0" dirty="0"/>
              <a:t>	</a:t>
            </a:r>
            <a:r>
              <a:rPr lang="en-US" altLang="en-US" sz="2800" i="1" kern="0" dirty="0" smtClean="0"/>
              <a:t>Information for advertisements</a:t>
            </a:r>
            <a:endParaRPr lang="en-US" sz="3200" i="1" kern="0" dirty="0"/>
          </a:p>
        </p:txBody>
      </p:sp>
    </p:spTree>
    <p:extLst>
      <p:ext uri="{BB962C8B-B14F-4D97-AF65-F5344CB8AC3E}">
        <p14:creationId xmlns:p14="http://schemas.microsoft.com/office/powerpoint/2010/main" val="285588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dirty="0" smtClean="0"/>
              <a:t>The recruiting process focuses on </a:t>
            </a:r>
            <a:r>
              <a:rPr lang="en-US" altLang="en-US" i="1" u="sng" dirty="0" smtClean="0"/>
              <a:t>generating a pool of candidates </a:t>
            </a:r>
            <a:r>
              <a:rPr lang="en-US" altLang="en-US" dirty="0" smtClean="0"/>
              <a:t>that includes several qualified people.</a:t>
            </a:r>
          </a:p>
          <a:p>
            <a:pPr>
              <a:spcAft>
                <a:spcPts val="1200"/>
              </a:spcAft>
            </a:pPr>
            <a:r>
              <a:rPr lang="en-US" altLang="en-US" dirty="0" smtClean="0"/>
              <a:t>The selection process focuses on </a:t>
            </a:r>
            <a:r>
              <a:rPr lang="en-US" altLang="en-US" i="1" u="sng" dirty="0" smtClean="0"/>
              <a:t>choosing the best candidate </a:t>
            </a:r>
            <a:r>
              <a:rPr lang="en-US" altLang="en-US" dirty="0" smtClean="0"/>
              <a:t>for the job.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marL="514350" indent="-514350" algn="l">
              <a:buAutoNum type="arabicParenR" startAt="3"/>
              <a:tabLst>
                <a:tab pos="461963" algn="l"/>
              </a:tabLst>
            </a:pPr>
            <a:r>
              <a:rPr lang="en-US" altLang="en-US" sz="3200" kern="0" dirty="0" smtClean="0"/>
              <a:t>Recruit, interview, and hire</a:t>
            </a:r>
          </a:p>
          <a:p>
            <a:pPr algn="l">
              <a:tabLst>
                <a:tab pos="461963" algn="l"/>
              </a:tabLst>
            </a:pPr>
            <a:r>
              <a:rPr lang="en-US" altLang="en-US" sz="3200" i="1" kern="0" dirty="0"/>
              <a:t>	</a:t>
            </a:r>
            <a:r>
              <a:rPr lang="en-US" altLang="en-US" sz="2400" i="1" kern="0" dirty="0" smtClean="0"/>
              <a:t>The difference between recruitment and </a:t>
            </a:r>
          </a:p>
          <a:p>
            <a:pPr algn="l">
              <a:tabLst>
                <a:tab pos="461963" algn="l"/>
              </a:tabLst>
            </a:pPr>
            <a:r>
              <a:rPr lang="en-US" altLang="en-US" sz="2400" i="1" kern="0" dirty="0"/>
              <a:t>	</a:t>
            </a:r>
            <a:r>
              <a:rPr lang="en-US" altLang="en-US" sz="2400" i="1" kern="0" dirty="0" smtClean="0"/>
              <a:t>selection processes</a:t>
            </a:r>
            <a:endParaRPr lang="en-US" sz="4000" i="1" kern="0" dirty="0"/>
          </a:p>
        </p:txBody>
      </p:sp>
    </p:spTree>
    <p:extLst>
      <p:ext uri="{BB962C8B-B14F-4D97-AF65-F5344CB8AC3E}">
        <p14:creationId xmlns:p14="http://schemas.microsoft.com/office/powerpoint/2010/main" val="138342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533" dirty="0" smtClean="0"/>
              <a:t>Information </a:t>
            </a:r>
            <a:r>
              <a:rPr lang="en-US" altLang="en-US" sz="2533" dirty="0"/>
              <a:t>provided on the application concerning </a:t>
            </a:r>
            <a:endParaRPr lang="en-US" altLang="en-US" sz="2533" dirty="0" smtClean="0"/>
          </a:p>
          <a:p>
            <a:pPr lvl="1"/>
            <a:r>
              <a:rPr lang="en-US" altLang="en-US" sz="2133" dirty="0" smtClean="0"/>
              <a:t>previous </a:t>
            </a:r>
            <a:r>
              <a:rPr lang="en-US" altLang="en-US" sz="2133" dirty="0"/>
              <a:t>education, </a:t>
            </a:r>
            <a:endParaRPr lang="en-US" altLang="en-US" sz="2133" dirty="0" smtClean="0"/>
          </a:p>
          <a:p>
            <a:pPr lvl="1"/>
            <a:r>
              <a:rPr lang="en-US" altLang="en-US" sz="2133" dirty="0" smtClean="0"/>
              <a:t>job </a:t>
            </a:r>
            <a:r>
              <a:rPr lang="en-US" altLang="en-US" sz="2133" dirty="0"/>
              <a:t>experience, and </a:t>
            </a:r>
            <a:endParaRPr lang="en-US" altLang="en-US" sz="2133" dirty="0" smtClean="0"/>
          </a:p>
          <a:p>
            <a:pPr lvl="1"/>
            <a:r>
              <a:rPr lang="en-US" altLang="en-US" sz="2133" dirty="0" smtClean="0"/>
              <a:t>length </a:t>
            </a:r>
            <a:r>
              <a:rPr lang="en-US" altLang="en-US" sz="2133" dirty="0"/>
              <a:t>of service </a:t>
            </a:r>
          </a:p>
          <a:p>
            <a:pPr marL="457200" lvl="1" indent="0">
              <a:buNone/>
            </a:pPr>
            <a:r>
              <a:rPr lang="en-US" altLang="en-US" sz="2133" dirty="0" smtClean="0"/>
              <a:t>can </a:t>
            </a:r>
            <a:r>
              <a:rPr lang="en-US" altLang="en-US" sz="2133" dirty="0"/>
              <a:t>be a good predictor of future performance.</a:t>
            </a:r>
          </a:p>
          <a:p>
            <a:r>
              <a:rPr lang="en-US" altLang="en-US" sz="2533" dirty="0"/>
              <a:t>If the application requests the correct type and depth of information, a group of applications can be screened in a relatively short period of time, allowing the supervisor to spend more time with qualified applicants.</a:t>
            </a:r>
            <a:endParaRPr lang="en-US" alt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marL="514350" indent="-514350" algn="l">
              <a:buAutoNum type="arabicParenR" startAt="3"/>
              <a:tabLst>
                <a:tab pos="461963" algn="l"/>
              </a:tabLst>
            </a:pPr>
            <a:r>
              <a:rPr lang="en-US" altLang="en-US" sz="3200" kern="0" dirty="0" smtClean="0"/>
              <a:t>Recruit, interview, and hire</a:t>
            </a:r>
          </a:p>
          <a:p>
            <a:pPr algn="l">
              <a:tabLst>
                <a:tab pos="461963" algn="l"/>
              </a:tabLst>
            </a:pPr>
            <a:r>
              <a:rPr lang="en-US" altLang="en-US" sz="3200" i="1" kern="0" dirty="0"/>
              <a:t>	</a:t>
            </a:r>
            <a:r>
              <a:rPr lang="en-US" altLang="en-US" sz="2400" i="1" kern="0" dirty="0" smtClean="0"/>
              <a:t>The application</a:t>
            </a:r>
            <a:endParaRPr lang="en-US" sz="4000" i="1" kern="0" dirty="0"/>
          </a:p>
        </p:txBody>
      </p:sp>
    </p:spTree>
    <p:extLst>
      <p:ext uri="{BB962C8B-B14F-4D97-AF65-F5344CB8AC3E}">
        <p14:creationId xmlns:p14="http://schemas.microsoft.com/office/powerpoint/2010/main" val="254092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altLang="en-US" sz="2800" dirty="0" smtClean="0"/>
              <a:t>Prepare for the interview</a:t>
            </a:r>
          </a:p>
          <a:p>
            <a:pPr lvl="1">
              <a:spcAft>
                <a:spcPts val="1200"/>
              </a:spcAft>
            </a:pPr>
            <a:r>
              <a:rPr lang="en-US" altLang="en-US" sz="2400" dirty="0" smtClean="0"/>
              <a:t>Determine a small number of applicant characteristics about which you want to gather information.</a:t>
            </a:r>
          </a:p>
          <a:p>
            <a:pPr lvl="1">
              <a:spcAft>
                <a:spcPts val="1200"/>
              </a:spcAft>
            </a:pPr>
            <a:r>
              <a:rPr lang="en-US" altLang="en-US" sz="2400" dirty="0" smtClean="0"/>
              <a:t>Write a list of questions that will elicit information on these characteristics.</a:t>
            </a:r>
          </a:p>
          <a:p>
            <a:pPr lvl="1">
              <a:spcAft>
                <a:spcPts val="1200"/>
              </a:spcAft>
            </a:pPr>
            <a:r>
              <a:rPr lang="en-US" altLang="en-US" sz="2400" dirty="0" smtClean="0"/>
              <a:t>Plan </a:t>
            </a:r>
            <a:r>
              <a:rPr lang="en-US" altLang="en-US" sz="2400" dirty="0"/>
              <a:t>to ask each applicant the same questions in the same </a:t>
            </a:r>
            <a:r>
              <a:rPr lang="en-US" altLang="en-US" sz="2400" dirty="0" smtClean="0"/>
              <a:t>sequence.</a:t>
            </a:r>
          </a:p>
          <a:p>
            <a:pPr lvl="1">
              <a:spcAft>
                <a:spcPts val="1200"/>
              </a:spcAft>
            </a:pPr>
            <a:r>
              <a:rPr lang="en-US" altLang="en-US" sz="2400" dirty="0" smtClean="0"/>
              <a:t>Develop </a:t>
            </a:r>
            <a:r>
              <a:rPr lang="en-US" altLang="en-US" sz="2400" dirty="0"/>
              <a:t>a rating system to score each performance characteristic in which you are </a:t>
            </a:r>
            <a:r>
              <a:rPr lang="en-US" altLang="en-US" dirty="0"/>
              <a:t>interested.</a:t>
            </a:r>
          </a:p>
          <a:p>
            <a:pPr lvl="1">
              <a:spcAft>
                <a:spcPts val="1200"/>
              </a:spcAft>
            </a:pPr>
            <a:endParaRPr lang="en-US" alt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marL="514350" indent="-514350" algn="l">
              <a:buAutoNum type="arabicParenR" startAt="3"/>
              <a:tabLst>
                <a:tab pos="461963" algn="l"/>
              </a:tabLst>
            </a:pPr>
            <a:r>
              <a:rPr lang="en-US" altLang="en-US" sz="3200" kern="0" dirty="0" smtClean="0"/>
              <a:t>Recruit, interview, and hire</a:t>
            </a:r>
          </a:p>
          <a:p>
            <a:pPr algn="l">
              <a:tabLst>
                <a:tab pos="461963" algn="l"/>
              </a:tabLst>
            </a:pPr>
            <a:r>
              <a:rPr lang="en-US" altLang="en-US" sz="3200" i="1" kern="0" dirty="0"/>
              <a:t>	</a:t>
            </a:r>
            <a:r>
              <a:rPr lang="en-US" altLang="en-US" sz="2400" i="1" kern="0" dirty="0" smtClean="0"/>
              <a:t>The interview process</a:t>
            </a:r>
            <a:endParaRPr lang="en-US" sz="4000" i="1" kern="0" dirty="0"/>
          </a:p>
        </p:txBody>
      </p:sp>
    </p:spTree>
    <p:extLst>
      <p:ext uri="{BB962C8B-B14F-4D97-AF65-F5344CB8AC3E}">
        <p14:creationId xmlns:p14="http://schemas.microsoft.com/office/powerpoint/2010/main" val="379477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rop_18_large"/>
          <p:cNvPicPr>
            <a:picLocks noChangeAspect="1" noChangeArrowheads="1"/>
          </p:cNvPicPr>
          <p:nvPr/>
        </p:nvPicPr>
        <p:blipFill>
          <a:blip r:embed="rId3">
            <a:lum contrast="-5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 descr="j019773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296400" cy="575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996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Put the applicant at ease.</a:t>
            </a:r>
          </a:p>
          <a:p>
            <a:pPr lvl="1">
              <a:spcAft>
                <a:spcPts val="1200"/>
              </a:spcAft>
            </a:pPr>
            <a:r>
              <a:rPr lang="en-US" altLang="en-US" dirty="0" smtClean="0"/>
              <a:t>The more you do to alleviate tension, the more meaningful the interview will be.</a:t>
            </a:r>
          </a:p>
          <a:p>
            <a:pPr lvl="1">
              <a:spcAft>
                <a:spcPts val="1200"/>
              </a:spcAft>
            </a:pPr>
            <a:r>
              <a:rPr lang="en-US" altLang="en-US" dirty="0" smtClean="0"/>
              <a:t>Make it a priority to find a quiet, comfortable place where the interview may be conducted without interruption.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marL="514350" indent="-514350" algn="l">
              <a:buAutoNum type="arabicParenR" startAt="3"/>
              <a:tabLst>
                <a:tab pos="461963" algn="l"/>
              </a:tabLst>
            </a:pPr>
            <a:r>
              <a:rPr lang="en-US" altLang="en-US" sz="3200" kern="0" dirty="0" smtClean="0"/>
              <a:t>Recruit, interview, and hire</a:t>
            </a:r>
          </a:p>
          <a:p>
            <a:pPr algn="l">
              <a:tabLst>
                <a:tab pos="461963" algn="l"/>
              </a:tabLst>
            </a:pPr>
            <a:r>
              <a:rPr lang="en-US" altLang="en-US" sz="3200" i="1" kern="0" dirty="0"/>
              <a:t>	</a:t>
            </a:r>
            <a:r>
              <a:rPr lang="en-US" altLang="en-US" sz="2400" i="1" kern="0" dirty="0" smtClean="0"/>
              <a:t>The interview process</a:t>
            </a:r>
            <a:endParaRPr lang="en-US" sz="4000" i="1" kern="0" dirty="0"/>
          </a:p>
        </p:txBody>
      </p:sp>
    </p:spTree>
    <p:extLst>
      <p:ext uri="{BB962C8B-B14F-4D97-AF65-F5344CB8AC3E}">
        <p14:creationId xmlns:p14="http://schemas.microsoft.com/office/powerpoint/2010/main" val="249199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Listen.</a:t>
            </a:r>
          </a:p>
          <a:p>
            <a:pPr lvl="1"/>
            <a:r>
              <a:rPr lang="en-US" altLang="en-US" dirty="0" smtClean="0"/>
              <a:t>Open the discussion, but encourage the applicant to do most of the talking.</a:t>
            </a:r>
          </a:p>
          <a:p>
            <a:pPr lvl="1"/>
            <a:r>
              <a:rPr lang="en-US" altLang="en-US" dirty="0" smtClean="0"/>
              <a:t>An interviewer who dominates the conversation or answers questions for the applicant learns very little about the prospective employee.</a:t>
            </a:r>
          </a:p>
          <a:p>
            <a:pPr lvl="1"/>
            <a:r>
              <a:rPr lang="en-US" altLang="en-US" dirty="0" smtClean="0"/>
              <a:t>Use open-ended questions that require an explanation rather than a “yes” or “no” response.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marL="514350" indent="-514350" algn="l">
              <a:buAutoNum type="arabicParenR" startAt="3"/>
              <a:tabLst>
                <a:tab pos="461963" algn="l"/>
              </a:tabLst>
            </a:pPr>
            <a:r>
              <a:rPr lang="en-US" altLang="en-US" sz="3200" kern="0" dirty="0" smtClean="0"/>
              <a:t>Recruit, interview, and hire</a:t>
            </a:r>
          </a:p>
          <a:p>
            <a:pPr algn="l">
              <a:tabLst>
                <a:tab pos="461963" algn="l"/>
              </a:tabLst>
            </a:pPr>
            <a:r>
              <a:rPr lang="en-US" altLang="en-US" sz="3200" i="1" kern="0" dirty="0"/>
              <a:t>	</a:t>
            </a:r>
            <a:r>
              <a:rPr lang="en-US" altLang="en-US" sz="2400" i="1" kern="0" dirty="0" smtClean="0"/>
              <a:t>The interview process</a:t>
            </a:r>
            <a:endParaRPr lang="en-US" sz="4000" i="1" kern="0" dirty="0"/>
          </a:p>
        </p:txBody>
      </p:sp>
    </p:spTree>
    <p:extLst>
      <p:ext uri="{BB962C8B-B14F-4D97-AF65-F5344CB8AC3E}">
        <p14:creationId xmlns:p14="http://schemas.microsoft.com/office/powerpoint/2010/main" val="425099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altLang="en-US" dirty="0" smtClean="0"/>
              <a:t>Fulfill your responsibilities to the applicant.</a:t>
            </a:r>
          </a:p>
          <a:p>
            <a:pPr lvl="1">
              <a:spcAft>
                <a:spcPts val="1200"/>
              </a:spcAft>
            </a:pPr>
            <a:r>
              <a:rPr lang="en-US" altLang="en-US" dirty="0" smtClean="0"/>
              <a:t>Be honest, but at the same time sell the strengths of the position.</a:t>
            </a:r>
          </a:p>
          <a:p>
            <a:pPr lvl="1">
              <a:spcAft>
                <a:spcPts val="1200"/>
              </a:spcAft>
            </a:pPr>
            <a:r>
              <a:rPr lang="en-US" altLang="en-US" dirty="0" smtClean="0"/>
              <a:t>Give the applicant plenty of opportunity to ask questions.</a:t>
            </a:r>
          </a:p>
          <a:p>
            <a:pPr lvl="1">
              <a:spcAft>
                <a:spcPts val="1200"/>
              </a:spcAft>
            </a:pPr>
            <a:r>
              <a:rPr lang="en-US" altLang="en-US" dirty="0" smtClean="0"/>
              <a:t>TREAT EVERY APPLICANT THE SAME</a:t>
            </a:r>
          </a:p>
          <a:p>
            <a:pPr lvl="1">
              <a:spcAft>
                <a:spcPts val="1200"/>
              </a:spcAft>
            </a:pPr>
            <a:r>
              <a:rPr lang="en-US" altLang="en-US" dirty="0" smtClean="0"/>
              <a:t>Notify applicants of their status as soon as decisions have been made (a particular applicant has been eliminated from consideration, etc.)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marL="514350" indent="-514350" algn="l">
              <a:buAutoNum type="arabicParenR" startAt="3"/>
              <a:tabLst>
                <a:tab pos="461963" algn="l"/>
              </a:tabLst>
            </a:pPr>
            <a:r>
              <a:rPr lang="en-US" altLang="en-US" sz="3200" kern="0" dirty="0" smtClean="0"/>
              <a:t>Recruit, interview, and hire</a:t>
            </a:r>
          </a:p>
          <a:p>
            <a:pPr algn="l">
              <a:tabLst>
                <a:tab pos="461963" algn="l"/>
              </a:tabLst>
            </a:pPr>
            <a:r>
              <a:rPr lang="en-US" altLang="en-US" sz="3200" i="1" kern="0" dirty="0"/>
              <a:t>	</a:t>
            </a:r>
            <a:r>
              <a:rPr lang="en-US" altLang="en-US" sz="2400" i="1" kern="0" dirty="0" smtClean="0"/>
              <a:t>The interview process</a:t>
            </a:r>
            <a:endParaRPr lang="en-US" sz="4000" i="1" kern="0" dirty="0"/>
          </a:p>
        </p:txBody>
      </p:sp>
    </p:spTree>
    <p:extLst>
      <p:ext uri="{BB962C8B-B14F-4D97-AF65-F5344CB8AC3E}">
        <p14:creationId xmlns:p14="http://schemas.microsoft.com/office/powerpoint/2010/main" val="269737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dirty="0" smtClean="0"/>
              <a:t>Consistently checking references is an important hiring practice for any organization regardless of size.</a:t>
            </a:r>
          </a:p>
          <a:p>
            <a:pPr>
              <a:spcAft>
                <a:spcPts val="1200"/>
              </a:spcAft>
            </a:pPr>
            <a:r>
              <a:rPr lang="en-US" altLang="en-US" dirty="0" smtClean="0"/>
              <a:t>Make your hiring decision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marL="514350" indent="-514350" algn="l">
              <a:buAutoNum type="arabicParenR" startAt="3"/>
              <a:tabLst>
                <a:tab pos="461963" algn="l"/>
              </a:tabLst>
            </a:pPr>
            <a:r>
              <a:rPr lang="en-US" altLang="en-US" sz="3200" kern="0" dirty="0" smtClean="0"/>
              <a:t>Recruit, interview, and hire</a:t>
            </a:r>
          </a:p>
          <a:p>
            <a:pPr algn="l">
              <a:tabLst>
                <a:tab pos="461963" algn="l"/>
              </a:tabLst>
            </a:pPr>
            <a:r>
              <a:rPr lang="en-US" altLang="en-US" sz="3200" i="1" kern="0" dirty="0"/>
              <a:t>	</a:t>
            </a:r>
            <a:r>
              <a:rPr lang="en-US" altLang="en-US" sz="2400" i="1" kern="0" dirty="0" smtClean="0"/>
              <a:t>Check references, make a hiring decision</a:t>
            </a:r>
            <a:endParaRPr lang="en-US" sz="4000" i="1" kern="0" dirty="0"/>
          </a:p>
        </p:txBody>
      </p:sp>
    </p:spTree>
    <p:extLst>
      <p:ext uri="{BB962C8B-B14F-4D97-AF65-F5344CB8AC3E}">
        <p14:creationId xmlns:p14="http://schemas.microsoft.com/office/powerpoint/2010/main" val="102813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Collect all employee information</a:t>
            </a:r>
          </a:p>
          <a:p>
            <a:pPr lvl="1"/>
            <a:r>
              <a:rPr lang="en-US" altLang="en-US" dirty="0" smtClean="0"/>
              <a:t>Form I-9 (verify identity and authorization to work</a:t>
            </a:r>
          </a:p>
          <a:p>
            <a:pPr lvl="1"/>
            <a:r>
              <a:rPr lang="en-US" altLang="en-US" dirty="0" smtClean="0"/>
              <a:t>Payroll information (W-4)</a:t>
            </a:r>
          </a:p>
          <a:p>
            <a:pPr lvl="1"/>
            <a:r>
              <a:rPr lang="en-US" altLang="en-US" dirty="0" smtClean="0"/>
              <a:t>Contact information</a:t>
            </a:r>
          </a:p>
          <a:p>
            <a:r>
              <a:rPr lang="en-US" altLang="en-US" dirty="0" smtClean="0"/>
              <a:t>New employee hire reporting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>
                <a:hlinkClick r:id="rId2"/>
              </a:rPr>
              <a:t>https://</a:t>
            </a:r>
            <a:r>
              <a:rPr lang="en-US" altLang="en-US" dirty="0" smtClean="0">
                <a:hlinkClick r:id="rId2"/>
              </a:rPr>
              <a:t>www.ok.gov/oesc/newhire/app/index.php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Make sure workplace notices are posted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algn="l">
              <a:tabLst>
                <a:tab pos="461963" algn="l"/>
              </a:tabLst>
            </a:pPr>
            <a:r>
              <a:rPr lang="en-US" altLang="en-US" sz="3000" kern="0" dirty="0" smtClean="0"/>
              <a:t>4)	Getting “on board” – tasks for new hires</a:t>
            </a:r>
            <a:r>
              <a:rPr lang="en-US" altLang="en-US" sz="3200" i="1" kern="0" dirty="0"/>
              <a:t>	</a:t>
            </a:r>
            <a:r>
              <a:rPr lang="en-US" altLang="en-US" sz="2400" i="1" kern="0" dirty="0" smtClean="0"/>
              <a:t>The first day on the job</a:t>
            </a:r>
            <a:endParaRPr lang="en-US" sz="4000" i="1" kern="0" dirty="0"/>
          </a:p>
        </p:txBody>
      </p:sp>
      <p:sp>
        <p:nvSpPr>
          <p:cNvPr id="2" name="Rectangle 1"/>
          <p:cNvSpPr/>
          <p:nvPr/>
        </p:nvSpPr>
        <p:spPr>
          <a:xfrm>
            <a:off x="685800" y="6150114"/>
            <a:ext cx="79248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http://webapps.dol.gov/elaws/posters.htm</a:t>
            </a:r>
          </a:p>
          <a:p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34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Training is a planned process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Employees don’t bring with them all the knowledge, skills, and abilities they need to do the job now and in the future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Training takes time, but is an investment in the future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Make sure the “trainer” is well qualified to do the “training”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algn="l">
              <a:tabLst>
                <a:tab pos="461963" algn="l"/>
              </a:tabLst>
            </a:pPr>
            <a:r>
              <a:rPr lang="en-US" altLang="en-US" sz="2700" kern="0" dirty="0"/>
              <a:t>5</a:t>
            </a:r>
            <a:r>
              <a:rPr lang="en-US" altLang="en-US" sz="2700" kern="0" dirty="0" smtClean="0"/>
              <a:t>)	On the job – working with current employees</a:t>
            </a:r>
            <a:r>
              <a:rPr lang="en-US" altLang="en-US" sz="3200" i="1" kern="0" dirty="0"/>
              <a:t>	</a:t>
            </a:r>
            <a:r>
              <a:rPr lang="en-US" altLang="en-US" sz="2400" i="1" kern="0" dirty="0" smtClean="0"/>
              <a:t>Training and orientation</a:t>
            </a:r>
            <a:endParaRPr lang="en-US" sz="4000" i="1" kern="0" dirty="0"/>
          </a:p>
        </p:txBody>
      </p:sp>
    </p:spTree>
    <p:extLst>
      <p:ext uri="{BB962C8B-B14F-4D97-AF65-F5344CB8AC3E}">
        <p14:creationId xmlns:p14="http://schemas.microsoft.com/office/powerpoint/2010/main" val="63584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Employee training steps</a:t>
            </a:r>
          </a:p>
          <a:p>
            <a:pPr lvl="1"/>
            <a:r>
              <a:rPr lang="en-US" altLang="en-US" dirty="0" smtClean="0"/>
              <a:t>Put the employee at ease and prepare the work place.</a:t>
            </a:r>
          </a:p>
          <a:p>
            <a:pPr lvl="1"/>
            <a:r>
              <a:rPr lang="en-US" altLang="en-US" dirty="0" smtClean="0"/>
              <a:t>Tell the employee how to do the task.</a:t>
            </a:r>
          </a:p>
          <a:p>
            <a:pPr lvl="1"/>
            <a:r>
              <a:rPr lang="en-US" altLang="en-US" dirty="0" smtClean="0"/>
              <a:t>Show the employee how the task is to be performed.</a:t>
            </a:r>
          </a:p>
          <a:p>
            <a:pPr lvl="1"/>
            <a:r>
              <a:rPr lang="en-US" altLang="en-US" dirty="0" smtClean="0"/>
              <a:t>Let the employee do the task.</a:t>
            </a:r>
          </a:p>
          <a:p>
            <a:pPr lvl="1"/>
            <a:r>
              <a:rPr lang="en-US" altLang="en-US" dirty="0" smtClean="0"/>
              <a:t>Review the work.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algn="l">
              <a:tabLst>
                <a:tab pos="461963" algn="l"/>
              </a:tabLst>
            </a:pPr>
            <a:r>
              <a:rPr lang="en-US" altLang="en-US" sz="2700" kern="0" dirty="0"/>
              <a:t>5)	On the job – working with current employees </a:t>
            </a:r>
            <a:r>
              <a:rPr lang="en-US" altLang="en-US" sz="3200" i="1" kern="0" dirty="0"/>
              <a:t>	</a:t>
            </a:r>
            <a:r>
              <a:rPr lang="en-US" altLang="en-US" sz="2400" i="1" kern="0" dirty="0" smtClean="0"/>
              <a:t>The training process</a:t>
            </a:r>
            <a:endParaRPr lang="en-US" sz="4000" i="1" kern="0" dirty="0"/>
          </a:p>
        </p:txBody>
      </p:sp>
    </p:spTree>
    <p:extLst>
      <p:ext uri="{BB962C8B-B14F-4D97-AF65-F5344CB8AC3E}">
        <p14:creationId xmlns:p14="http://schemas.microsoft.com/office/powerpoint/2010/main" val="22326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algn="l">
              <a:tabLst>
                <a:tab pos="461963" algn="l"/>
              </a:tabLst>
            </a:pPr>
            <a:r>
              <a:rPr lang="en-US" altLang="en-US" sz="2700" kern="0" dirty="0"/>
              <a:t>5)	On the job – working with current employees </a:t>
            </a:r>
            <a:r>
              <a:rPr lang="en-US" altLang="en-US" sz="3200" i="1" kern="0" dirty="0"/>
              <a:t>	</a:t>
            </a:r>
            <a:r>
              <a:rPr lang="en-US" altLang="en-US" sz="2400" i="1" kern="0" dirty="0" smtClean="0"/>
              <a:t>Employee motivation: the two-factor model</a:t>
            </a:r>
            <a:endParaRPr lang="en-US" sz="4000" i="1" kern="0" dirty="0"/>
          </a:p>
        </p:txBody>
      </p:sp>
      <p:sp>
        <p:nvSpPr>
          <p:cNvPr id="3" name="TextBox 2"/>
          <p:cNvSpPr txBox="1"/>
          <p:nvPr/>
        </p:nvSpPr>
        <p:spPr>
          <a:xfrm>
            <a:off x="-152400" y="1752600"/>
            <a:ext cx="4199932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l"/>
            <a:r>
              <a:rPr lang="en-US" altLang="en-US" sz="2400" dirty="0">
                <a:latin typeface="Arial Black" panose="020B0A04020102020204" pitchFamily="34" charset="0"/>
                <a:cs typeface="Arial" panose="020B0604020202020204" pitchFamily="34" charset="0"/>
              </a:rPr>
              <a:t>Maintenance Factors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Economic factors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Security needs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Social needs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Working conditions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43400" y="1752600"/>
            <a:ext cx="4800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l"/>
            <a:r>
              <a:rPr lang="en-US" altLang="en-US" sz="2400" dirty="0">
                <a:latin typeface="Arial Black" panose="020B0A04020102020204" pitchFamily="34" charset="0"/>
                <a:cs typeface="Arial" panose="020B0604020202020204" pitchFamily="34" charset="0"/>
              </a:rPr>
              <a:t>Motivation Factors</a:t>
            </a:r>
            <a:endParaRPr lang="en-US" alt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Challenging work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Feeling of personal accomplishment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Recognition for achievement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Achievement of increasing responsibility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sense of importance to the organization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Access to information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Involvement in decision making</a:t>
            </a:r>
          </a:p>
          <a:p>
            <a:pPr algn="l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989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dirty="0" smtClean="0"/>
              <a:t>Ongoing performance feedback is critical for employee development, growth, and productivity as well as business success.</a:t>
            </a:r>
          </a:p>
          <a:p>
            <a:pPr>
              <a:spcAft>
                <a:spcPts val="1200"/>
              </a:spcAft>
            </a:pPr>
            <a:r>
              <a:rPr lang="en-US" altLang="en-US" dirty="0" smtClean="0"/>
              <a:t>Feedback:</a:t>
            </a:r>
          </a:p>
          <a:p>
            <a:pPr lvl="1">
              <a:spcAft>
                <a:spcPts val="1200"/>
              </a:spcAft>
            </a:pPr>
            <a:r>
              <a:rPr lang="en-US" altLang="en-US" dirty="0" smtClean="0"/>
              <a:t>Make it routine so that it never feels uncomfortable, whether it is positive feedback or constructive criticism</a:t>
            </a:r>
          </a:p>
          <a:p>
            <a:pPr lvl="1">
              <a:spcAft>
                <a:spcPts val="1200"/>
              </a:spcAft>
            </a:pPr>
            <a:r>
              <a:rPr lang="en-US" altLang="en-US" dirty="0" smtClean="0"/>
              <a:t>Difficult for many farm managers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marL="514350" indent="-514350" algn="l">
              <a:buAutoNum type="arabicParenR" startAt="6"/>
              <a:tabLst>
                <a:tab pos="461963" algn="l"/>
              </a:tabLst>
            </a:pPr>
            <a:r>
              <a:rPr lang="en-US" altLang="en-US" sz="2700" kern="0" dirty="0" smtClean="0"/>
              <a:t>Evaluating employee performance</a:t>
            </a:r>
          </a:p>
          <a:p>
            <a:pPr algn="l">
              <a:tabLst>
                <a:tab pos="461963" algn="l"/>
              </a:tabLst>
            </a:pPr>
            <a:r>
              <a:rPr lang="en-US" altLang="en-US" sz="3200" i="1" kern="0" dirty="0"/>
              <a:t>	</a:t>
            </a:r>
            <a:r>
              <a:rPr lang="en-US" altLang="en-US" sz="2400" i="1" kern="0" dirty="0" smtClean="0"/>
              <a:t>Coaching and feedback</a:t>
            </a:r>
            <a:endParaRPr lang="en-US" sz="4000" i="1" kern="0" dirty="0"/>
          </a:p>
        </p:txBody>
      </p:sp>
    </p:spTree>
    <p:extLst>
      <p:ext uri="{BB962C8B-B14F-4D97-AF65-F5344CB8AC3E}">
        <p14:creationId xmlns:p14="http://schemas.microsoft.com/office/powerpoint/2010/main" val="31203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Five-Step Process for Conducting a Performance Appraisal</a:t>
            </a:r>
          </a:p>
          <a:p>
            <a:pPr lvl="1"/>
            <a:r>
              <a:rPr lang="en-US" altLang="en-US" dirty="0" smtClean="0"/>
              <a:t>Explain the purpose of the discussion.</a:t>
            </a:r>
          </a:p>
          <a:p>
            <a:pPr lvl="1"/>
            <a:r>
              <a:rPr lang="en-US" altLang="en-US" dirty="0" smtClean="0"/>
              <a:t>Elicit feedback from the employee.</a:t>
            </a:r>
          </a:p>
          <a:p>
            <a:pPr lvl="1"/>
            <a:r>
              <a:rPr lang="en-US" altLang="en-US" dirty="0" smtClean="0"/>
              <a:t>Communicate your views regarding performance.</a:t>
            </a:r>
          </a:p>
          <a:p>
            <a:pPr lvl="1"/>
            <a:r>
              <a:rPr lang="en-US" altLang="en-US" dirty="0" smtClean="0"/>
              <a:t>Reconcile differences.</a:t>
            </a:r>
          </a:p>
          <a:p>
            <a:pPr lvl="1"/>
            <a:r>
              <a:rPr lang="en-US" altLang="en-US" dirty="0" smtClean="0"/>
              <a:t>Devise a plan of action for coming employment period.</a:t>
            </a:r>
          </a:p>
          <a:p>
            <a:pPr lvl="2"/>
            <a:endParaRPr lang="en-US" alt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marL="514350" indent="-514350" algn="l">
              <a:buAutoNum type="arabicParenR" startAt="6"/>
              <a:tabLst>
                <a:tab pos="461963" algn="l"/>
              </a:tabLst>
            </a:pPr>
            <a:r>
              <a:rPr lang="en-US" altLang="en-US" sz="2700" kern="0" dirty="0" smtClean="0"/>
              <a:t>Evaluating employee performance</a:t>
            </a:r>
          </a:p>
          <a:p>
            <a:pPr algn="l">
              <a:tabLst>
                <a:tab pos="461963" algn="l"/>
              </a:tabLst>
            </a:pPr>
            <a:r>
              <a:rPr lang="en-US" altLang="en-US" sz="3200" i="1" kern="0" dirty="0"/>
              <a:t>	</a:t>
            </a:r>
            <a:r>
              <a:rPr lang="en-US" altLang="en-US" sz="2400" i="1" kern="0" dirty="0" smtClean="0"/>
              <a:t>The performance appraisal interview</a:t>
            </a:r>
            <a:endParaRPr lang="en-US" sz="4000" i="1" kern="0" dirty="0"/>
          </a:p>
        </p:txBody>
      </p:sp>
    </p:spTree>
    <p:extLst>
      <p:ext uri="{BB962C8B-B14F-4D97-AF65-F5344CB8AC3E}">
        <p14:creationId xmlns:p14="http://schemas.microsoft.com/office/powerpoint/2010/main" val="377809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Seven easy steps to staffing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altLang="en-US" sz="2400" dirty="0"/>
              <a:t>Assess </a:t>
            </a:r>
            <a:r>
              <a:rPr lang="en-US" altLang="en-US" sz="2400" dirty="0" smtClean="0"/>
              <a:t>human resource needs </a:t>
            </a:r>
            <a:r>
              <a:rPr lang="en-US" altLang="en-US" sz="2400" dirty="0"/>
              <a:t>for the </a:t>
            </a:r>
            <a:r>
              <a:rPr lang="en-US" altLang="en-US" sz="2400" dirty="0" smtClean="0"/>
              <a:t>farm </a:t>
            </a:r>
            <a:r>
              <a:rPr lang="en-US" altLang="en-US" sz="2400" dirty="0"/>
              <a:t>and </a:t>
            </a:r>
            <a:r>
              <a:rPr lang="en-US" altLang="en-US" sz="2400" dirty="0" smtClean="0"/>
              <a:t>ranch</a:t>
            </a:r>
            <a:endParaRPr lang="en-US" altLang="en-US" sz="2400" dirty="0"/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altLang="en-US" sz="2400" dirty="0" smtClean="0"/>
              <a:t>Preparing </a:t>
            </a:r>
            <a:r>
              <a:rPr lang="en-US" altLang="en-US" sz="2400" dirty="0"/>
              <a:t>to be an employer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altLang="en-US" sz="2400" dirty="0"/>
              <a:t>Recruit, interview, and hire employees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altLang="en-US" sz="2400" dirty="0" smtClean="0"/>
              <a:t>Getting the new employee “on board” – tasks for new hires</a:t>
            </a:r>
            <a:endParaRPr lang="en-US" altLang="en-US" sz="2400" dirty="0"/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altLang="en-US" sz="2400" dirty="0"/>
              <a:t>On the </a:t>
            </a:r>
            <a:r>
              <a:rPr lang="en-US" altLang="en-US" sz="2400" dirty="0" smtClean="0"/>
              <a:t>job</a:t>
            </a:r>
            <a:r>
              <a:rPr lang="en-US" altLang="en-US" sz="2400" dirty="0"/>
              <a:t>: </a:t>
            </a:r>
            <a:r>
              <a:rPr lang="en-US" altLang="en-US" sz="2400" dirty="0" smtClean="0"/>
              <a:t>working </a:t>
            </a:r>
            <a:r>
              <a:rPr lang="en-US" altLang="en-US" sz="2400" dirty="0"/>
              <a:t>with </a:t>
            </a:r>
            <a:r>
              <a:rPr lang="en-US" altLang="en-US" sz="2400" dirty="0" smtClean="0"/>
              <a:t>current employees</a:t>
            </a:r>
            <a:endParaRPr lang="en-US" altLang="en-US" sz="2400" dirty="0"/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altLang="en-US" sz="2400" dirty="0" smtClean="0"/>
              <a:t>Evaluate employees</a:t>
            </a:r>
            <a:r>
              <a:rPr lang="en-US" altLang="en-US" sz="2400" dirty="0"/>
              <a:t>’ </a:t>
            </a:r>
            <a:r>
              <a:rPr lang="en-US" altLang="en-US" sz="2400" dirty="0" smtClean="0"/>
              <a:t>performance</a:t>
            </a:r>
            <a:endParaRPr lang="en-US" altLang="en-US" sz="2400" dirty="0"/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altLang="en-US" sz="2400" dirty="0"/>
              <a:t>Compensation</a:t>
            </a:r>
          </a:p>
        </p:txBody>
      </p:sp>
    </p:spTree>
    <p:extLst>
      <p:ext uri="{BB962C8B-B14F-4D97-AF65-F5344CB8AC3E}">
        <p14:creationId xmlns:p14="http://schemas.microsoft.com/office/powerpoint/2010/main" val="315115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Compensation is an important aspect of motivation.</a:t>
            </a:r>
          </a:p>
          <a:p>
            <a:r>
              <a:rPr lang="en-US" altLang="en-US" dirty="0" smtClean="0"/>
              <a:t>Compensation should be competitive with that offered by other employees.</a:t>
            </a:r>
          </a:p>
          <a:p>
            <a:r>
              <a:rPr lang="en-US" altLang="en-US" dirty="0" smtClean="0"/>
              <a:t>Components of compensation:</a:t>
            </a:r>
          </a:p>
          <a:p>
            <a:pPr lvl="1"/>
            <a:r>
              <a:rPr lang="en-US" altLang="en-US" dirty="0" smtClean="0"/>
              <a:t>Wages</a:t>
            </a:r>
          </a:p>
          <a:p>
            <a:pPr lvl="1"/>
            <a:r>
              <a:rPr lang="en-US" altLang="en-US" dirty="0" smtClean="0"/>
              <a:t>Benefits</a:t>
            </a:r>
          </a:p>
          <a:p>
            <a:pPr lvl="1"/>
            <a:r>
              <a:rPr lang="en-US" altLang="en-US" dirty="0" smtClean="0"/>
              <a:t>Perks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algn="l">
              <a:tabLst>
                <a:tab pos="461963" algn="l"/>
              </a:tabLst>
            </a:pPr>
            <a:r>
              <a:rPr lang="en-US" altLang="en-US" sz="2800" kern="0" dirty="0" smtClean="0"/>
              <a:t>7)	Employee compensation</a:t>
            </a:r>
          </a:p>
          <a:p>
            <a:pPr algn="l">
              <a:tabLst>
                <a:tab pos="461963" algn="l"/>
              </a:tabLst>
            </a:pPr>
            <a:r>
              <a:rPr lang="en-US" altLang="en-US" i="1" kern="0" dirty="0"/>
              <a:t>	</a:t>
            </a:r>
            <a:r>
              <a:rPr lang="en-US" altLang="en-US" sz="2400" i="1" kern="0" dirty="0" smtClean="0"/>
              <a:t>Compensation and motivation</a:t>
            </a:r>
            <a:endParaRPr lang="en-US" sz="2400" i="1" kern="0" dirty="0"/>
          </a:p>
        </p:txBody>
      </p:sp>
    </p:spTree>
    <p:extLst>
      <p:ext uri="{BB962C8B-B14F-4D97-AF65-F5344CB8AC3E}">
        <p14:creationId xmlns:p14="http://schemas.microsoft.com/office/powerpoint/2010/main" val="175128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Producers don’t have time NOT to take HR seriously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2819400"/>
            <a:ext cx="4195762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838200" y="5867400"/>
            <a:ext cx="7315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http://agecon.okstate.edu/farmlabor/index.asp</a:t>
            </a:r>
          </a:p>
        </p:txBody>
      </p:sp>
    </p:spTree>
    <p:extLst>
      <p:ext uri="{BB962C8B-B14F-4D97-AF65-F5344CB8AC3E}">
        <p14:creationId xmlns:p14="http://schemas.microsoft.com/office/powerpoint/2010/main" val="84278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1066800"/>
            <a:ext cx="9144000" cy="5638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Kozuka Gothic Pro B" pitchFamily="34" charset="-128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76200" y="3886200"/>
            <a:ext cx="9067800" cy="1752600"/>
          </a:xfrm>
        </p:spPr>
        <p:txBody>
          <a:bodyPr/>
          <a:lstStyle/>
          <a:p>
            <a:r>
              <a:rPr lang="en-US" sz="3600" dirty="0" smtClean="0">
                <a:latin typeface="Arial Black" panose="020B0A04020102020204" pitchFamily="34" charset="0"/>
              </a:rPr>
              <a:t>THANKS!</a:t>
            </a:r>
          </a:p>
          <a:p>
            <a:r>
              <a:rPr lang="en-US" sz="3600" dirty="0" smtClean="0">
                <a:latin typeface="Arial Black" panose="020B0A04020102020204" pitchFamily="34" charset="0"/>
              </a:rPr>
              <a:t>Provide feedback regarding this webinar at </a:t>
            </a:r>
            <a:r>
              <a:rPr lang="en-US" sz="3600" u="sng" dirty="0" smtClean="0">
                <a:hlinkClick r:id="rId3"/>
              </a:rPr>
              <a:t>https</a:t>
            </a:r>
            <a:r>
              <a:rPr lang="en-US" sz="3600" u="sng" dirty="0">
                <a:hlinkClick r:id="rId3"/>
              </a:rPr>
              <a:t>://okstatecasnr.az1.qualtrics.com/jfe/form/SV_e5P8z8poXkE7fsF</a:t>
            </a:r>
            <a:endParaRPr lang="en-US" sz="3600" dirty="0" smtClean="0">
              <a:latin typeface="Arial Black" panose="020B0A04020102020204" pitchFamily="34" charset="0"/>
            </a:endParaRPr>
          </a:p>
        </p:txBody>
      </p:sp>
      <p:pic>
        <p:nvPicPr>
          <p:cNvPr id="70658" name="Picture 2" descr="http://i.dailymail.co.uk/i/pix/2011/04/27/article-1381156-0BCBCEC300000578-675_634x28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6872"/>
            <a:ext cx="8020050" cy="3617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58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dirty="0" smtClean="0"/>
              <a:t>Assess current and future human resources</a:t>
            </a:r>
          </a:p>
          <a:p>
            <a:pPr lvl="1">
              <a:spcAft>
                <a:spcPts val="1200"/>
              </a:spcAft>
            </a:pPr>
            <a:r>
              <a:rPr lang="en-US" altLang="en-US" dirty="0" smtClean="0"/>
              <a:t>What needs to be done</a:t>
            </a:r>
          </a:p>
          <a:p>
            <a:pPr lvl="2">
              <a:spcAft>
                <a:spcPts val="1200"/>
              </a:spcAft>
            </a:pPr>
            <a:r>
              <a:rPr lang="en-US" altLang="en-US" dirty="0" smtClean="0"/>
              <a:t>Vision, Mission, Objectives, Goals</a:t>
            </a:r>
          </a:p>
          <a:p>
            <a:pPr lvl="1">
              <a:spcAft>
                <a:spcPts val="1200"/>
              </a:spcAft>
            </a:pPr>
            <a:r>
              <a:rPr lang="en-US" altLang="en-US" dirty="0" smtClean="0"/>
              <a:t>How much labor is needed</a:t>
            </a:r>
          </a:p>
          <a:p>
            <a:pPr lvl="2">
              <a:spcAft>
                <a:spcPts val="1200"/>
              </a:spcAft>
            </a:pPr>
            <a:r>
              <a:rPr lang="en-US" altLang="en-US" dirty="0" smtClean="0"/>
              <a:t>Develop a labor needs chart (work load schedule)</a:t>
            </a:r>
          </a:p>
          <a:p>
            <a:pPr lvl="2">
              <a:spcAft>
                <a:spcPts val="1200"/>
              </a:spcAft>
            </a:pPr>
            <a:r>
              <a:rPr lang="en-US" altLang="en-US" dirty="0" smtClean="0"/>
              <a:t>Break down by related types of tasks or skill set requirements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algn="l">
              <a:tabLst>
                <a:tab pos="461963" algn="l"/>
              </a:tabLst>
            </a:pPr>
            <a:r>
              <a:rPr lang="en-US" altLang="en-US" sz="3200" kern="0" dirty="0" smtClean="0"/>
              <a:t>1)	Assessing human resource needs</a:t>
            </a:r>
            <a:br>
              <a:rPr lang="en-US" altLang="en-US" sz="3200" kern="0" dirty="0" smtClean="0"/>
            </a:br>
            <a:r>
              <a:rPr lang="en-US" altLang="en-US" sz="3200" kern="0" dirty="0" smtClean="0"/>
              <a:t>	</a:t>
            </a:r>
            <a:r>
              <a:rPr lang="en-US" altLang="en-US" sz="3200" i="1" kern="0" dirty="0" smtClean="0"/>
              <a:t>What are we doing here anyway?</a:t>
            </a:r>
            <a:endParaRPr lang="en-US" sz="3200" i="1" kern="0" dirty="0"/>
          </a:p>
        </p:txBody>
      </p:sp>
    </p:spTree>
    <p:extLst>
      <p:ext uri="{BB962C8B-B14F-4D97-AF65-F5344CB8AC3E}">
        <p14:creationId xmlns:p14="http://schemas.microsoft.com/office/powerpoint/2010/main" val="193358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826686"/>
              </p:ext>
            </p:extLst>
          </p:nvPr>
        </p:nvGraphicFramePr>
        <p:xfrm>
          <a:off x="914400" y="1524000"/>
          <a:ext cx="7315200" cy="512064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9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9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7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3913"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Hours/Quarter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Tasks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Quarter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4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Quarter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4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rd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Quarter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400" b="1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Quarter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Operating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5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i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Livestock</a:t>
                      </a:r>
                      <a:endParaRPr lang="en-US" sz="1400" b="1" i="1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i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Crops</a:t>
                      </a:r>
                      <a:endParaRPr lang="en-US" sz="1400" b="1" i="1" dirty="0" smtClean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Machinery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5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 Total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7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i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Recordkeeping</a:t>
                      </a:r>
                      <a:endParaRPr lang="en-US" sz="1400" b="1" i="1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i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Reporting</a:t>
                      </a:r>
                      <a:endParaRPr lang="en-US" sz="1400" b="1" i="1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5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i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Payroll, HR</a:t>
                      </a:r>
                      <a:endParaRPr lang="en-US" sz="1400" b="1" i="1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 Total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515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1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i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</a:t>
                      </a:r>
                      <a:r>
                        <a:rPr lang="en-US" sz="1400" b="1" i="1" baseline="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analysis</a:t>
                      </a:r>
                      <a:endParaRPr lang="en-US" sz="1400" b="1" i="1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85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i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Contracting</a:t>
                      </a:r>
                      <a:endParaRPr lang="en-US" sz="1400" b="1" i="1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91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i="1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Delivery </a:t>
                      </a:r>
                      <a:r>
                        <a:rPr lang="en-US" sz="1400" b="1" i="1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mgmt</a:t>
                      </a:r>
                      <a:endParaRPr lang="en-US" sz="1400" b="1" i="1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 Total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91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 Total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39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Overall Total</a:t>
                      </a:r>
                      <a:endPara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1160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2295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1270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1090</a:t>
                      </a: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71" marR="63071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algn="l">
              <a:tabLst>
                <a:tab pos="461963" algn="l"/>
              </a:tabLst>
            </a:pPr>
            <a:r>
              <a:rPr lang="en-US" altLang="en-US" sz="3200" kern="0" dirty="0" smtClean="0"/>
              <a:t>1)	Assessing human resource needs</a:t>
            </a:r>
            <a:br>
              <a:rPr lang="en-US" altLang="en-US" sz="3200" kern="0" dirty="0" smtClean="0"/>
            </a:br>
            <a:r>
              <a:rPr lang="en-US" altLang="en-US" sz="3200" kern="0" dirty="0" smtClean="0"/>
              <a:t>	(work load schedule)</a:t>
            </a:r>
            <a:endParaRPr lang="en-US" sz="3200" i="1" kern="0" dirty="0"/>
          </a:p>
        </p:txBody>
      </p:sp>
    </p:spTree>
    <p:extLst>
      <p:ext uri="{BB962C8B-B14F-4D97-AF65-F5344CB8AC3E}">
        <p14:creationId xmlns:p14="http://schemas.microsoft.com/office/powerpoint/2010/main" val="15437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dirty="0" smtClean="0"/>
              <a:t>Assess current and future human resources</a:t>
            </a:r>
          </a:p>
          <a:p>
            <a:pPr lvl="1">
              <a:spcAft>
                <a:spcPts val="1200"/>
              </a:spcAft>
            </a:pPr>
            <a:r>
              <a:rPr lang="en-US" altLang="en-US" dirty="0" smtClean="0"/>
              <a:t>How much labor is currently available</a:t>
            </a:r>
          </a:p>
          <a:p>
            <a:pPr lvl="2">
              <a:spcAft>
                <a:spcPts val="1200"/>
              </a:spcAft>
            </a:pPr>
            <a:r>
              <a:rPr lang="en-US" altLang="en-US" dirty="0" smtClean="0"/>
              <a:t>Broken down by various skills</a:t>
            </a:r>
          </a:p>
          <a:p>
            <a:pPr lvl="1">
              <a:spcAft>
                <a:spcPts val="1200"/>
              </a:spcAft>
            </a:pPr>
            <a:r>
              <a:rPr lang="en-US" altLang="en-US" dirty="0" smtClean="0"/>
              <a:t>Anticipated changes</a:t>
            </a:r>
          </a:p>
          <a:p>
            <a:pPr lvl="2">
              <a:spcAft>
                <a:spcPts val="1200"/>
              </a:spcAft>
            </a:pPr>
            <a:r>
              <a:rPr lang="en-US" altLang="en-US" dirty="0" smtClean="0"/>
              <a:t>Adding more land, someone retiring or slowing down, etc. (visualize an “organizational” chart)</a:t>
            </a:r>
          </a:p>
          <a:p>
            <a:pPr lvl="2">
              <a:spcAft>
                <a:spcPts val="1200"/>
              </a:spcAft>
            </a:pPr>
            <a:r>
              <a:rPr lang="en-US" altLang="en-US" dirty="0" smtClean="0"/>
              <a:t>Think about changes to your labor needs chart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76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Kozuka Gothic Pro B" pitchFamily="34" charset="-128"/>
              </a:defRPr>
            </a:lvl9pPr>
          </a:lstStyle>
          <a:p>
            <a:pPr algn="l">
              <a:tabLst>
                <a:tab pos="461963" algn="l"/>
              </a:tabLst>
            </a:pPr>
            <a:r>
              <a:rPr lang="en-US" altLang="en-US" sz="3200" kern="0" dirty="0" smtClean="0"/>
              <a:t>1)	Assessing human resource needs</a:t>
            </a:r>
            <a:br>
              <a:rPr lang="en-US" altLang="en-US" sz="3200" kern="0" dirty="0" smtClean="0"/>
            </a:br>
            <a:r>
              <a:rPr lang="en-US" altLang="en-US" sz="3200" kern="0" dirty="0" smtClean="0"/>
              <a:t>	(looking to the future)</a:t>
            </a:r>
            <a:endParaRPr lang="en-US" sz="3200" i="1" kern="0" dirty="0"/>
          </a:p>
        </p:txBody>
      </p:sp>
    </p:spTree>
    <p:extLst>
      <p:ext uri="{BB962C8B-B14F-4D97-AF65-F5344CB8AC3E}">
        <p14:creationId xmlns:p14="http://schemas.microsoft.com/office/powerpoint/2010/main" val="295532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Develop one for every “role” in the business, especially important when filling a void</a:t>
            </a:r>
          </a:p>
          <a:p>
            <a:r>
              <a:rPr lang="en-US" altLang="en-US" dirty="0" smtClean="0"/>
              <a:t>Use “work load schedule” to identify the voids, then develop job description(s) to fill the void(s)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algn="l">
              <a:tabLst>
                <a:tab pos="461963" algn="l"/>
              </a:tabLst>
            </a:pPr>
            <a:r>
              <a:rPr lang="en-US" altLang="en-US" sz="3200" dirty="0" smtClean="0"/>
              <a:t>1)	Assessing human resource needs</a:t>
            </a:r>
            <a:br>
              <a:rPr lang="en-US" altLang="en-US" sz="3200" dirty="0" smtClean="0"/>
            </a:br>
            <a:r>
              <a:rPr lang="en-US" altLang="en-US" sz="3200" dirty="0" smtClean="0"/>
              <a:t>	</a:t>
            </a:r>
            <a:r>
              <a:rPr lang="en-US" altLang="en-US" sz="3200" i="1" dirty="0" smtClean="0"/>
              <a:t>Preparing job descriptions</a:t>
            </a:r>
            <a:endParaRPr lang="en-US" sz="32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" y="4953000"/>
            <a:ext cx="86296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098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Key elements of a job description </a:t>
            </a:r>
          </a:p>
          <a:p>
            <a:pPr lvl="1"/>
            <a:r>
              <a:rPr lang="en-US" altLang="en-US" dirty="0" smtClean="0"/>
              <a:t>Job title</a:t>
            </a:r>
          </a:p>
          <a:p>
            <a:pPr lvl="1"/>
            <a:r>
              <a:rPr lang="en-US" altLang="en-US" dirty="0" smtClean="0"/>
              <a:t>Position summary, including who supervises the position</a:t>
            </a:r>
          </a:p>
          <a:p>
            <a:pPr lvl="1"/>
            <a:r>
              <a:rPr lang="en-US" altLang="en-US" dirty="0" smtClean="0"/>
              <a:t>Typical duties, tasks, and responsibilities</a:t>
            </a:r>
          </a:p>
          <a:p>
            <a:pPr lvl="1"/>
            <a:r>
              <a:rPr lang="en-US" altLang="en-US" dirty="0" smtClean="0"/>
              <a:t>Working conditions</a:t>
            </a:r>
          </a:p>
          <a:p>
            <a:pPr lvl="1"/>
            <a:r>
              <a:rPr lang="en-US" altLang="en-US" dirty="0" smtClean="0"/>
              <a:t>Required knowledge, skills, and abilities</a:t>
            </a:r>
          </a:p>
          <a:p>
            <a:pPr lvl="1"/>
            <a:r>
              <a:rPr lang="en-US" altLang="en-US" dirty="0" smtClean="0"/>
              <a:t>How the job will be evaluated</a:t>
            </a:r>
          </a:p>
          <a:p>
            <a:pPr lvl="1"/>
            <a:r>
              <a:rPr lang="en-US" altLang="en-US" dirty="0" smtClean="0"/>
              <a:t>How the job will be compensated (salary and benefits)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algn="l">
              <a:tabLst>
                <a:tab pos="461963" algn="l"/>
              </a:tabLst>
            </a:pPr>
            <a:r>
              <a:rPr lang="en-US" altLang="en-US" sz="3200" dirty="0" smtClean="0"/>
              <a:t>1)	Assessing human resource needs</a:t>
            </a:r>
            <a:br>
              <a:rPr lang="en-US" altLang="en-US" sz="3200" dirty="0" smtClean="0"/>
            </a:br>
            <a:r>
              <a:rPr lang="en-US" altLang="en-US" sz="3200" dirty="0" smtClean="0"/>
              <a:t>	</a:t>
            </a:r>
            <a:r>
              <a:rPr lang="en-US" altLang="en-US" sz="3200" i="1" dirty="0" smtClean="0"/>
              <a:t>Preparing job descriptions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21246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job description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431" y="1600200"/>
            <a:ext cx="6053137" cy="485169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6689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SU Extension #1">
  <a:themeElements>
    <a:clrScheme name="OSU Extension #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SU Extension #1">
      <a:majorFont>
        <a:latin typeface="Kozuka Gothic Pro B"/>
        <a:ea typeface=""/>
        <a:cs typeface=""/>
      </a:majorFont>
      <a:minorFont>
        <a:latin typeface="Kozuka Gothic Pro 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Kozuka Gothic Pro B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Kozuka Gothic Pro B" pitchFamily="34" charset="-128"/>
          </a:defRPr>
        </a:defPPr>
      </a:lstStyle>
    </a:lnDef>
  </a:objectDefaults>
  <a:extraClrSchemeLst>
    <a:extraClrScheme>
      <a:clrScheme name="OSU Extension #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F5E55C585DB41A8086B22A0BA3978" ma:contentTypeVersion="10" ma:contentTypeDescription="Create a new document." ma:contentTypeScope="" ma:versionID="4017d100ac469d27e8afbfcd5da291e5">
  <xsd:schema xmlns:xsd="http://www.w3.org/2001/XMLSchema" xmlns:xs="http://www.w3.org/2001/XMLSchema" xmlns:p="http://schemas.microsoft.com/office/2006/metadata/properties" xmlns:ns3="6d636ed6-4d22-4f9b-a70c-2b144907596b" xmlns:ns4="db382af5-41d1-4468-8b87-e2f8642e227d" targetNamespace="http://schemas.microsoft.com/office/2006/metadata/properties" ma:root="true" ma:fieldsID="a87cfaeeda2f48cde7ed09687aa51c61" ns3:_="" ns4:_="">
    <xsd:import namespace="6d636ed6-4d22-4f9b-a70c-2b144907596b"/>
    <xsd:import namespace="db382af5-41d1-4468-8b87-e2f8642e22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636ed6-4d22-4f9b-a70c-2b1449075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82af5-41d1-4468-8b87-e2f8642e227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54AA7C0-A01C-4BFA-A66F-CC55F07A35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636ed6-4d22-4f9b-a70c-2b144907596b"/>
    <ds:schemaRef ds:uri="db382af5-41d1-4468-8b87-e2f8642e22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8AEE7C-B4A9-4765-BD41-805F16D103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BA4466-F531-492B-B4DA-51BA4AF5242E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6d636ed6-4d22-4f9b-a70c-2b144907596b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db382af5-41d1-4468-8b87-e2f8642e227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9519</TotalTime>
  <Words>1594</Words>
  <Application>Microsoft Office PowerPoint</Application>
  <PresentationFormat>On-screen Show (4:3)</PresentationFormat>
  <Paragraphs>307</Paragraphs>
  <Slides>32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Arial Black</vt:lpstr>
      <vt:lpstr>Calibri</vt:lpstr>
      <vt:lpstr>Kozuka Gothic Pro B</vt:lpstr>
      <vt:lpstr>Times New Roman</vt:lpstr>
      <vt:lpstr>OSU Extension #1</vt:lpstr>
      <vt:lpstr>Farm Labor Resources</vt:lpstr>
      <vt:lpstr>PowerPoint Presentation</vt:lpstr>
      <vt:lpstr>Seven easy steps to staffing</vt:lpstr>
      <vt:lpstr>PowerPoint Presentation</vt:lpstr>
      <vt:lpstr>PowerPoint Presentation</vt:lpstr>
      <vt:lpstr>PowerPoint Presentation</vt:lpstr>
      <vt:lpstr>1) Assessing human resource needs  Preparing job descriptions</vt:lpstr>
      <vt:lpstr>1) Assessing human resource needs  Preparing job descriptions</vt:lpstr>
      <vt:lpstr>Example job description</vt:lpstr>
      <vt:lpstr>Example job description</vt:lpstr>
      <vt:lpstr>2) Preparing to be an employer  First off, am I an employer or not?</vt:lpstr>
      <vt:lpstr>2) Preparing to be an employer  Setting up for employer responsibilities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final thoughts</vt:lpstr>
      <vt:lpstr>PowerPoint Presentation</vt:lpstr>
    </vt:vector>
  </TitlesOfParts>
  <Company>OSU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Estate Planning</dc:title>
  <dc:creator>Default</dc:creator>
  <cp:lastModifiedBy>Spradlin, Cassidy D</cp:lastModifiedBy>
  <cp:revision>230</cp:revision>
  <cp:lastPrinted>2018-07-16T22:03:24Z</cp:lastPrinted>
  <dcterms:created xsi:type="dcterms:W3CDTF">2001-10-16T19:57:11Z</dcterms:created>
  <dcterms:modified xsi:type="dcterms:W3CDTF">2020-10-15T14:03:21Z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0x010100560F5E55C585DB41A8086B22A0BA3978</vt:lpwstr>
  </property>
</Properties>
</file>