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sldIdLst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6" r:id="rId32"/>
    <p:sldId id="287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29AC4D-0ED7-4021-A8C9-9A53CE847E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0" y="17526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8382000" y="1690688"/>
            <a:ext cx="0" cy="15240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0" y="61722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pic>
        <p:nvPicPr>
          <p:cNvPr id="10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752600" cy="16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4297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34CA-0236-4E4D-A06F-FDEB0CD98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1220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CD24F-C895-43A6-BB41-50BD7CB225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7902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FBA484-5DBB-4E7B-A5E7-E66C8A924C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7842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28445D-DAE3-42A2-9AB6-12F7A29319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29830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17526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8382000" y="1690688"/>
            <a:ext cx="0" cy="15240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61722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67B7-FF17-42CE-B2D1-9CF7B2DC5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62131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5FE50-4486-4412-A602-DE134F16B8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89938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52F15-1518-4D42-AF63-F644D79C5D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47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780B-D9EF-4662-9CC9-B72CCD9D86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66457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EDE37-38BC-42E1-AF19-92585261BB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39004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87CF5-052C-4785-9E4A-8AE4DC095D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4565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545D3-52DB-48D5-94CE-F0A4466895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906799"/>
            <a:ext cx="990600" cy="95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6839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DB70-C8F6-49FC-B5A9-39143FD37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20547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2BE7-4A64-49FB-9EC6-4D6710B983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37240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83AC-A60C-4D46-AA8A-1B33313FF3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41909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07508-3D6A-4207-BE5B-E2EA55D7EB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39264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9CD2F-337F-4A7C-B359-311FEEB16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11669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F90A2-5100-4D8C-9B4A-F3F3E9426E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04110"/>
      </p:ext>
    </p:extLst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DAD2-99F6-4D24-850D-846A0A9A4B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77643"/>
      </p:ext>
    </p:extLst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4F881-5674-47B0-BBEF-E81401E71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89684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D1002-69EF-4D8D-A05F-AD216F4ED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0910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4F99-1398-4427-B8D9-AAF9C64B26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089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1DC74-F0EA-46A8-8092-C8E36770B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4926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7993A-0FA0-4790-8E25-860926D41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1328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439D-2762-44BE-A8D6-3833FE34B5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0675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3F80-BEB3-4E17-8A70-2ACC85ED35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1581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F92F-04D9-4D02-B3E5-201C081D01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2583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5601-661A-4035-9E32-05A9598703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8122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fld id="{DCC24E76-48E4-4050-B06C-F73ACC80FBA0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5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 thruBlk="1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DE3010-5CD4-4DCF-BCEC-01DF41880C3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3080" name="Picture 8" descr="Extension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20100" y="6162675"/>
            <a:ext cx="723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68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H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gvander@ncs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Tax Cuts and Jobs Act: Tax Reform 2017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Selected Items for Discussion</a:t>
            </a:r>
            <a:endParaRPr lang="en-US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3688"/>
            <a:ext cx="6400800" cy="199813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J C. Hobbs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Assistant Extension Specialist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Dept. Agricultural Economics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Oklahoma State University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1/16/2018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16775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417638"/>
            <a:ext cx="8703733" cy="4525963"/>
          </a:xfrm>
        </p:spPr>
        <p:txBody>
          <a:bodyPr/>
          <a:lstStyle/>
          <a:p>
            <a:r>
              <a:rPr lang="en-US" dirty="0" smtClean="0"/>
              <a:t>Income from Pass-Through Entities</a:t>
            </a:r>
          </a:p>
          <a:p>
            <a:pPr lvl="1"/>
            <a:r>
              <a:rPr lang="en-US" sz="2400" dirty="0" smtClean="0"/>
              <a:t>For tax years beginning after December 31, 2017 and before January 1, 2026 a new deduction is added.</a:t>
            </a:r>
          </a:p>
          <a:p>
            <a:pPr lvl="1"/>
            <a:r>
              <a:rPr lang="en-US" sz="2400" dirty="0" smtClean="0"/>
              <a:t>Sec. 199A “Qualified Business Income” (QBI), includes an estate and trust, from PTR, S-</a:t>
            </a:r>
            <a:r>
              <a:rPr lang="en-US" sz="2400" dirty="0" err="1" smtClean="0"/>
              <a:t>corp</a:t>
            </a:r>
            <a:r>
              <a:rPr lang="en-US" sz="2400" dirty="0" smtClean="0"/>
              <a:t>, LLC, sole proprietor is allowed to generally deduct 20% of QBI (farm profit) subject to W-2 wage limitations, except for sole proprietors, the greater of</a:t>
            </a:r>
          </a:p>
          <a:p>
            <a:pPr lvl="2"/>
            <a:r>
              <a:rPr lang="en-US" dirty="0" smtClean="0"/>
              <a:t>50% of W-2 wages with respect to the QBI</a:t>
            </a:r>
          </a:p>
          <a:p>
            <a:pPr lvl="2"/>
            <a:r>
              <a:rPr lang="en-US" dirty="0" smtClean="0"/>
              <a:t>25% of W-2 wages plus 2.5% of unadjusted basis of “qualified property” acquired in the tax year.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09894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Operating Losses (NOLs)</a:t>
            </a:r>
          </a:p>
          <a:p>
            <a:r>
              <a:rPr lang="en-US" dirty="0" smtClean="0"/>
              <a:t>For tax years beginning after December 31, 2017 and before January 1, 2026</a:t>
            </a:r>
          </a:p>
          <a:p>
            <a:pPr lvl="1"/>
            <a:r>
              <a:rPr lang="en-US" dirty="0" smtClean="0"/>
              <a:t>Excess farm losses ($300,000) regarding USDA subsidies no longer applies.</a:t>
            </a:r>
          </a:p>
          <a:p>
            <a:pPr lvl="1"/>
            <a:r>
              <a:rPr lang="en-US" dirty="0" smtClean="0"/>
              <a:t>However, the NOL is generally not allowed in the year of the loss, but rather, is carried forward to subsequent tax years.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736248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Casualty and Theft Losses</a:t>
            </a:r>
          </a:p>
          <a:p>
            <a:r>
              <a:rPr lang="en-US" dirty="0" smtClean="0"/>
              <a:t>For tax years beginning after December 31, 2017 and before January 1, 2026</a:t>
            </a:r>
          </a:p>
          <a:p>
            <a:pPr lvl="1"/>
            <a:r>
              <a:rPr lang="en-US" dirty="0" smtClean="0"/>
              <a:t>Are suspended, except for personal casualty losses incurred in a Federally-declared disaster.</a:t>
            </a:r>
          </a:p>
        </p:txBody>
      </p:sp>
    </p:spTree>
    <p:extLst>
      <p:ext uri="{BB962C8B-B14F-4D97-AF65-F5344CB8AC3E}">
        <p14:creationId xmlns:p14="http://schemas.microsoft.com/office/powerpoint/2010/main" val="3837493949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Tax Credit</a:t>
            </a:r>
          </a:p>
          <a:p>
            <a:pPr lvl="1"/>
            <a:r>
              <a:rPr lang="en-US" dirty="0" smtClean="0"/>
              <a:t>New law increases to $2,000 from $1,000 for each qualifying child under 17 years of age.</a:t>
            </a:r>
          </a:p>
          <a:p>
            <a:pPr lvl="2"/>
            <a:r>
              <a:rPr lang="en-US" dirty="0" smtClean="0"/>
              <a:t>AGI phase outs apply</a:t>
            </a:r>
          </a:p>
          <a:p>
            <a:pPr lvl="2"/>
            <a:r>
              <a:rPr lang="en-US" dirty="0" smtClean="0"/>
              <a:t>Refundable amount increased to $1,400 per qualifying child</a:t>
            </a:r>
          </a:p>
          <a:p>
            <a:pPr lvl="2"/>
            <a:r>
              <a:rPr lang="en-US" dirty="0" smtClean="0"/>
              <a:t>SSN required for each child</a:t>
            </a:r>
          </a:p>
          <a:p>
            <a:pPr lvl="1"/>
            <a:r>
              <a:rPr lang="en-US" dirty="0" smtClean="0"/>
              <a:t>Non-child dependent was added under the new law for an amount of $500.</a:t>
            </a:r>
          </a:p>
        </p:txBody>
      </p:sp>
    </p:spTree>
    <p:extLst>
      <p:ext uri="{BB962C8B-B14F-4D97-AF65-F5344CB8AC3E}">
        <p14:creationId xmlns:p14="http://schemas.microsoft.com/office/powerpoint/2010/main" val="3101849095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Itemized Deduction Changes for tax years beginning after December 31, 2017 and before January 1, 2026:</a:t>
            </a:r>
          </a:p>
          <a:p>
            <a:pPr lvl="1"/>
            <a:r>
              <a:rPr lang="en-US" sz="2400" dirty="0" smtClean="0"/>
              <a:t>A Taxpayer may deduct State, Local and foreign property taxes, and State and local income taxes to a cap of $10,000 or $5,000 (MFS)</a:t>
            </a:r>
          </a:p>
          <a:p>
            <a:pPr lvl="1"/>
            <a:r>
              <a:rPr lang="en-US" sz="2400" dirty="0" smtClean="0"/>
              <a:t>Mortgage Interest is allowed subject to indebtedness limitations $750,000 ($375,000 MFS)</a:t>
            </a:r>
          </a:p>
          <a:p>
            <a:pPr lvl="1"/>
            <a:r>
              <a:rPr lang="en-US" sz="2400" dirty="0" smtClean="0"/>
              <a:t>Home equity mortgage interest deduction is suspended.</a:t>
            </a:r>
          </a:p>
        </p:txBody>
      </p:sp>
    </p:spTree>
    <p:extLst>
      <p:ext uri="{BB962C8B-B14F-4D97-AF65-F5344CB8AC3E}">
        <p14:creationId xmlns:p14="http://schemas.microsoft.com/office/powerpoint/2010/main" val="3712695771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Charitable Contribution Deduction Limitation Increased</a:t>
            </a:r>
          </a:p>
          <a:p>
            <a:pPr lvl="1"/>
            <a:r>
              <a:rPr lang="en-US" dirty="0" smtClean="0"/>
              <a:t>Beginning for tax years after December 31, 2017 and before January 1, 2026, the contribution limit is increased to 60%.</a:t>
            </a:r>
          </a:p>
          <a:p>
            <a:pPr lvl="2"/>
            <a:r>
              <a:rPr lang="en-US" dirty="0" smtClean="0"/>
              <a:t>Example: AGI = $100,000, limit is now $60,000, any carry over of excess contributions can be carried forward five years.</a:t>
            </a:r>
          </a:p>
          <a:p>
            <a:pPr marL="914400" lvl="2" indent="0">
              <a:buNone/>
            </a:pPr>
            <a:r>
              <a:rPr lang="en-US" sz="2400" dirty="0" smtClean="0"/>
              <a:t>The rule for contemporaneous written acknowledgment (CWA) has been repealed for tax years beginning after December 31, 2016.</a:t>
            </a:r>
          </a:p>
        </p:txBody>
      </p:sp>
    </p:spTree>
    <p:extLst>
      <p:ext uri="{BB962C8B-B14F-4D97-AF65-F5344CB8AC3E}">
        <p14:creationId xmlns:p14="http://schemas.microsoft.com/office/powerpoint/2010/main" val="3334934250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Suspended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417638"/>
            <a:ext cx="8765823" cy="4525963"/>
          </a:xfrm>
        </p:spPr>
        <p:txBody>
          <a:bodyPr/>
          <a:lstStyle/>
          <a:p>
            <a:r>
              <a:rPr lang="en-US" dirty="0" smtClean="0"/>
              <a:t>Alimony Deduction after December 31, 2018</a:t>
            </a:r>
          </a:p>
          <a:p>
            <a:r>
              <a:rPr lang="en-US" dirty="0" smtClean="0"/>
              <a:t>Miscellaneous Itemized Deductions (2% floor)</a:t>
            </a:r>
          </a:p>
          <a:p>
            <a:r>
              <a:rPr lang="en-US" dirty="0" smtClean="0"/>
              <a:t>Qualified Bicycle Commuting Exclusion</a:t>
            </a:r>
          </a:p>
          <a:p>
            <a:r>
              <a:rPr lang="en-US" dirty="0" smtClean="0"/>
              <a:t>Moving Expense Reimbursements</a:t>
            </a:r>
          </a:p>
          <a:p>
            <a:r>
              <a:rPr lang="en-US" dirty="0" smtClean="0"/>
              <a:t>“Pease” Limitations on Itemized Deductions</a:t>
            </a:r>
          </a:p>
          <a:p>
            <a:r>
              <a:rPr lang="en-US" dirty="0" smtClean="0"/>
              <a:t>Moving Expenses Deduction</a:t>
            </a:r>
          </a:p>
          <a:p>
            <a:r>
              <a:rPr lang="en-US" dirty="0" smtClean="0"/>
              <a:t>Living Expenses of Members of CONGRESS</a:t>
            </a:r>
          </a:p>
          <a:p>
            <a:pPr marL="0" indent="0">
              <a:buNone/>
            </a:pPr>
            <a:r>
              <a:rPr lang="en-US" sz="2800" dirty="0" smtClean="0"/>
              <a:t>Repeal of OBAMACARE Individual Mandate after 12/31/2018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2380963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Estate and Gift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36844" cy="4525963"/>
          </a:xfrm>
        </p:spPr>
        <p:txBody>
          <a:bodyPr/>
          <a:lstStyle/>
          <a:p>
            <a:r>
              <a:rPr lang="en-US" dirty="0" smtClean="0"/>
              <a:t>Gift Tax Exclusion Amounts for </a:t>
            </a:r>
            <a:r>
              <a:rPr lang="en-US" dirty="0"/>
              <a:t>tax years beginning after December 31, 2017 and before January 1, 2026:</a:t>
            </a:r>
          </a:p>
          <a:p>
            <a:pPr lvl="1"/>
            <a:r>
              <a:rPr lang="en-US" dirty="0" smtClean="0"/>
              <a:t>Annual Exclusion $15,000</a:t>
            </a:r>
            <a:endParaRPr lang="en-US" sz="2400" dirty="0" smtClean="0"/>
          </a:p>
          <a:p>
            <a:r>
              <a:rPr lang="en-US" dirty="0" smtClean="0"/>
              <a:t>Step-up to FMV is retained</a:t>
            </a:r>
          </a:p>
          <a:p>
            <a:r>
              <a:rPr lang="en-US" dirty="0" smtClean="0"/>
              <a:t>Estate Exclusion Amount for tax years beginning after December 31, 2017 and before January 1, 2026:</a:t>
            </a:r>
          </a:p>
          <a:p>
            <a:pPr lvl="1"/>
            <a:r>
              <a:rPr lang="en-US" dirty="0" smtClean="0"/>
              <a:t>$11.2 million ($22.4 per married couple)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58073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C-corporation Changes</a:t>
            </a:r>
          </a:p>
          <a:p>
            <a:pPr lvl="1"/>
            <a:r>
              <a:rPr lang="en-US" dirty="0" smtClean="0"/>
              <a:t>Flat tax at 21% (for those in 15% an increase of 40%)</a:t>
            </a:r>
          </a:p>
          <a:p>
            <a:pPr lvl="1"/>
            <a:r>
              <a:rPr lang="en-US" dirty="0" smtClean="0"/>
              <a:t>Dividends-received deduction percentage decreased to 65% from 80%</a:t>
            </a:r>
          </a:p>
          <a:p>
            <a:pPr lvl="1"/>
            <a:r>
              <a:rPr lang="en-US" dirty="0" smtClean="0"/>
              <a:t>Corporate AMT is repealed for tax years beginning after Dec 31, 2017.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1747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Expensing and Depreciation</a:t>
            </a:r>
          </a:p>
          <a:p>
            <a:pPr lvl="1"/>
            <a:r>
              <a:rPr lang="en-US" dirty="0" smtClean="0"/>
              <a:t>Section 179 increased to $1 million with investment limit of $2.5 million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SUVs limited to $25,000</a:t>
            </a:r>
          </a:p>
          <a:p>
            <a:pPr lvl="2"/>
            <a:r>
              <a:rPr lang="en-US" dirty="0"/>
              <a:t>Full size crew cab ½ Ton pickups with a short box are SUVs by definition.</a:t>
            </a:r>
          </a:p>
          <a:p>
            <a:pPr lvl="1"/>
            <a:r>
              <a:rPr lang="en-US" dirty="0" smtClean="0"/>
              <a:t>Qualified Real Property allowed</a:t>
            </a:r>
          </a:p>
          <a:p>
            <a:pPr lvl="2"/>
            <a:r>
              <a:rPr lang="en-US" dirty="0" smtClean="0"/>
              <a:t>Roofs, HVAC, fire protection, security and alarm systems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4837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“Tax Cuts and Jobs Act”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December 22, 2017, President Trump signed H.R. 1, the “Tax Cuts and Jobs Act” into law which now changes the taxation landscape for individuals and businesses.</a:t>
            </a:r>
            <a:endParaRPr lang="en-US" dirty="0"/>
          </a:p>
          <a:p>
            <a:r>
              <a:rPr lang="en-US" dirty="0" smtClean="0"/>
              <a:t>The digesting of what it all means has begun.</a:t>
            </a:r>
          </a:p>
          <a:p>
            <a:r>
              <a:rPr lang="en-US" dirty="0" smtClean="0"/>
              <a:t>Talk topics: Overview of changes:</a:t>
            </a:r>
          </a:p>
          <a:p>
            <a:pPr lvl="1"/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06181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First-year (Bonus) Depreciation</a:t>
            </a:r>
          </a:p>
          <a:p>
            <a:pPr lvl="1"/>
            <a:r>
              <a:rPr lang="en-US" dirty="0" smtClean="0"/>
              <a:t>100% first-year depreciation (Sept 27, 2017 – Dec 31, 2022)  </a:t>
            </a:r>
            <a:r>
              <a:rPr lang="en-US" dirty="0" smtClean="0">
                <a:solidFill>
                  <a:srgbClr val="FF0000"/>
                </a:solidFill>
              </a:rPr>
              <a:t>Now allowed for new and </a:t>
            </a:r>
            <a:r>
              <a:rPr lang="en-US" b="1" u="sng" dirty="0" smtClean="0">
                <a:solidFill>
                  <a:srgbClr val="FF0000"/>
                </a:solidFill>
              </a:rPr>
              <a:t>used</a:t>
            </a:r>
            <a:r>
              <a:rPr lang="en-US" dirty="0" smtClean="0">
                <a:solidFill>
                  <a:srgbClr val="FF0000"/>
                </a:solidFill>
              </a:rPr>
              <a:t> property</a:t>
            </a:r>
          </a:p>
          <a:p>
            <a:pPr lvl="1"/>
            <a:r>
              <a:rPr lang="en-US" dirty="0" smtClean="0"/>
              <a:t>80%   2023</a:t>
            </a:r>
          </a:p>
          <a:p>
            <a:pPr lvl="1"/>
            <a:r>
              <a:rPr lang="en-US" dirty="0" smtClean="0"/>
              <a:t>60%   2024</a:t>
            </a:r>
          </a:p>
          <a:p>
            <a:pPr lvl="1"/>
            <a:r>
              <a:rPr lang="en-US" dirty="0" smtClean="0"/>
              <a:t>40%   2025</a:t>
            </a:r>
          </a:p>
          <a:p>
            <a:pPr lvl="1"/>
            <a:r>
              <a:rPr lang="en-US" dirty="0" smtClean="0"/>
              <a:t>20%   2026</a:t>
            </a:r>
            <a:endParaRPr lang="en-US" dirty="0"/>
          </a:p>
          <a:p>
            <a:pPr lvl="1"/>
            <a:r>
              <a:rPr lang="en-US" dirty="0" smtClean="0"/>
              <a:t>Bonus sunsets after December 31,2026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39648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New Farming and Machinery Depreciation</a:t>
            </a:r>
          </a:p>
          <a:p>
            <a:pPr lvl="1"/>
            <a:r>
              <a:rPr lang="en-US" dirty="0" smtClean="0"/>
              <a:t>For property placed into service after December 31, 2017:</a:t>
            </a:r>
          </a:p>
          <a:p>
            <a:pPr lvl="1"/>
            <a:r>
              <a:rPr lang="en-US" dirty="0" smtClean="0"/>
              <a:t>Cost recovery period is now 5 years for machinery and equipment</a:t>
            </a:r>
          </a:p>
          <a:p>
            <a:pPr lvl="1"/>
            <a:r>
              <a:rPr lang="en-US" dirty="0" smtClean="0"/>
              <a:t>Grain bins, fences, cotton ginning equipment, and land improvements are 7 year assets.</a:t>
            </a:r>
          </a:p>
          <a:p>
            <a:pPr lvl="1"/>
            <a:r>
              <a:rPr lang="en-US" dirty="0" smtClean="0"/>
              <a:t>200% declining balance is to be used on 3-, 5-, 7- and 10-year property</a:t>
            </a:r>
          </a:p>
          <a:p>
            <a:pPr lvl="1"/>
            <a:r>
              <a:rPr lang="en-US" dirty="0" smtClean="0"/>
              <a:t>150% declining balance on 15 and 20 year property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62248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Limits on Deduction of Business Interest</a:t>
            </a:r>
          </a:p>
          <a:p>
            <a:pPr lvl="1"/>
            <a:r>
              <a:rPr lang="en-US" dirty="0" smtClean="0"/>
              <a:t>Beginning after December 31, 2017, every business, regardless of form, is generally subject to a disallowance of a deduction of net interest expense in excess of 30% of the business’s adjusted taxable income.</a:t>
            </a:r>
          </a:p>
          <a:p>
            <a:pPr lvl="1"/>
            <a:r>
              <a:rPr lang="en-US" dirty="0" smtClean="0"/>
              <a:t>This is determined at the tax filer level.</a:t>
            </a:r>
          </a:p>
          <a:p>
            <a:pPr lvl="1"/>
            <a:r>
              <a:rPr lang="en-US" dirty="0" smtClean="0"/>
              <a:t>However, for pass-through entities, the determination is made at the entity level.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59157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Limits on Deduction of Business Interest</a:t>
            </a:r>
          </a:p>
          <a:p>
            <a:pPr lvl="1"/>
            <a:r>
              <a:rPr lang="en-US" dirty="0" smtClean="0"/>
              <a:t>An exemption from these rules applies for taxpayers with average gross receipts for a three-tax year period ending with the prior taxable year that do not exceed $25 million.</a:t>
            </a:r>
          </a:p>
          <a:p>
            <a:pPr lvl="1"/>
            <a:r>
              <a:rPr lang="en-US" dirty="0" smtClean="0"/>
              <a:t>Farming businesses can elect out if they use ADS to depreciate any property used in the farming business with a recovery period of ten years or more.</a:t>
            </a:r>
          </a:p>
          <a:p>
            <a:pPr lvl="2"/>
            <a:r>
              <a:rPr lang="en-US" dirty="0" smtClean="0"/>
              <a:t>Single purpose structures (poultry / hog houses)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3592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417638"/>
            <a:ext cx="8692444" cy="4525963"/>
          </a:xfrm>
        </p:spPr>
        <p:txBody>
          <a:bodyPr/>
          <a:lstStyle/>
          <a:p>
            <a:r>
              <a:rPr lang="en-US" dirty="0" smtClean="0"/>
              <a:t>Modification of Net Operating Loss Deduction</a:t>
            </a:r>
          </a:p>
          <a:p>
            <a:pPr lvl="1"/>
            <a:r>
              <a:rPr lang="en-US" dirty="0" smtClean="0"/>
              <a:t>Generally the carry-back provisions are repealed and replaced carry forward with deduction limited to 80% of taxable income.</a:t>
            </a:r>
          </a:p>
          <a:p>
            <a:pPr lvl="1"/>
            <a:r>
              <a:rPr lang="en-US" dirty="0" smtClean="0"/>
              <a:t>For Farmers, the 5-year carry back is modified to 2-year carry-back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then any remaining NOL can be carried forward indefinitely.</a:t>
            </a:r>
          </a:p>
          <a:p>
            <a:pPr lvl="1"/>
            <a:r>
              <a:rPr lang="en-US" dirty="0" smtClean="0"/>
              <a:t>For losses created in tax years beginning after December 31, 2017, the NOL deduction is limited to 80% of taxable income.  Carryovers are subject to this limitation too.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00224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Domestic Production Activities Deduction (DPAD) is repealed</a:t>
            </a:r>
          </a:p>
          <a:p>
            <a:endParaRPr lang="en-US" dirty="0" smtClean="0"/>
          </a:p>
          <a:p>
            <a:r>
              <a:rPr lang="en-US" dirty="0" smtClean="0"/>
              <a:t>DPAD replaced with Section 199A 20% deduction discussed earlier.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24066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 Implications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Like-Kind Exchanges are now LIMITED</a:t>
            </a:r>
          </a:p>
          <a:p>
            <a:pPr lvl="1"/>
            <a:r>
              <a:rPr lang="en-US" dirty="0" smtClean="0"/>
              <a:t>Generally, for tax years beginning after December 31, 2017, like-kind exchanges are going to be allowed for real property that is not held primarily for sale (inventory)</a:t>
            </a:r>
          </a:p>
          <a:p>
            <a:pPr lvl="1"/>
            <a:r>
              <a:rPr lang="en-US" dirty="0" smtClean="0"/>
              <a:t>Therefore, in the future, trades of equipment and machinery will be a two-step transaction:</a:t>
            </a:r>
          </a:p>
          <a:p>
            <a:pPr lvl="2"/>
            <a:r>
              <a:rPr lang="en-US" dirty="0" smtClean="0"/>
              <a:t>Sale of traded in item at trade allowance (FMV)</a:t>
            </a:r>
          </a:p>
          <a:p>
            <a:pPr lvl="2"/>
            <a:r>
              <a:rPr lang="en-US" dirty="0" smtClean="0"/>
              <a:t>Purchase of new item (higher basis) can use Section 179 expense or Bonus depreciation to offset tax consequence of sale.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17069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understand that a “Technical Corrections Bill” is already in the works to address issues that emerged from the passage of the “Tax Cuts and Jobs Act”.</a:t>
            </a:r>
          </a:p>
          <a:p>
            <a:r>
              <a:rPr lang="en-US" dirty="0" smtClean="0"/>
              <a:t>The Treasury Department must issue rules and regulations pertinent to the new tax law, which are forthcoming.</a:t>
            </a:r>
          </a:p>
          <a:p>
            <a:r>
              <a:rPr lang="en-US" dirty="0" smtClean="0"/>
              <a:t>IRS will be gearing up…but they, too, are adjusting to a “new reality” as of December 22,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68023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attention!!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J C. Hobbs</a:t>
            </a:r>
          </a:p>
          <a:p>
            <a:pPr marL="0" indent="0">
              <a:buNone/>
            </a:pPr>
            <a:r>
              <a:rPr lang="en-US" dirty="0" smtClean="0"/>
              <a:t>Assistant Extension Specialist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jc.hobbs@okstate.edu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6762777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Tax rates have changed:</a:t>
            </a:r>
          </a:p>
          <a:p>
            <a:pPr lvl="1"/>
            <a:r>
              <a:rPr lang="en-US" dirty="0" smtClean="0"/>
              <a:t>2017: 10%, 15%, 25%, 28%, 33%, 35%, and 39.6%</a:t>
            </a:r>
          </a:p>
          <a:p>
            <a:pPr lvl="1"/>
            <a:r>
              <a:rPr lang="en-US" dirty="0" smtClean="0"/>
              <a:t>2018: 10%, 12%, 22%, 24%, 32%, 35%, and 37%</a:t>
            </a:r>
            <a:endParaRPr lang="en-US" dirty="0"/>
          </a:p>
          <a:p>
            <a:pPr lvl="1"/>
            <a:r>
              <a:rPr lang="en-US" dirty="0" smtClean="0"/>
              <a:t>Rate changes are effective for tax years beginning after December 31, 2017 and before January 1, 2026</a:t>
            </a:r>
          </a:p>
          <a:p>
            <a:pPr lvl="1"/>
            <a:r>
              <a:rPr lang="en-US" dirty="0" smtClean="0"/>
              <a:t>Estates and Trusts: 10%, 24%, 35% and 37%</a:t>
            </a:r>
          </a:p>
          <a:p>
            <a:pPr lvl="2"/>
            <a:r>
              <a:rPr lang="en-US" dirty="0" smtClean="0"/>
              <a:t>At $12,500 of taxable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income goes to 37%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25820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Deduction increased for tax years beginning after December 31, 2017 and before January 1, 2026</a:t>
            </a:r>
          </a:p>
          <a:p>
            <a:pPr lvl="1"/>
            <a:r>
              <a:rPr lang="en-US" dirty="0" smtClean="0"/>
              <a:t>MFJ $24,000</a:t>
            </a:r>
          </a:p>
          <a:p>
            <a:pPr lvl="1"/>
            <a:r>
              <a:rPr lang="en-US" dirty="0" smtClean="0"/>
              <a:t>Head-of-Household $18,000</a:t>
            </a:r>
          </a:p>
          <a:p>
            <a:pPr lvl="1"/>
            <a:r>
              <a:rPr lang="en-US" dirty="0" smtClean="0"/>
              <a:t>Single / MFS $12,000</a:t>
            </a:r>
          </a:p>
          <a:p>
            <a:pPr lvl="1"/>
            <a:r>
              <a:rPr lang="en-US" dirty="0" smtClean="0"/>
              <a:t>No changes to additional deduction amount for elderly or blind ($1,050 or $1,550 dependent upon filing status)</a:t>
            </a:r>
          </a:p>
        </p:txBody>
      </p:sp>
    </p:spTree>
    <p:extLst>
      <p:ext uri="{BB962C8B-B14F-4D97-AF65-F5344CB8AC3E}">
        <p14:creationId xmlns:p14="http://schemas.microsoft.com/office/powerpoint/2010/main" val="79824252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Exemptions are SUSPENDED</a:t>
            </a:r>
          </a:p>
          <a:p>
            <a:pPr lvl="1"/>
            <a:r>
              <a:rPr lang="en-US" dirty="0" smtClean="0"/>
              <a:t>For Tax years beginning after December 31, 2017 and before January 1, 2026.</a:t>
            </a:r>
          </a:p>
          <a:p>
            <a:pPr lvl="1"/>
            <a:r>
              <a:rPr lang="en-US" dirty="0" smtClean="0"/>
              <a:t>Effectively reduces the exemption amount to zero.</a:t>
            </a:r>
          </a:p>
        </p:txBody>
      </p:sp>
    </p:spTree>
    <p:extLst>
      <p:ext uri="{BB962C8B-B14F-4D97-AF65-F5344CB8AC3E}">
        <p14:creationId xmlns:p14="http://schemas.microsoft.com/office/powerpoint/2010/main" val="148988961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off Tax 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depends!!  A family with two kids, all things equal may have a higher tax liability:</a:t>
            </a:r>
          </a:p>
          <a:p>
            <a:pPr lvl="1"/>
            <a:r>
              <a:rPr lang="en-US" dirty="0" smtClean="0"/>
              <a:t>Old rules: 2018  Standard Deduction MFJ $13,000 plus 4 X $4,150 = $29,600 Tax Free Income</a:t>
            </a:r>
          </a:p>
          <a:p>
            <a:pPr lvl="1"/>
            <a:r>
              <a:rPr lang="en-US" dirty="0" smtClean="0"/>
              <a:t>New rules: 2018 Standard deduction only: $24,000 Tax Free Income</a:t>
            </a:r>
          </a:p>
          <a:p>
            <a:pPr lvl="1"/>
            <a:r>
              <a:rPr lang="en-US" dirty="0" smtClean="0"/>
              <a:t>Must consider the Child Tax Credit (increase) </a:t>
            </a:r>
          </a:p>
        </p:txBody>
      </p:sp>
    </p:spTree>
    <p:extLst>
      <p:ext uri="{BB962C8B-B14F-4D97-AF65-F5344CB8AC3E}">
        <p14:creationId xmlns:p14="http://schemas.microsoft.com/office/powerpoint/2010/main" val="224862379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measure of inflation index: now to use “chained CPI-U” (Consumer Price Index for Urban Individuals)</a:t>
            </a:r>
          </a:p>
          <a:p>
            <a:r>
              <a:rPr lang="en-US" dirty="0" smtClean="0"/>
              <a:t>Chained CPI-U generally grows at a slower pace because it takes into consideration that consumers substitute between goods in response to relative prices.  (Slower Adjustment)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5310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r>
              <a:rPr lang="en-US" dirty="0" smtClean="0"/>
              <a:t>Kiddie Tax Modified:</a:t>
            </a:r>
          </a:p>
          <a:p>
            <a:pPr lvl="1"/>
            <a:r>
              <a:rPr lang="en-US" dirty="0" smtClean="0"/>
              <a:t>Beginning for tax years after December 31, 2017 taxable earned income is taxed at single individual rates; and</a:t>
            </a:r>
          </a:p>
          <a:p>
            <a:pPr lvl="1"/>
            <a:r>
              <a:rPr lang="en-US" dirty="0" smtClean="0"/>
              <a:t>Taxable income that is derived from unearned sources (portfolio, capital gains, etc.) are taxed according to estate and trust income tax brackets.</a:t>
            </a:r>
          </a:p>
          <a:p>
            <a:pPr lvl="2"/>
            <a:r>
              <a:rPr lang="en-US" dirty="0"/>
              <a:t>Estates and Trusts: 10%, 24%, 35% and 37%</a:t>
            </a:r>
          </a:p>
          <a:p>
            <a:pPr lvl="2"/>
            <a:r>
              <a:rPr lang="en-US" dirty="0"/>
              <a:t>At $12,500 of </a:t>
            </a:r>
            <a:r>
              <a:rPr lang="en-US" dirty="0" smtClean="0"/>
              <a:t>taxable income </a:t>
            </a:r>
            <a:r>
              <a:rPr lang="en-US" dirty="0"/>
              <a:t>goes to 37%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8109403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Gains rates are retained:</a:t>
            </a:r>
          </a:p>
          <a:p>
            <a:pPr lvl="1"/>
            <a:r>
              <a:rPr lang="en-US" dirty="0" smtClean="0"/>
              <a:t>0%, 15%, and 20% rates</a:t>
            </a:r>
          </a:p>
          <a:p>
            <a:pPr lvl="1"/>
            <a:r>
              <a:rPr lang="en-US" dirty="0" smtClean="0"/>
              <a:t>The new law maintains the breakpoints of the old law, but uses the chained CPI-U indexing for inflation for tax years after December 31, 2017.</a:t>
            </a:r>
          </a:p>
          <a:p>
            <a:pPr lvl="1"/>
            <a:r>
              <a:rPr lang="en-US" dirty="0" smtClean="0"/>
              <a:t>2018: 15% breakpoint is $77,200 MFJ</a:t>
            </a:r>
          </a:p>
          <a:p>
            <a:pPr marL="457200" lvl="1" indent="0">
              <a:buNone/>
            </a:pPr>
            <a:r>
              <a:rPr lang="en-US" dirty="0" smtClean="0"/>
              <a:t>              20% breakpoint is $479,000 MFJ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507322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su theme 1">
  <a:themeElements>
    <a:clrScheme name="OSU Extension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U Extension #1">
      <a:majorFont>
        <a:latin typeface="Kozuka Gothic Pro B"/>
        <a:ea typeface=""/>
        <a:cs typeface=""/>
      </a:majorFont>
      <a:minorFont>
        <a:latin typeface="Kozuka Gothic Pro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b="0" i="0" u="none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OSU Extension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 theme 1" id="{C64F447C-AEB0-423D-BDF3-CE31FF436EAF}" vid="{590C9B80-CC60-4726-9D17-AD9B239BEE86}"/>
    </a:ext>
  </a:extLst>
</a:theme>
</file>

<file path=ppt/theme/theme2.xml><?xml version="1.0" encoding="utf-8"?>
<a:theme xmlns:a="http://schemas.openxmlformats.org/drawingml/2006/main" name="Extension Template">
  <a:themeElements>
    <a:clrScheme name="OSU Extension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U Extension #1">
      <a:majorFont>
        <a:latin typeface="Kozuka Gothic Pro H"/>
        <a:ea typeface=""/>
        <a:cs typeface=""/>
      </a:majorFont>
      <a:minorFont>
        <a:latin typeface="Kozuka Gothic Pro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H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H" pitchFamily="34" charset="-128"/>
          </a:defRPr>
        </a:defPPr>
      </a:lstStyle>
    </a:lnDef>
  </a:objectDefaults>
  <a:extraClrSchemeLst>
    <a:extraClrScheme>
      <a:clrScheme name="OSU Extension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9C0072-BD8C-4DB5-8D8F-1794DE5D4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C4D45F-42F8-40BC-A08D-7C1C78208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D1D22-5AA2-4790-8521-8EC008E2F54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db382af5-41d1-4468-8b87-e2f8642e227d"/>
    <ds:schemaRef ds:uri="6d636ed6-4d22-4f9b-a70c-2b144907596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osu theme 1</Template>
  <TotalTime>121</TotalTime>
  <Words>1718</Words>
  <Application>Microsoft Office PowerPoint</Application>
  <PresentationFormat>On-screen Show (4:3)</PresentationFormat>
  <Paragraphs>158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Kozuka Gothic Pro B</vt:lpstr>
      <vt:lpstr>Kozuka Gothic Pro H</vt:lpstr>
      <vt:lpstr>osu theme 1</vt:lpstr>
      <vt:lpstr>Extension Template</vt:lpstr>
      <vt:lpstr>Tax Cuts and Jobs Act: Tax Reform 2017 Selected Items for Discussion</vt:lpstr>
      <vt:lpstr>“Tax Cuts and Jobs Act”</vt:lpstr>
      <vt:lpstr>Individual Changes</vt:lpstr>
      <vt:lpstr>Individual Changes</vt:lpstr>
      <vt:lpstr>Individual Changes</vt:lpstr>
      <vt:lpstr>Better off Tax wise?</vt:lpstr>
      <vt:lpstr>Individual Changes</vt:lpstr>
      <vt:lpstr>Individual Changes</vt:lpstr>
      <vt:lpstr>Individual Changes</vt:lpstr>
      <vt:lpstr>Individual Changes</vt:lpstr>
      <vt:lpstr>Individual Changes</vt:lpstr>
      <vt:lpstr>Individual Changes</vt:lpstr>
      <vt:lpstr>Individual Changes</vt:lpstr>
      <vt:lpstr>Individual Changes</vt:lpstr>
      <vt:lpstr>Individual Changes</vt:lpstr>
      <vt:lpstr>Suspended Deductions</vt:lpstr>
      <vt:lpstr>Estate and Gift Tax</vt:lpstr>
      <vt:lpstr>Tax Reform Implications for Businesses</vt:lpstr>
      <vt:lpstr>Tax Reform Implications for Businesses</vt:lpstr>
      <vt:lpstr>Tax Reform Implications for Businesses</vt:lpstr>
      <vt:lpstr>Tax Reform Implications for Businesses</vt:lpstr>
      <vt:lpstr>Tax Reform Implications for Businesses</vt:lpstr>
      <vt:lpstr>Tax Reform Implications for Businesses</vt:lpstr>
      <vt:lpstr>Tax Reform Implications for Businesses</vt:lpstr>
      <vt:lpstr>Tax Reform Implications for Businesses</vt:lpstr>
      <vt:lpstr>Tax Reform Implications for Businesses</vt:lpstr>
      <vt:lpstr>Where to from here?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 hobbs</dc:creator>
  <cp:lastModifiedBy>Spradlin, Cassidy D</cp:lastModifiedBy>
  <cp:revision>8</cp:revision>
  <dcterms:created xsi:type="dcterms:W3CDTF">2018-01-12T19:50:30Z</dcterms:created>
  <dcterms:modified xsi:type="dcterms:W3CDTF">2020-10-15T14:39:45Z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