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  <p:sldMasterId id="2147483674" r:id="rId5"/>
  </p:sldMasterIdLst>
  <p:sldIdLst>
    <p:sldId id="257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74" r:id="rId22"/>
    <p:sldId id="275" r:id="rId23"/>
    <p:sldId id="276" r:id="rId24"/>
    <p:sldId id="277" r:id="rId25"/>
    <p:sldId id="278" r:id="rId26"/>
    <p:sldId id="279" r:id="rId27"/>
    <p:sldId id="280" r:id="rId28"/>
    <p:sldId id="281" r:id="rId29"/>
    <p:sldId id="282" r:id="rId30"/>
    <p:sldId id="283" r:id="rId31"/>
    <p:sldId id="286" r:id="rId32"/>
    <p:sldId id="287" r:id="rId33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9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1470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slide" Target="slides/slide21.xml"/><Relationship Id="rId21" Type="http://schemas.openxmlformats.org/officeDocument/2006/relationships/slide" Target="slides/slide16.xml"/><Relationship Id="rId34" Type="http://schemas.openxmlformats.org/officeDocument/2006/relationships/presProps" Target="presProp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33" Type="http://schemas.openxmlformats.org/officeDocument/2006/relationships/slide" Target="slides/slide28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slide" Target="slides/slide24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openxmlformats.org/officeDocument/2006/relationships/slide" Target="slides/slide27.xml"/><Relationship Id="rId37" Type="http://schemas.openxmlformats.org/officeDocument/2006/relationships/tableStyles" Target="tableStyle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slide" Target="slides/slide23.xml"/><Relationship Id="rId36" Type="http://schemas.openxmlformats.org/officeDocument/2006/relationships/theme" Target="theme/theme1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slide" Target="slides/slide2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slide" Target="slides/slide22.xml"/><Relationship Id="rId30" Type="http://schemas.openxmlformats.org/officeDocument/2006/relationships/slide" Target="slides/slide25.xml"/><Relationship Id="rId35" Type="http://schemas.openxmlformats.org/officeDocument/2006/relationships/viewProps" Target="viewProps.xml"/><Relationship Id="rId8" Type="http://schemas.openxmlformats.org/officeDocument/2006/relationships/slide" Target="slides/slide3.xml"/><Relationship Id="rId3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98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81000" y="1981200"/>
            <a:ext cx="7772400" cy="1470025"/>
          </a:xfrm>
        </p:spPr>
        <p:txBody>
          <a:bodyPr/>
          <a:lstStyle>
            <a:lvl1pPr>
              <a:defRPr>
                <a:latin typeface="Arial Black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9798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97988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297989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297990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3B29AC4D-0ED7-4021-A8C9-9A53CE847E8A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297992" name="Line 8"/>
          <p:cNvSpPr>
            <a:spLocks noChangeShapeType="1"/>
          </p:cNvSpPr>
          <p:nvPr/>
        </p:nvSpPr>
        <p:spPr bwMode="auto">
          <a:xfrm>
            <a:off x="0" y="1752600"/>
            <a:ext cx="8382000" cy="0"/>
          </a:xfrm>
          <a:prstGeom prst="line">
            <a:avLst/>
          </a:prstGeom>
          <a:noFill/>
          <a:ln w="127000">
            <a:solidFill>
              <a:srgbClr val="FF6600"/>
            </a:solidFill>
            <a:round/>
            <a:headEnd/>
            <a:tailEnd/>
          </a:ln>
          <a:effectLst/>
        </p:spPr>
        <p:txBody>
          <a:bodyPr/>
          <a:lstStyle/>
          <a:p>
            <a:pPr fontAlgn="base">
              <a:spcBef>
                <a:spcPct val="50000"/>
              </a:spcBef>
              <a:spcAft>
                <a:spcPct val="0"/>
              </a:spcAft>
              <a:buFontTx/>
              <a:buChar char="•"/>
            </a:pPr>
            <a:endParaRPr lang="en-US" sz="2000" b="1" i="1" u="sng" dirty="0">
              <a:solidFill>
                <a:srgbClr val="000000"/>
              </a:solidFill>
            </a:endParaRPr>
          </a:p>
        </p:txBody>
      </p:sp>
      <p:sp>
        <p:nvSpPr>
          <p:cNvPr id="297993" name="Line 9"/>
          <p:cNvSpPr>
            <a:spLocks noChangeShapeType="1"/>
          </p:cNvSpPr>
          <p:nvPr/>
        </p:nvSpPr>
        <p:spPr bwMode="auto">
          <a:xfrm>
            <a:off x="8382000" y="1690688"/>
            <a:ext cx="0" cy="1524000"/>
          </a:xfrm>
          <a:prstGeom prst="line">
            <a:avLst/>
          </a:prstGeom>
          <a:noFill/>
          <a:ln w="127000">
            <a:solidFill>
              <a:srgbClr val="FF6600"/>
            </a:solidFill>
            <a:round/>
            <a:headEnd/>
            <a:tailEnd/>
          </a:ln>
          <a:effectLst/>
        </p:spPr>
        <p:txBody>
          <a:bodyPr/>
          <a:lstStyle/>
          <a:p>
            <a:pPr fontAlgn="base">
              <a:spcBef>
                <a:spcPct val="50000"/>
              </a:spcBef>
              <a:spcAft>
                <a:spcPct val="0"/>
              </a:spcAft>
              <a:buFontTx/>
              <a:buChar char="•"/>
            </a:pPr>
            <a:endParaRPr lang="en-US" sz="2000" b="1" i="1" u="sng" dirty="0">
              <a:solidFill>
                <a:srgbClr val="000000"/>
              </a:solidFill>
            </a:endParaRPr>
          </a:p>
        </p:txBody>
      </p:sp>
      <p:sp>
        <p:nvSpPr>
          <p:cNvPr id="297994" name="Line 10"/>
          <p:cNvSpPr>
            <a:spLocks noChangeShapeType="1"/>
          </p:cNvSpPr>
          <p:nvPr/>
        </p:nvSpPr>
        <p:spPr bwMode="auto">
          <a:xfrm>
            <a:off x="0" y="6172200"/>
            <a:ext cx="8382000" cy="0"/>
          </a:xfrm>
          <a:prstGeom prst="line">
            <a:avLst/>
          </a:prstGeom>
          <a:noFill/>
          <a:ln w="127000">
            <a:solidFill>
              <a:srgbClr val="FF6600"/>
            </a:solidFill>
            <a:round/>
            <a:headEnd/>
            <a:tailEnd/>
          </a:ln>
          <a:effectLst/>
        </p:spPr>
        <p:txBody>
          <a:bodyPr/>
          <a:lstStyle/>
          <a:p>
            <a:pPr fontAlgn="base">
              <a:spcBef>
                <a:spcPct val="50000"/>
              </a:spcBef>
              <a:spcAft>
                <a:spcPct val="0"/>
              </a:spcAft>
              <a:buFontTx/>
              <a:buChar char="•"/>
            </a:pPr>
            <a:endParaRPr lang="en-US" sz="2000" b="1" i="1" u="sng" dirty="0">
              <a:solidFill>
                <a:srgbClr val="000000"/>
              </a:solidFill>
            </a:endParaRPr>
          </a:p>
        </p:txBody>
      </p:sp>
      <p:pic>
        <p:nvPicPr>
          <p:cNvPr id="10" name="Picture 7" descr="Extension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"/>
            <a:ext cx="1752600" cy="16828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307429732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58934CA-0236-4E4D-A06F-FDEB0CD98E53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9012209"/>
      </p:ext>
    </p:extLst>
  </p:cSld>
  <p:clrMapOvr>
    <a:masterClrMapping/>
  </p:clrMapOvr>
  <p:transition>
    <p:fade thruBlk="1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2FCD24F-C895-43A6-BB41-50BD7CB2256B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0779028"/>
      </p:ext>
    </p:extLst>
  </p:cSld>
  <p:clrMapOvr>
    <a:masterClrMapping/>
  </p:clrMapOvr>
  <p:transition>
    <p:fade thruBlk="1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0DFBA484-5DBB-4E7B-A5E7-E66C8A924C33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3678421"/>
      </p:ext>
    </p:extLst>
  </p:cSld>
  <p:clrMapOvr>
    <a:masterClrMapping/>
  </p:clrMapOvr>
  <p:transition>
    <p:fade thruBlk="1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r>
              <a:rPr lang="en-US" smtClean="0"/>
              <a:t>Click icon to add table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0328445D-DAE3-42A2-9AB6-12F7A293193B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2429830"/>
      </p:ext>
    </p:extLst>
  </p:cSld>
  <p:clrMapOvr>
    <a:masterClrMapping/>
  </p:clrMapOvr>
  <p:transition>
    <p:fade thruBlk="1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Extension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676400" cy="160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Line 8"/>
          <p:cNvSpPr>
            <a:spLocks noChangeShapeType="1"/>
          </p:cNvSpPr>
          <p:nvPr/>
        </p:nvSpPr>
        <p:spPr bwMode="auto">
          <a:xfrm>
            <a:off x="0" y="1752600"/>
            <a:ext cx="8382000" cy="0"/>
          </a:xfrm>
          <a:prstGeom prst="line">
            <a:avLst/>
          </a:prstGeom>
          <a:noFill/>
          <a:ln w="127000">
            <a:solidFill>
              <a:srgbClr val="FF6600"/>
            </a:solidFill>
            <a:round/>
            <a:headEnd/>
            <a:tailEnd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2800" dirty="0">
              <a:solidFill>
                <a:srgbClr val="000000"/>
              </a:solidFill>
            </a:endParaRPr>
          </a:p>
        </p:txBody>
      </p:sp>
      <p:sp>
        <p:nvSpPr>
          <p:cNvPr id="6" name="Line 9"/>
          <p:cNvSpPr>
            <a:spLocks noChangeShapeType="1"/>
          </p:cNvSpPr>
          <p:nvPr/>
        </p:nvSpPr>
        <p:spPr bwMode="auto">
          <a:xfrm>
            <a:off x="8382000" y="1690688"/>
            <a:ext cx="0" cy="1524000"/>
          </a:xfrm>
          <a:prstGeom prst="line">
            <a:avLst/>
          </a:prstGeom>
          <a:noFill/>
          <a:ln w="127000">
            <a:solidFill>
              <a:srgbClr val="FF6600"/>
            </a:solidFill>
            <a:round/>
            <a:headEnd/>
            <a:tailEnd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2800" dirty="0">
              <a:solidFill>
                <a:srgbClr val="000000"/>
              </a:solidFill>
            </a:endParaRPr>
          </a:p>
        </p:txBody>
      </p:sp>
      <p:sp>
        <p:nvSpPr>
          <p:cNvPr id="7" name="Line 10"/>
          <p:cNvSpPr>
            <a:spLocks noChangeShapeType="1"/>
          </p:cNvSpPr>
          <p:nvPr/>
        </p:nvSpPr>
        <p:spPr bwMode="auto">
          <a:xfrm>
            <a:off x="0" y="6172200"/>
            <a:ext cx="8382000" cy="0"/>
          </a:xfrm>
          <a:prstGeom prst="line">
            <a:avLst/>
          </a:prstGeom>
          <a:noFill/>
          <a:ln w="127000">
            <a:solidFill>
              <a:srgbClr val="FF6600"/>
            </a:solidFill>
            <a:round/>
            <a:headEnd/>
            <a:tailEnd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2800" dirty="0">
              <a:solidFill>
                <a:srgbClr val="000000"/>
              </a:solidFill>
            </a:endParaRPr>
          </a:p>
        </p:txBody>
      </p:sp>
      <p:sp>
        <p:nvSpPr>
          <p:cNvPr id="29798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81000" y="1981200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9798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0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9767B7-FF17-42CE-B2D1-9CF7B2DC5CD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1962131"/>
      </p:ext>
    </p:extLst>
  </p:cSld>
  <p:clrMapOvr>
    <a:masterClrMapping/>
  </p:clrMapOvr>
  <p:transition>
    <p:fade thruBlk="1"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95FE50-4486-4412-A602-DE134F16B845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9589938"/>
      </p:ext>
    </p:extLst>
  </p:cSld>
  <p:clrMapOvr>
    <a:masterClrMapping/>
  </p:clrMapOvr>
  <p:transition>
    <p:fade thruBlk="1"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052F15-1518-4D42-AF63-F644D79C5D74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99470"/>
      </p:ext>
    </p:extLst>
  </p:cSld>
  <p:clrMapOvr>
    <a:masterClrMapping/>
  </p:clrMapOvr>
  <p:transition>
    <p:fade thruBlk="1"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18780B-D9EF-4662-9CC9-B72CCD9D8653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7166457"/>
      </p:ext>
    </p:extLst>
  </p:cSld>
  <p:clrMapOvr>
    <a:masterClrMapping/>
  </p:clrMapOvr>
  <p:transition>
    <p:fade thruBlk="1"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2EDE37-38BC-42E1-AF19-92585261BB15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5439004"/>
      </p:ext>
    </p:extLst>
  </p:cSld>
  <p:clrMapOvr>
    <a:masterClrMapping/>
  </p:clrMapOvr>
  <p:transition>
    <p:fade thruBlk="1"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F87CF5-052C-4785-9E4A-8AE4DC095D0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8045650"/>
      </p:ext>
    </p:extLst>
  </p:cSld>
  <p:clrMapOvr>
    <a:masterClrMapping/>
  </p:clrMapOvr>
  <p:transition>
    <p:fade thruBlk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>
                <a:latin typeface="Arial Black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E8545D3-52DB-48D5-94CE-F0A44668959F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  <p:pic>
        <p:nvPicPr>
          <p:cNvPr id="7" name="Picture 7" descr="Extension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53400" y="5906799"/>
            <a:ext cx="990600" cy="9512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751683903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8ADB70-C8F6-49FC-B5A9-39143FD379A9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0120547"/>
      </p:ext>
    </p:extLst>
  </p:cSld>
  <p:clrMapOvr>
    <a:masterClrMapping/>
  </p:clrMapOvr>
  <p:transition>
    <p:fade thruBlk="1"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F02BE7-4A64-49FB-9EC6-4D6710B9835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3237240"/>
      </p:ext>
    </p:extLst>
  </p:cSld>
  <p:clrMapOvr>
    <a:masterClrMapping/>
  </p:clrMapOvr>
  <p:transition>
    <p:fade thruBlk="1"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1183AC-A60C-4D46-AA8A-1B33313FF3C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2541909"/>
      </p:ext>
    </p:extLst>
  </p:cSld>
  <p:clrMapOvr>
    <a:masterClrMapping/>
  </p:clrMapOvr>
  <p:transition>
    <p:fade thruBlk="1"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507508-3D6A-4207-BE5B-E2EA55D7EBD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1939264"/>
      </p:ext>
    </p:extLst>
  </p:cSld>
  <p:clrMapOvr>
    <a:masterClrMapping/>
  </p:clrMapOvr>
  <p:transition>
    <p:fade thruBlk="1"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79CD2F-337F-4A7C-B359-311FEEB1641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8311669"/>
      </p:ext>
    </p:extLst>
  </p:cSld>
  <p:clrMapOvr>
    <a:masterClrMapping/>
  </p:clrMapOvr>
  <p:transition>
    <p:fade thruBlk="1"/>
  </p:transition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Media" preserve="1">
  <p:cSld name="Title, Text and Media Cli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Media Placeholder 3"/>
          <p:cNvSpPr>
            <a:spLocks noGrp="1"/>
          </p:cNvSpPr>
          <p:nvPr>
            <p:ph type="media"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noProof="0" dirty="0" smtClean="0"/>
              <a:t>Click icon to add media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CF90A2-5100-4D8C-9B4A-F3F3E9426EC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3104110"/>
      </p:ext>
    </p:extLst>
  </p:cSld>
  <p:clrMapOvr>
    <a:masterClrMapping/>
  </p:clrMapOvr>
  <p:transition>
    <p:fade thruBlk="1"/>
  </p:transition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noProof="0" dirty="0" smtClean="0"/>
              <a:t>Click icon to add clip art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20DAD2-99F6-4D24-850D-846A0A9A4B4A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9577643"/>
      </p:ext>
    </p:extLst>
  </p:cSld>
  <p:clrMapOvr>
    <a:masterClrMapping/>
  </p:clrMapOvr>
  <p:transition>
    <p:fade thruBlk="1"/>
  </p:transition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84F881-5674-47B0-BBEF-E81401E7192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3089684"/>
      </p:ext>
    </p:extLst>
  </p:cSld>
  <p:clrMapOvr>
    <a:masterClrMapping/>
  </p:clrMapOvr>
  <p:transition>
    <p:fade thruBlk="1"/>
  </p:transition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6D1002-69EF-4D8D-A05F-AD216F4EDE92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0909103"/>
      </p:ext>
    </p:extLst>
  </p:cSld>
  <p:clrMapOvr>
    <a:masterClrMapping/>
  </p:clrMapOvr>
  <p:transition>
    <p:fade thruBlk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C9D4F99-1398-4427-B8D9-AAF9C64B26F0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010893"/>
      </p:ext>
    </p:extLst>
  </p:cSld>
  <p:clrMapOvr>
    <a:masterClrMapping/>
  </p:clrMapOvr>
  <p:transition>
    <p:fade thruBlk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7F1DC74-F0EA-46A8-8092-C8E36770BE6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1949260"/>
      </p:ext>
    </p:extLst>
  </p:cSld>
  <p:clrMapOvr>
    <a:masterClrMapping/>
  </p:clrMapOvr>
  <p:transition>
    <p:fade thruBlk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FC7993A-0FA0-4790-8E25-860926D41D8A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8813283"/>
      </p:ext>
    </p:extLst>
  </p:cSld>
  <p:clrMapOvr>
    <a:masterClrMapping/>
  </p:clrMapOvr>
  <p:transition>
    <p:fade thruBlk="1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4D1439D-2762-44BE-A8D6-3833FE34B59D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7006759"/>
      </p:ext>
    </p:extLst>
  </p:cSld>
  <p:clrMapOvr>
    <a:masterClrMapping/>
  </p:clrMapOvr>
  <p:transition>
    <p:fade thruBlk="1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4603F80-BEB3-4E17-8A70-2ACC85ED3577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8515814"/>
      </p:ext>
    </p:extLst>
  </p:cSld>
  <p:clrMapOvr>
    <a:masterClrMapping/>
  </p:clrMapOvr>
  <p:transition>
    <p:fade thruBlk="1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067F92F-04D9-4D02-B3E5-201C081D0117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8625836"/>
      </p:ext>
    </p:extLst>
  </p:cSld>
  <p:clrMapOvr>
    <a:masterClrMapping/>
  </p:clrMapOvr>
  <p:transition>
    <p:fade thruBlk="1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1C65601-661A-4035-9E32-05A9598703F5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4481225"/>
      </p:ext>
    </p:extLst>
  </p:cSld>
  <p:clrMapOvr>
    <a:masterClrMapping/>
  </p:clrMapOvr>
  <p:transition>
    <p:fade thruBlk="1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slideLayout" Target="../slideLayouts/slideLayout26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slideLayout" Target="../slideLayouts/slideLayout25.xml"/><Relationship Id="rId17" Type="http://schemas.openxmlformats.org/officeDocument/2006/relationships/image" Target="../media/image2.jpeg"/><Relationship Id="rId2" Type="http://schemas.openxmlformats.org/officeDocument/2006/relationships/slideLayout" Target="../slideLayouts/slideLayout15.xml"/><Relationship Id="rId16" Type="http://schemas.openxmlformats.org/officeDocument/2006/relationships/theme" Target="../theme/theme2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Relationship Id="rId14" Type="http://schemas.openxmlformats.org/officeDocument/2006/relationships/slideLayout" Target="../slideLayouts/slideLayout2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6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29696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29696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FontTx/>
              <a:buNone/>
              <a:defRPr sz="1400" b="0" i="0" u="none">
                <a:latin typeface="Arial" charset="0"/>
              </a:defRPr>
            </a:lvl1pPr>
          </a:lstStyle>
          <a:p>
            <a:pPr fontAlgn="base">
              <a:spcAft>
                <a:spcPct val="0"/>
              </a:spcAft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29696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buFontTx/>
              <a:buNone/>
              <a:defRPr sz="1400" b="0" i="0" u="none">
                <a:latin typeface="Arial" charset="0"/>
              </a:defRPr>
            </a:lvl1pPr>
          </a:lstStyle>
          <a:p>
            <a:pPr fontAlgn="base">
              <a:spcAft>
                <a:spcPct val="0"/>
              </a:spcAft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29696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FontTx/>
              <a:buNone/>
              <a:defRPr sz="1400" b="0" i="0" u="none">
                <a:latin typeface="Arial" charset="0"/>
              </a:defRPr>
            </a:lvl1pPr>
          </a:lstStyle>
          <a:p>
            <a:pPr fontAlgn="base">
              <a:spcAft>
                <a:spcPct val="0"/>
              </a:spcAft>
            </a:pPr>
            <a:fld id="{DCC24E76-48E4-4050-B06C-F73ACC80FBA0}" type="slidenum">
              <a:rPr lang="en-US">
                <a:solidFill>
                  <a:srgbClr val="000000"/>
                </a:solidFill>
              </a:rPr>
              <a:pPr fontAlgn="base">
                <a:spcAft>
                  <a:spcPct val="0"/>
                </a:spcAft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296967" name="Line 7"/>
          <p:cNvSpPr>
            <a:spLocks noChangeShapeType="1"/>
          </p:cNvSpPr>
          <p:nvPr/>
        </p:nvSpPr>
        <p:spPr bwMode="auto">
          <a:xfrm>
            <a:off x="0" y="1371600"/>
            <a:ext cx="9144000" cy="0"/>
          </a:xfrm>
          <a:prstGeom prst="line">
            <a:avLst/>
          </a:prstGeom>
          <a:noFill/>
          <a:ln w="127000">
            <a:solidFill>
              <a:srgbClr val="FF6600"/>
            </a:solidFill>
            <a:round/>
            <a:headEnd/>
            <a:tailEnd/>
          </a:ln>
          <a:effectLst/>
        </p:spPr>
        <p:txBody>
          <a:bodyPr/>
          <a:lstStyle/>
          <a:p>
            <a:pPr fontAlgn="base">
              <a:spcBef>
                <a:spcPct val="50000"/>
              </a:spcBef>
              <a:spcAft>
                <a:spcPct val="0"/>
              </a:spcAft>
              <a:buFontTx/>
              <a:buChar char="•"/>
            </a:pPr>
            <a:endParaRPr lang="en-US" sz="2000" b="1" i="1" u="sng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54596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transition>
    <p:fade thruBlk="1"/>
  </p:transition>
  <p:hf sldNum="0"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anose="020B0A04020102020204" pitchFamily="34" charset="0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Kozuka Gothic Pro B" pitchFamily="34" charset="-128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Kozuka Gothic Pro B" pitchFamily="34" charset="-128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Kozuka Gothic Pro B" pitchFamily="34" charset="-128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Kozuka Gothic Pro B" pitchFamily="34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Kozuka Gothic Pro B" pitchFamily="34" charset="-128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Kozuka Gothic Pro B" pitchFamily="34" charset="-128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Kozuka Gothic Pro B" pitchFamily="34" charset="-128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Kozuka Gothic Pro B" pitchFamily="34" charset="-128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9696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29696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29696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5DE3010-5CD4-4DCF-BCEC-01DF41880C3C}" type="slidenum">
              <a:rPr lang="en-US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296967" name="Line 7"/>
          <p:cNvSpPr>
            <a:spLocks noChangeShapeType="1"/>
          </p:cNvSpPr>
          <p:nvPr/>
        </p:nvSpPr>
        <p:spPr bwMode="auto">
          <a:xfrm>
            <a:off x="0" y="1371600"/>
            <a:ext cx="9144000" cy="0"/>
          </a:xfrm>
          <a:prstGeom prst="line">
            <a:avLst/>
          </a:prstGeom>
          <a:noFill/>
          <a:ln w="127000">
            <a:solidFill>
              <a:srgbClr val="FF6600"/>
            </a:solidFill>
            <a:round/>
            <a:headEnd/>
            <a:tailEnd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2800" dirty="0">
              <a:solidFill>
                <a:srgbClr val="000000"/>
              </a:solidFill>
            </a:endParaRPr>
          </a:p>
        </p:txBody>
      </p:sp>
      <p:pic>
        <p:nvPicPr>
          <p:cNvPr id="3080" name="Picture 8" descr="Extensionlogo"/>
          <p:cNvPicPr>
            <a:picLocks noChangeAspect="1" noChangeArrowheads="1"/>
          </p:cNvPicPr>
          <p:nvPr/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8420100" y="6162675"/>
            <a:ext cx="723900" cy="695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3268479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  <p:sldLayoutId id="2147483687" r:id="rId13"/>
    <p:sldLayoutId id="2147483688" r:id="rId14"/>
    <p:sldLayoutId id="2147483689" r:id="rId15"/>
  </p:sldLayoutIdLst>
  <p:transition>
    <p:fade thruBlk="1"/>
  </p:transition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Kozuka Gothic Pro H" pitchFamily="34" charset="-128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Kozuka Gothic Pro H" pitchFamily="34" charset="-128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Kozuka Gothic Pro H" pitchFamily="34" charset="-128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Kozuka Gothic Pro H" pitchFamily="34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Kozuka Gothic Pro H" pitchFamily="34" charset="-128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Kozuka Gothic Pro H" pitchFamily="34" charset="-128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Kozuka Gothic Pro H" pitchFamily="34" charset="-128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Kozuka Gothic Pro H" pitchFamily="34" charset="-128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hyperlink" Target="mailto:gvander@ncsu.edu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latin typeface="Arial" charset="0"/>
              </a:rPr>
              <a:t>Tax Cuts and Jobs Act: Tax Reform 2017</a:t>
            </a:r>
            <a:br>
              <a:rPr lang="en-US" dirty="0" smtClean="0">
                <a:latin typeface="Arial" charset="0"/>
              </a:rPr>
            </a:br>
            <a:r>
              <a:rPr lang="en-US" dirty="0" smtClean="0">
                <a:latin typeface="Arial" charset="0"/>
              </a:rPr>
              <a:t>Selected Items for Discussion</a:t>
            </a:r>
            <a:endParaRPr lang="en-US" dirty="0">
              <a:latin typeface="Arial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973688"/>
            <a:ext cx="6400800" cy="1998133"/>
          </a:xfrm>
        </p:spPr>
        <p:txBody>
          <a:bodyPr rtlCol="0">
            <a:normAutofit fontScale="77500" lnSpcReduction="20000"/>
          </a:bodyPr>
          <a:lstStyle/>
          <a:p>
            <a:pPr fontAlgn="auto">
              <a:spcAft>
                <a:spcPts val="0"/>
              </a:spcAft>
              <a:buFont typeface="Arial"/>
              <a:buNone/>
              <a:defRPr/>
            </a:pPr>
            <a:r>
              <a:rPr lang="en-US" dirty="0" smtClean="0">
                <a:ea typeface="+mn-ea"/>
              </a:rPr>
              <a:t>J C. Hobbs</a:t>
            </a:r>
          </a:p>
          <a:p>
            <a:pPr fontAlgn="auto">
              <a:spcAft>
                <a:spcPts val="0"/>
              </a:spcAft>
              <a:buFont typeface="Arial"/>
              <a:buNone/>
              <a:defRPr/>
            </a:pPr>
            <a:r>
              <a:rPr lang="en-US" dirty="0" smtClean="0">
                <a:ea typeface="+mn-ea"/>
              </a:rPr>
              <a:t>Assistant Extension Specialist</a:t>
            </a:r>
          </a:p>
          <a:p>
            <a:pPr fontAlgn="auto">
              <a:spcAft>
                <a:spcPts val="0"/>
              </a:spcAft>
              <a:buFont typeface="Arial"/>
              <a:buNone/>
              <a:defRPr/>
            </a:pPr>
            <a:r>
              <a:rPr lang="en-US" dirty="0" smtClean="0">
                <a:ea typeface="+mn-ea"/>
              </a:rPr>
              <a:t>Dept. Agricultural Economics</a:t>
            </a:r>
          </a:p>
          <a:p>
            <a:pPr fontAlgn="auto">
              <a:spcAft>
                <a:spcPts val="0"/>
              </a:spcAft>
              <a:buFont typeface="Arial"/>
              <a:buNone/>
              <a:defRPr/>
            </a:pPr>
            <a:r>
              <a:rPr lang="en-US" dirty="0" smtClean="0">
                <a:ea typeface="+mn-ea"/>
              </a:rPr>
              <a:t>Oklahoma State University</a:t>
            </a:r>
          </a:p>
          <a:p>
            <a:pPr fontAlgn="auto">
              <a:spcAft>
                <a:spcPts val="0"/>
              </a:spcAft>
              <a:buFont typeface="Arial"/>
              <a:buNone/>
              <a:defRPr/>
            </a:pPr>
            <a:r>
              <a:rPr lang="en-US" dirty="0" smtClean="0"/>
              <a:t>1/16/2018</a:t>
            </a:r>
            <a:endParaRPr lang="en-US" dirty="0"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411677502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Individual Changes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3199" y="1417638"/>
            <a:ext cx="8703733" cy="4525963"/>
          </a:xfrm>
        </p:spPr>
        <p:txBody>
          <a:bodyPr/>
          <a:lstStyle/>
          <a:p>
            <a:r>
              <a:rPr lang="en-US" dirty="0" smtClean="0"/>
              <a:t>Income from Pass-Through Entities</a:t>
            </a:r>
          </a:p>
          <a:p>
            <a:pPr lvl="1"/>
            <a:r>
              <a:rPr lang="en-US" sz="2400" dirty="0" smtClean="0"/>
              <a:t>For tax years beginning after December 31, 2017 and before January 1, 2026 a new deduction is added.</a:t>
            </a:r>
          </a:p>
          <a:p>
            <a:pPr lvl="1"/>
            <a:r>
              <a:rPr lang="en-US" sz="2400" dirty="0" smtClean="0"/>
              <a:t>Sec. 199A “Qualified Business Income” (QBI), includes an estate and trust, from PTR, S-</a:t>
            </a:r>
            <a:r>
              <a:rPr lang="en-US" sz="2400" dirty="0" err="1" smtClean="0"/>
              <a:t>corp</a:t>
            </a:r>
            <a:r>
              <a:rPr lang="en-US" sz="2400" dirty="0" smtClean="0"/>
              <a:t>, LLC, sole proprietor is allowed to generally deduct 20% of QBI (farm profit) subject to W-2 wage limitations, except for sole proprietors, the greater of</a:t>
            </a:r>
          </a:p>
          <a:p>
            <a:pPr lvl="2"/>
            <a:r>
              <a:rPr lang="en-US" dirty="0" smtClean="0"/>
              <a:t>50% of W-2 wages with respect to the QBI</a:t>
            </a:r>
          </a:p>
          <a:p>
            <a:pPr lvl="2"/>
            <a:r>
              <a:rPr lang="en-US" dirty="0" smtClean="0"/>
              <a:t>25% of W-2 wages plus 2.5% of unadjusted basis of “qualified property” acquired in the tax year.</a:t>
            </a:r>
          </a:p>
          <a:p>
            <a:pPr lvl="2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711098945"/>
      </p:ext>
    </p:extLst>
  </p:cSld>
  <p:clrMapOvr>
    <a:masterClrMapping/>
  </p:clrMapOvr>
  <p:transition>
    <p:fade thruBlk="1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Individual Changes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Net Operating Losses (NOLs)</a:t>
            </a:r>
          </a:p>
          <a:p>
            <a:r>
              <a:rPr lang="en-US" dirty="0" smtClean="0"/>
              <a:t>For tax years beginning after December 31, 2017 and before January 1, 2026</a:t>
            </a:r>
          </a:p>
          <a:p>
            <a:pPr lvl="1"/>
            <a:r>
              <a:rPr lang="en-US" dirty="0" smtClean="0"/>
              <a:t>Excess farm losses ($300,000) regarding USDA subsidies no longer applies.</a:t>
            </a:r>
          </a:p>
          <a:p>
            <a:pPr lvl="1"/>
            <a:r>
              <a:rPr lang="en-US" dirty="0" smtClean="0"/>
              <a:t>However, the NOL is generally not allowed in the year of the loss, but rather, is carried forward to subsequent tax years.</a:t>
            </a:r>
          </a:p>
          <a:p>
            <a:pPr lvl="2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728736248"/>
      </p:ext>
    </p:extLst>
  </p:cSld>
  <p:clrMapOvr>
    <a:masterClrMapping/>
  </p:clrMapOvr>
  <p:transition>
    <p:fade thruBlk="1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Individual Changes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Personal Casualty and Theft Losses</a:t>
            </a:r>
          </a:p>
          <a:p>
            <a:r>
              <a:rPr lang="en-US" dirty="0" smtClean="0"/>
              <a:t>For tax years beginning after December 31, 2017 and before January 1, 2026</a:t>
            </a:r>
          </a:p>
          <a:p>
            <a:pPr lvl="1"/>
            <a:r>
              <a:rPr lang="en-US" dirty="0" smtClean="0"/>
              <a:t>Are suspended, except for personal casualty losses incurred in a Federally-declared disaster.</a:t>
            </a:r>
          </a:p>
        </p:txBody>
      </p:sp>
    </p:spTree>
    <p:extLst>
      <p:ext uri="{BB962C8B-B14F-4D97-AF65-F5344CB8AC3E}">
        <p14:creationId xmlns:p14="http://schemas.microsoft.com/office/powerpoint/2010/main" val="3837493949"/>
      </p:ext>
    </p:extLst>
  </p:cSld>
  <p:clrMapOvr>
    <a:masterClrMapping/>
  </p:clrMapOvr>
  <p:transition>
    <p:fade thruBlk="1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Individual Changes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Child Tax Credit</a:t>
            </a:r>
          </a:p>
          <a:p>
            <a:pPr lvl="1"/>
            <a:r>
              <a:rPr lang="en-US" dirty="0" smtClean="0"/>
              <a:t>New law increases to $2,000 from $1,000 for each qualifying child under 17 years of age.</a:t>
            </a:r>
          </a:p>
          <a:p>
            <a:pPr lvl="2"/>
            <a:r>
              <a:rPr lang="en-US" dirty="0" smtClean="0"/>
              <a:t>AGI phase outs apply</a:t>
            </a:r>
          </a:p>
          <a:p>
            <a:pPr lvl="2"/>
            <a:r>
              <a:rPr lang="en-US" dirty="0" smtClean="0"/>
              <a:t>Refundable amount increased to $1,400 per qualifying child</a:t>
            </a:r>
          </a:p>
          <a:p>
            <a:pPr lvl="2"/>
            <a:r>
              <a:rPr lang="en-US" dirty="0" smtClean="0"/>
              <a:t>SSN required for each child</a:t>
            </a:r>
          </a:p>
          <a:p>
            <a:pPr lvl="1"/>
            <a:r>
              <a:rPr lang="en-US" dirty="0" smtClean="0"/>
              <a:t>Non-child dependent was added under the new law for an amount of $500.</a:t>
            </a:r>
          </a:p>
        </p:txBody>
      </p:sp>
    </p:spTree>
    <p:extLst>
      <p:ext uri="{BB962C8B-B14F-4D97-AF65-F5344CB8AC3E}">
        <p14:creationId xmlns:p14="http://schemas.microsoft.com/office/powerpoint/2010/main" val="3101849095"/>
      </p:ext>
    </p:extLst>
  </p:cSld>
  <p:clrMapOvr>
    <a:masterClrMapping/>
  </p:clrMapOvr>
  <p:transition>
    <p:fade thruBlk="1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Individual Changes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525963"/>
          </a:xfrm>
        </p:spPr>
        <p:txBody>
          <a:bodyPr/>
          <a:lstStyle/>
          <a:p>
            <a:r>
              <a:rPr lang="en-US" dirty="0" smtClean="0"/>
              <a:t>Itemized Deduction Changes for tax years beginning after December 31, 2017 and before January 1, 2026:</a:t>
            </a:r>
          </a:p>
          <a:p>
            <a:pPr lvl="1"/>
            <a:r>
              <a:rPr lang="en-US" sz="2400" dirty="0" smtClean="0"/>
              <a:t>A Taxpayer may deduct State, Local and foreign property taxes, and State and local income taxes to a cap of $10,000 or $5,000 (MFS)</a:t>
            </a:r>
          </a:p>
          <a:p>
            <a:pPr lvl="1"/>
            <a:r>
              <a:rPr lang="en-US" sz="2400" dirty="0" smtClean="0"/>
              <a:t>Mortgage Interest is allowed subject to indebtedness limitations $750,000 ($375,000 MFS)</a:t>
            </a:r>
          </a:p>
          <a:p>
            <a:pPr lvl="1"/>
            <a:r>
              <a:rPr lang="en-US" sz="2400" dirty="0" smtClean="0"/>
              <a:t>Home equity mortgage interest deduction is suspended.</a:t>
            </a:r>
          </a:p>
        </p:txBody>
      </p:sp>
    </p:spTree>
    <p:extLst>
      <p:ext uri="{BB962C8B-B14F-4D97-AF65-F5344CB8AC3E}">
        <p14:creationId xmlns:p14="http://schemas.microsoft.com/office/powerpoint/2010/main" val="3712695771"/>
      </p:ext>
    </p:extLst>
  </p:cSld>
  <p:clrMapOvr>
    <a:masterClrMapping/>
  </p:clrMapOvr>
  <p:transition>
    <p:fade thruBlk="1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Individual Changes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Charitable Contribution Deduction Limitation Increased</a:t>
            </a:r>
          </a:p>
          <a:p>
            <a:pPr lvl="1"/>
            <a:r>
              <a:rPr lang="en-US" dirty="0" smtClean="0"/>
              <a:t>Beginning for tax years after December 31, 2017 and before January 1, 2026, the contribution limit is increased to 60%.</a:t>
            </a:r>
          </a:p>
          <a:p>
            <a:pPr lvl="2"/>
            <a:r>
              <a:rPr lang="en-US" dirty="0" smtClean="0"/>
              <a:t>Example: AGI = $100,000, limit is now $60,000, any carry over of excess contributions can be carried forward five years.</a:t>
            </a:r>
          </a:p>
          <a:p>
            <a:pPr marL="914400" lvl="2" indent="0">
              <a:buNone/>
            </a:pPr>
            <a:r>
              <a:rPr lang="en-US" sz="2400" dirty="0" smtClean="0"/>
              <a:t>The rule for contemporaneous written acknowledgment (CWA) has been repealed for tax years beginning after December 31, 2016.</a:t>
            </a:r>
          </a:p>
        </p:txBody>
      </p:sp>
    </p:spTree>
    <p:extLst>
      <p:ext uri="{BB962C8B-B14F-4D97-AF65-F5344CB8AC3E}">
        <p14:creationId xmlns:p14="http://schemas.microsoft.com/office/powerpoint/2010/main" val="3334934250"/>
      </p:ext>
    </p:extLst>
  </p:cSld>
  <p:clrMapOvr>
    <a:masterClrMapping/>
  </p:clrMapOvr>
  <p:transition>
    <p:fade thruBlk="1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Suspended Deductions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0133" y="1417638"/>
            <a:ext cx="8765823" cy="4525963"/>
          </a:xfrm>
        </p:spPr>
        <p:txBody>
          <a:bodyPr/>
          <a:lstStyle/>
          <a:p>
            <a:r>
              <a:rPr lang="en-US" dirty="0" smtClean="0"/>
              <a:t>Alimony Deduction after December 31, 2018</a:t>
            </a:r>
          </a:p>
          <a:p>
            <a:r>
              <a:rPr lang="en-US" dirty="0" smtClean="0"/>
              <a:t>Miscellaneous Itemized Deductions (2% floor)</a:t>
            </a:r>
          </a:p>
          <a:p>
            <a:r>
              <a:rPr lang="en-US" dirty="0" smtClean="0"/>
              <a:t>Qualified Bicycle Commuting Exclusion</a:t>
            </a:r>
          </a:p>
          <a:p>
            <a:r>
              <a:rPr lang="en-US" dirty="0" smtClean="0"/>
              <a:t>Moving Expense Reimbursements</a:t>
            </a:r>
          </a:p>
          <a:p>
            <a:r>
              <a:rPr lang="en-US" dirty="0" smtClean="0"/>
              <a:t>“Pease” Limitations on Itemized Deductions</a:t>
            </a:r>
          </a:p>
          <a:p>
            <a:r>
              <a:rPr lang="en-US" dirty="0" smtClean="0"/>
              <a:t>Moving Expenses Deduction</a:t>
            </a:r>
          </a:p>
          <a:p>
            <a:r>
              <a:rPr lang="en-US" dirty="0" smtClean="0"/>
              <a:t>Living Expenses of Members of CONGRESS</a:t>
            </a:r>
          </a:p>
          <a:p>
            <a:pPr marL="0" indent="0">
              <a:buNone/>
            </a:pPr>
            <a:r>
              <a:rPr lang="en-US" sz="2800" dirty="0" smtClean="0"/>
              <a:t>Repeal of OBAMACARE Individual Mandate after 12/31/2018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612380963"/>
      </p:ext>
    </p:extLst>
  </p:cSld>
  <p:clrMapOvr>
    <a:masterClrMapping/>
  </p:clrMapOvr>
  <p:transition>
    <p:fade thruBlk="1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Estate and Gift Tax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336844" cy="4525963"/>
          </a:xfrm>
        </p:spPr>
        <p:txBody>
          <a:bodyPr/>
          <a:lstStyle/>
          <a:p>
            <a:r>
              <a:rPr lang="en-US" dirty="0" smtClean="0"/>
              <a:t>Gift Tax Exclusion Amounts for </a:t>
            </a:r>
            <a:r>
              <a:rPr lang="en-US" dirty="0"/>
              <a:t>tax years beginning after December 31, 2017 and before January 1, 2026:</a:t>
            </a:r>
          </a:p>
          <a:p>
            <a:pPr lvl="1"/>
            <a:r>
              <a:rPr lang="en-US" dirty="0" smtClean="0"/>
              <a:t>Annual Exclusion $15,000</a:t>
            </a:r>
            <a:endParaRPr lang="en-US" sz="2400" dirty="0" smtClean="0"/>
          </a:p>
          <a:p>
            <a:r>
              <a:rPr lang="en-US" dirty="0" smtClean="0"/>
              <a:t>Step-up to FMV is retained</a:t>
            </a:r>
          </a:p>
          <a:p>
            <a:r>
              <a:rPr lang="en-US" dirty="0" smtClean="0"/>
              <a:t>Estate Exclusion Amount for tax years beginning after December 31, 2017 and before January 1, 2026:</a:t>
            </a:r>
          </a:p>
          <a:p>
            <a:pPr lvl="1"/>
            <a:r>
              <a:rPr lang="en-US" dirty="0" smtClean="0"/>
              <a:t>$11.2 million ($22.4 per married couple)</a:t>
            </a:r>
            <a:endParaRPr lang="en-US" dirty="0"/>
          </a:p>
          <a:p>
            <a:pPr marL="457200" lvl="1" indent="0">
              <a:buNone/>
            </a:pPr>
            <a:endParaRPr lang="en-US" dirty="0" smtClean="0"/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5058073"/>
      </p:ext>
    </p:extLst>
  </p:cSld>
  <p:clrMapOvr>
    <a:masterClrMapping/>
  </p:clrMapOvr>
  <p:transition>
    <p:fade thruBlk="1"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Tax Reform Implications for Businesses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C-corporation Changes</a:t>
            </a:r>
          </a:p>
          <a:p>
            <a:pPr lvl="1"/>
            <a:r>
              <a:rPr lang="en-US" dirty="0" smtClean="0"/>
              <a:t>Flat tax at 21% (for those in 15% an increase of 40%)</a:t>
            </a:r>
          </a:p>
          <a:p>
            <a:pPr lvl="1"/>
            <a:r>
              <a:rPr lang="en-US" dirty="0" smtClean="0"/>
              <a:t>Dividends-received deduction percentage decreased to 65% from 80%</a:t>
            </a:r>
          </a:p>
          <a:p>
            <a:pPr lvl="1"/>
            <a:r>
              <a:rPr lang="en-US" dirty="0" smtClean="0"/>
              <a:t>Corporate AMT is repealed for tax years beginning after Dec 31, 2017.</a:t>
            </a:r>
          </a:p>
          <a:p>
            <a:pPr lvl="1"/>
            <a:endParaRPr lang="en-US" dirty="0"/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341747"/>
      </p:ext>
    </p:extLst>
  </p:cSld>
  <p:clrMapOvr>
    <a:masterClrMapping/>
  </p:clrMapOvr>
  <p:transition>
    <p:fade thruBlk="1"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Tax Reform Implications for Businesses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Expensing and Depreciation</a:t>
            </a:r>
          </a:p>
          <a:p>
            <a:pPr lvl="1"/>
            <a:r>
              <a:rPr lang="en-US" dirty="0" smtClean="0"/>
              <a:t>Section 179 increased to $1 million with investment limit of $2.5 million</a:t>
            </a:r>
            <a:endParaRPr lang="en-US" dirty="0" smtClean="0">
              <a:solidFill>
                <a:srgbClr val="FF0000"/>
              </a:solidFill>
            </a:endParaRPr>
          </a:p>
          <a:p>
            <a:pPr lvl="1"/>
            <a:r>
              <a:rPr lang="en-US" dirty="0"/>
              <a:t>SUVs limited to $25,000</a:t>
            </a:r>
          </a:p>
          <a:p>
            <a:pPr lvl="2"/>
            <a:r>
              <a:rPr lang="en-US" dirty="0"/>
              <a:t>Full size crew cab ½ Ton pickups with a short box are SUVs by definition.</a:t>
            </a:r>
          </a:p>
          <a:p>
            <a:pPr lvl="1"/>
            <a:r>
              <a:rPr lang="en-US" dirty="0" smtClean="0"/>
              <a:t>Qualified Real Property allowed</a:t>
            </a:r>
          </a:p>
          <a:p>
            <a:pPr lvl="2"/>
            <a:r>
              <a:rPr lang="en-US" dirty="0" smtClean="0"/>
              <a:t>Roofs, HVAC, fire protection, security and alarm systems</a:t>
            </a:r>
          </a:p>
          <a:p>
            <a:pPr lvl="1"/>
            <a:endParaRPr lang="en-US" dirty="0"/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1634837"/>
      </p:ext>
    </p:extLst>
  </p:cSld>
  <p:clrMapOvr>
    <a:masterClrMapping/>
  </p:clrMapOvr>
  <p:transition>
    <p:fade thruBlk="1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“Tax Cuts and Jobs Act”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708525"/>
          </a:xfrm>
        </p:spPr>
        <p:txBody>
          <a:bodyPr/>
          <a:lstStyle/>
          <a:p>
            <a:r>
              <a:rPr lang="en-US" dirty="0" smtClean="0"/>
              <a:t>December 22, 2017, President Trump signed H.R. 1, the “Tax Cuts and Jobs Act” into law which now changes the taxation landscape for individuals and businesses.</a:t>
            </a:r>
            <a:endParaRPr lang="en-US" dirty="0"/>
          </a:p>
          <a:p>
            <a:r>
              <a:rPr lang="en-US" dirty="0" smtClean="0"/>
              <a:t>The digesting of what it all means has begun.</a:t>
            </a:r>
          </a:p>
          <a:p>
            <a:r>
              <a:rPr lang="en-US" dirty="0" smtClean="0"/>
              <a:t>Talk topics: Overview of changes:</a:t>
            </a:r>
          </a:p>
          <a:p>
            <a:pPr lvl="1"/>
            <a:r>
              <a:rPr lang="en-US" dirty="0" smtClean="0"/>
              <a:t>Individual</a:t>
            </a:r>
          </a:p>
          <a:p>
            <a:pPr lvl="1"/>
            <a:r>
              <a:rPr lang="en-US" dirty="0" smtClean="0"/>
              <a:t>Business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6806181"/>
      </p:ext>
    </p:extLst>
  </p:cSld>
  <p:clrMapOvr>
    <a:masterClrMapping/>
  </p:clrMapOvr>
  <p:transition>
    <p:fade thruBlk="1"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Tax Reform Implications for Businesses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First-year (Bonus) Depreciation</a:t>
            </a:r>
          </a:p>
          <a:p>
            <a:pPr lvl="1"/>
            <a:r>
              <a:rPr lang="en-US" dirty="0" smtClean="0"/>
              <a:t>100% first-year depreciation (Sept 27, 2017 – Dec 31, 2022)  </a:t>
            </a:r>
            <a:r>
              <a:rPr lang="en-US" dirty="0" smtClean="0">
                <a:solidFill>
                  <a:srgbClr val="FF0000"/>
                </a:solidFill>
              </a:rPr>
              <a:t>Now allowed for new and </a:t>
            </a:r>
            <a:r>
              <a:rPr lang="en-US" b="1" u="sng" dirty="0" smtClean="0">
                <a:solidFill>
                  <a:srgbClr val="FF0000"/>
                </a:solidFill>
              </a:rPr>
              <a:t>used</a:t>
            </a:r>
            <a:r>
              <a:rPr lang="en-US" dirty="0" smtClean="0">
                <a:solidFill>
                  <a:srgbClr val="FF0000"/>
                </a:solidFill>
              </a:rPr>
              <a:t> property</a:t>
            </a:r>
          </a:p>
          <a:p>
            <a:pPr lvl="1"/>
            <a:r>
              <a:rPr lang="en-US" dirty="0" smtClean="0"/>
              <a:t>80%   2023</a:t>
            </a:r>
          </a:p>
          <a:p>
            <a:pPr lvl="1"/>
            <a:r>
              <a:rPr lang="en-US" dirty="0" smtClean="0"/>
              <a:t>60%   2024</a:t>
            </a:r>
          </a:p>
          <a:p>
            <a:pPr lvl="1"/>
            <a:r>
              <a:rPr lang="en-US" dirty="0" smtClean="0"/>
              <a:t>40%   2025</a:t>
            </a:r>
          </a:p>
          <a:p>
            <a:pPr lvl="1"/>
            <a:r>
              <a:rPr lang="en-US" dirty="0" smtClean="0"/>
              <a:t>20%   2026</a:t>
            </a:r>
            <a:endParaRPr lang="en-US" dirty="0"/>
          </a:p>
          <a:p>
            <a:pPr lvl="1"/>
            <a:r>
              <a:rPr lang="en-US" dirty="0" smtClean="0"/>
              <a:t>Bonus sunsets after December 31,2026</a:t>
            </a:r>
          </a:p>
          <a:p>
            <a:pPr lvl="1"/>
            <a:endParaRPr lang="en-US" dirty="0"/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5339648"/>
      </p:ext>
    </p:extLst>
  </p:cSld>
  <p:clrMapOvr>
    <a:masterClrMapping/>
  </p:clrMapOvr>
  <p:transition>
    <p:fade thruBlk="1"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Tax Reform Implications for Businesses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525963"/>
          </a:xfrm>
        </p:spPr>
        <p:txBody>
          <a:bodyPr/>
          <a:lstStyle/>
          <a:p>
            <a:r>
              <a:rPr lang="en-US" dirty="0" smtClean="0"/>
              <a:t>New Farming and Machinery Depreciation</a:t>
            </a:r>
          </a:p>
          <a:p>
            <a:pPr lvl="1"/>
            <a:r>
              <a:rPr lang="en-US" dirty="0" smtClean="0"/>
              <a:t>For property placed into service after December 31, 2017:</a:t>
            </a:r>
          </a:p>
          <a:p>
            <a:pPr lvl="1"/>
            <a:r>
              <a:rPr lang="en-US" dirty="0" smtClean="0"/>
              <a:t>Cost recovery period is now 5 years for machinery and equipment</a:t>
            </a:r>
          </a:p>
          <a:p>
            <a:pPr lvl="1"/>
            <a:r>
              <a:rPr lang="en-US" dirty="0" smtClean="0"/>
              <a:t>Grain bins, fences, cotton ginning equipment, and land improvements are 7 year assets.</a:t>
            </a:r>
          </a:p>
          <a:p>
            <a:pPr lvl="1"/>
            <a:r>
              <a:rPr lang="en-US" dirty="0" smtClean="0"/>
              <a:t>200% declining balance is to be used on 3-, 5-, 7- and 10-year property</a:t>
            </a:r>
          </a:p>
          <a:p>
            <a:pPr lvl="1"/>
            <a:r>
              <a:rPr lang="en-US" dirty="0" smtClean="0"/>
              <a:t>150% declining balance on 15 and 20 year property</a:t>
            </a:r>
          </a:p>
          <a:p>
            <a:pPr lvl="1"/>
            <a:endParaRPr lang="en-US" dirty="0"/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0062248"/>
      </p:ext>
    </p:extLst>
  </p:cSld>
  <p:clrMapOvr>
    <a:masterClrMapping/>
  </p:clrMapOvr>
  <p:transition>
    <p:fade thruBlk="1"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Tax Reform Implications for Businesses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Limits on Deduction of Business Interest</a:t>
            </a:r>
          </a:p>
          <a:p>
            <a:pPr lvl="1"/>
            <a:r>
              <a:rPr lang="en-US" dirty="0" smtClean="0"/>
              <a:t>Beginning after December 31, 2017, every business, regardless of form, is generally subject to a disallowance of a deduction of net interest expense in excess of 30% of the business’s adjusted taxable income.</a:t>
            </a:r>
          </a:p>
          <a:p>
            <a:pPr lvl="1"/>
            <a:r>
              <a:rPr lang="en-US" dirty="0" smtClean="0"/>
              <a:t>This is determined at the tax filer level.</a:t>
            </a:r>
          </a:p>
          <a:p>
            <a:pPr lvl="1"/>
            <a:r>
              <a:rPr lang="en-US" dirty="0" smtClean="0"/>
              <a:t>However, for pass-through entities, the determination is made at the entity level.</a:t>
            </a:r>
          </a:p>
          <a:p>
            <a:pPr lvl="1"/>
            <a:endParaRPr lang="en-US" dirty="0"/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9259157"/>
      </p:ext>
    </p:extLst>
  </p:cSld>
  <p:clrMapOvr>
    <a:masterClrMapping/>
  </p:clrMapOvr>
  <p:transition>
    <p:fade thruBlk="1"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Tax Reform Implications for Businesses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Limits on Deduction of Business Interest</a:t>
            </a:r>
          </a:p>
          <a:p>
            <a:pPr lvl="1"/>
            <a:r>
              <a:rPr lang="en-US" dirty="0" smtClean="0"/>
              <a:t>An exemption from these rules applies for taxpayers with average gross receipts for a three-tax year period ending with the prior taxable year that do not exceed $25 million.</a:t>
            </a:r>
          </a:p>
          <a:p>
            <a:pPr lvl="1"/>
            <a:r>
              <a:rPr lang="en-US" dirty="0" smtClean="0"/>
              <a:t>Farming businesses can elect out if they use ADS to depreciate any property used in the farming business with a recovery period of ten years or more.</a:t>
            </a:r>
          </a:p>
          <a:p>
            <a:pPr lvl="2"/>
            <a:r>
              <a:rPr lang="en-US" dirty="0" smtClean="0"/>
              <a:t>Single purpose structures (poultry / hog houses)</a:t>
            </a:r>
          </a:p>
          <a:p>
            <a:pPr lvl="1"/>
            <a:endParaRPr lang="en-US" dirty="0"/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4663592"/>
      </p:ext>
    </p:extLst>
  </p:cSld>
  <p:clrMapOvr>
    <a:masterClrMapping/>
  </p:clrMapOvr>
  <p:transition>
    <p:fade thruBlk="1"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Tax Reform Implications for Businesses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7067" y="1417638"/>
            <a:ext cx="8692444" cy="4525963"/>
          </a:xfrm>
        </p:spPr>
        <p:txBody>
          <a:bodyPr/>
          <a:lstStyle/>
          <a:p>
            <a:r>
              <a:rPr lang="en-US" dirty="0" smtClean="0"/>
              <a:t>Modification of Net Operating Loss Deduction</a:t>
            </a:r>
          </a:p>
          <a:p>
            <a:pPr lvl="1"/>
            <a:r>
              <a:rPr lang="en-US" dirty="0" smtClean="0"/>
              <a:t>Generally the carry-back provisions are repealed and replaced carry forward with deduction limited to 80% of taxable income.</a:t>
            </a:r>
          </a:p>
          <a:p>
            <a:pPr lvl="1"/>
            <a:r>
              <a:rPr lang="en-US" dirty="0" smtClean="0"/>
              <a:t>For Farmers, the 5-year carry back is modified to 2-year carry-back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and then any remaining NOL can be carried forward indefinitely.</a:t>
            </a:r>
          </a:p>
          <a:p>
            <a:pPr lvl="1"/>
            <a:r>
              <a:rPr lang="en-US" dirty="0" smtClean="0"/>
              <a:t>For losses created in tax years beginning after December 31, 2017, the NOL deduction is limited to 80% of taxable income.  Carryovers are subject to this limitation too.</a:t>
            </a:r>
          </a:p>
          <a:p>
            <a:pPr lvl="1"/>
            <a:endParaRPr lang="en-US" dirty="0"/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6700224"/>
      </p:ext>
    </p:extLst>
  </p:cSld>
  <p:clrMapOvr>
    <a:masterClrMapping/>
  </p:clrMapOvr>
  <p:transition>
    <p:fade thruBlk="1"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Tax Reform Implications for Businesses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Domestic Production Activities Deduction (DPAD) is repealed</a:t>
            </a:r>
          </a:p>
          <a:p>
            <a:endParaRPr lang="en-US" dirty="0" smtClean="0"/>
          </a:p>
          <a:p>
            <a:r>
              <a:rPr lang="en-US" dirty="0" smtClean="0"/>
              <a:t>DPAD replaced with Section 199A 20% deduction discussed earlier.</a:t>
            </a:r>
          </a:p>
          <a:p>
            <a:pPr lvl="1"/>
            <a:endParaRPr lang="en-US" dirty="0"/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5524066"/>
      </p:ext>
    </p:extLst>
  </p:cSld>
  <p:clrMapOvr>
    <a:masterClrMapping/>
  </p:clrMapOvr>
  <p:transition>
    <p:fade thruBlk="1"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Tax Reform Implications for Businesses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Like-Kind Exchanges are now LIMITED</a:t>
            </a:r>
          </a:p>
          <a:p>
            <a:pPr lvl="1"/>
            <a:r>
              <a:rPr lang="en-US" dirty="0" smtClean="0"/>
              <a:t>Generally, for tax years beginning after December 31, 2017, like-kind exchanges are going to be allowed for real property that is not held primarily for sale (inventory)</a:t>
            </a:r>
          </a:p>
          <a:p>
            <a:pPr lvl="1"/>
            <a:r>
              <a:rPr lang="en-US" dirty="0" smtClean="0"/>
              <a:t>Therefore, in the future, trades of equipment and machinery will be a two-step transaction:</a:t>
            </a:r>
          </a:p>
          <a:p>
            <a:pPr lvl="2"/>
            <a:r>
              <a:rPr lang="en-US" dirty="0" smtClean="0"/>
              <a:t>Sale of traded in item at trade allowance (FMV)</a:t>
            </a:r>
          </a:p>
          <a:p>
            <a:pPr lvl="2"/>
            <a:r>
              <a:rPr lang="en-US" dirty="0" smtClean="0"/>
              <a:t>Purchase of new item (higher basis) can use Section 179 expense or Bonus depreciation to offset tax consequence of sale.</a:t>
            </a:r>
            <a:endParaRPr lang="en-US" dirty="0"/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3617069"/>
      </p:ext>
    </p:extLst>
  </p:cSld>
  <p:clrMapOvr>
    <a:masterClrMapping/>
  </p:clrMapOvr>
  <p:transition>
    <p:fade thruBlk="1"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Where to from here?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 understand that a “Technical Corrections Bill” is already in the works to address issues that emerged from the passage of the “Tax Cuts and Jobs Act”.</a:t>
            </a:r>
          </a:p>
          <a:p>
            <a:r>
              <a:rPr lang="en-US" dirty="0" smtClean="0"/>
              <a:t>The Treasury Department must issue rules and regulations pertinent to the new tax law, which are forthcoming.</a:t>
            </a:r>
          </a:p>
          <a:p>
            <a:r>
              <a:rPr lang="en-US" dirty="0" smtClean="0"/>
              <a:t>IRS will be gearing up…but they, too, are adjusting to a “new reality” as of December 22, 2017.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6568023"/>
      </p:ext>
    </p:extLst>
  </p:cSld>
  <p:clrMapOvr>
    <a:masterClrMapping/>
  </p:clrMapOvr>
  <p:transition>
    <p:fade thruBlk="1"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Thank you for your attention!!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 smtClean="0"/>
              <a:t>J C. Hobbs</a:t>
            </a:r>
          </a:p>
          <a:p>
            <a:pPr marL="0" indent="0">
              <a:buNone/>
            </a:pPr>
            <a:r>
              <a:rPr lang="en-US" dirty="0" smtClean="0"/>
              <a:t>Assistant Extension Specialist</a:t>
            </a:r>
          </a:p>
          <a:p>
            <a:pPr marL="0" indent="0">
              <a:buNone/>
            </a:pPr>
            <a:r>
              <a:rPr lang="en-US" dirty="0" smtClean="0"/>
              <a:t>Email: </a:t>
            </a:r>
            <a:r>
              <a:rPr lang="en-US" dirty="0" smtClean="0">
                <a:hlinkClick r:id="rId2"/>
              </a:rPr>
              <a:t>jc.hobbs@okstate.edu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896762777"/>
      </p:ext>
    </p:extLst>
  </p:cSld>
  <p:clrMapOvr>
    <a:masterClrMapping/>
  </p:clrMapOvr>
  <p:transition>
    <p:fade thruBlk="1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Individual Changes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708525"/>
          </a:xfrm>
        </p:spPr>
        <p:txBody>
          <a:bodyPr/>
          <a:lstStyle/>
          <a:p>
            <a:r>
              <a:rPr lang="en-US" dirty="0" smtClean="0"/>
              <a:t>Tax rates have changed:</a:t>
            </a:r>
          </a:p>
          <a:p>
            <a:pPr lvl="1"/>
            <a:r>
              <a:rPr lang="en-US" dirty="0" smtClean="0"/>
              <a:t>2017: 10%, 15%, 25%, 28%, 33%, 35%, and 39.6%</a:t>
            </a:r>
          </a:p>
          <a:p>
            <a:pPr lvl="1"/>
            <a:r>
              <a:rPr lang="en-US" dirty="0" smtClean="0"/>
              <a:t>2018: 10%, 12%, 22%, 24%, 32%, 35%, and 37%</a:t>
            </a:r>
            <a:endParaRPr lang="en-US" dirty="0"/>
          </a:p>
          <a:p>
            <a:pPr lvl="1"/>
            <a:r>
              <a:rPr lang="en-US" dirty="0" smtClean="0"/>
              <a:t>Rate changes are effective for tax years beginning after December 31, 2017 and before January 1, 2026</a:t>
            </a:r>
          </a:p>
          <a:p>
            <a:pPr lvl="1"/>
            <a:r>
              <a:rPr lang="en-US" dirty="0" smtClean="0"/>
              <a:t>Estates and Trusts: 10%, 24%, 35% and 37%</a:t>
            </a:r>
          </a:p>
          <a:p>
            <a:pPr lvl="2"/>
            <a:r>
              <a:rPr lang="en-US" dirty="0" smtClean="0"/>
              <a:t>At $12,500 of taxable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income goes to 37%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0125820"/>
      </p:ext>
    </p:extLst>
  </p:cSld>
  <p:clrMapOvr>
    <a:masterClrMapping/>
  </p:clrMapOvr>
  <p:transition>
    <p:fade thruBlk="1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Individual Changes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Standard Deduction increased for tax years beginning after December 31, 2017 and before January 1, 2026</a:t>
            </a:r>
          </a:p>
          <a:p>
            <a:pPr lvl="1"/>
            <a:r>
              <a:rPr lang="en-US" dirty="0" smtClean="0"/>
              <a:t>MFJ $24,000</a:t>
            </a:r>
          </a:p>
          <a:p>
            <a:pPr lvl="1"/>
            <a:r>
              <a:rPr lang="en-US" dirty="0" smtClean="0"/>
              <a:t>Head-of-Household $18,000</a:t>
            </a:r>
          </a:p>
          <a:p>
            <a:pPr lvl="1"/>
            <a:r>
              <a:rPr lang="en-US" dirty="0" smtClean="0"/>
              <a:t>Single / MFS $12,000</a:t>
            </a:r>
          </a:p>
          <a:p>
            <a:pPr lvl="1"/>
            <a:r>
              <a:rPr lang="en-US" dirty="0" smtClean="0"/>
              <a:t>No changes to additional deduction amount for elderly or blind ($1,050 or $1,550 dependent upon filing status)</a:t>
            </a:r>
          </a:p>
        </p:txBody>
      </p:sp>
    </p:spTree>
    <p:extLst>
      <p:ext uri="{BB962C8B-B14F-4D97-AF65-F5344CB8AC3E}">
        <p14:creationId xmlns:p14="http://schemas.microsoft.com/office/powerpoint/2010/main" val="798242526"/>
      </p:ext>
    </p:extLst>
  </p:cSld>
  <p:clrMapOvr>
    <a:masterClrMapping/>
  </p:clrMapOvr>
  <p:transition>
    <p:fade thruBlk="1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Individual Changes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Personal Exemptions are SUSPENDED</a:t>
            </a:r>
          </a:p>
          <a:p>
            <a:pPr lvl="1"/>
            <a:r>
              <a:rPr lang="en-US" dirty="0" smtClean="0"/>
              <a:t>For Tax years beginning after December 31, 2017 and before January 1, 2026.</a:t>
            </a:r>
          </a:p>
          <a:p>
            <a:pPr lvl="1"/>
            <a:r>
              <a:rPr lang="en-US" dirty="0" smtClean="0"/>
              <a:t>Effectively reduces the exemption amount to zero.</a:t>
            </a:r>
          </a:p>
        </p:txBody>
      </p:sp>
    </p:spTree>
    <p:extLst>
      <p:ext uri="{BB962C8B-B14F-4D97-AF65-F5344CB8AC3E}">
        <p14:creationId xmlns:p14="http://schemas.microsoft.com/office/powerpoint/2010/main" val="1489889615"/>
      </p:ext>
    </p:extLst>
  </p:cSld>
  <p:clrMapOvr>
    <a:masterClrMapping/>
  </p:clrMapOvr>
  <p:transition>
    <p:fade thruBlk="1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Better off Tax wise?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It depends!!  A family with two kids, all things equal may have a higher tax liability:</a:t>
            </a:r>
          </a:p>
          <a:p>
            <a:pPr lvl="1"/>
            <a:r>
              <a:rPr lang="en-US" dirty="0" smtClean="0"/>
              <a:t>Old rules: 2018  Standard Deduction MFJ $13,000 plus 4 X $4,150 = $29,600 Tax Free Income</a:t>
            </a:r>
          </a:p>
          <a:p>
            <a:pPr lvl="1"/>
            <a:r>
              <a:rPr lang="en-US" dirty="0" smtClean="0"/>
              <a:t>New rules: 2018 Standard deduction only: $24,000 Tax Free Income</a:t>
            </a:r>
          </a:p>
          <a:p>
            <a:pPr lvl="1"/>
            <a:r>
              <a:rPr lang="en-US" dirty="0" smtClean="0"/>
              <a:t>Must consider the Child Tax Credit (increase) </a:t>
            </a:r>
          </a:p>
        </p:txBody>
      </p:sp>
    </p:spTree>
    <p:extLst>
      <p:ext uri="{BB962C8B-B14F-4D97-AF65-F5344CB8AC3E}">
        <p14:creationId xmlns:p14="http://schemas.microsoft.com/office/powerpoint/2010/main" val="2248623797"/>
      </p:ext>
    </p:extLst>
  </p:cSld>
  <p:clrMapOvr>
    <a:masterClrMapping/>
  </p:clrMapOvr>
  <p:transition>
    <p:fade thruBlk="1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Individual Changes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New measure of inflation index: now to use “chained CPI-U” (Consumer Price Index for Urban Individuals)</a:t>
            </a:r>
          </a:p>
          <a:p>
            <a:r>
              <a:rPr lang="en-US" dirty="0" smtClean="0"/>
              <a:t>Chained CPI-U generally grows at a slower pace because it takes into consideration that consumers substitute between goods in response to relative prices.  (Slower Adjustment)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1453101"/>
      </p:ext>
    </p:extLst>
  </p:cSld>
  <p:clrMapOvr>
    <a:masterClrMapping/>
  </p:clrMapOvr>
  <p:transition>
    <p:fade thruBlk="1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Individual Changes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98600"/>
            <a:ext cx="8229600" cy="4525963"/>
          </a:xfrm>
        </p:spPr>
        <p:txBody>
          <a:bodyPr/>
          <a:lstStyle/>
          <a:p>
            <a:r>
              <a:rPr lang="en-US" dirty="0" smtClean="0"/>
              <a:t>Kiddie Tax Modified:</a:t>
            </a:r>
          </a:p>
          <a:p>
            <a:pPr lvl="1"/>
            <a:r>
              <a:rPr lang="en-US" dirty="0" smtClean="0"/>
              <a:t>Beginning for tax years after December 31, 2017 taxable earned income is taxed at single individual rates; and</a:t>
            </a:r>
          </a:p>
          <a:p>
            <a:pPr lvl="1"/>
            <a:r>
              <a:rPr lang="en-US" dirty="0" smtClean="0"/>
              <a:t>Taxable income that is derived from unearned sources (portfolio, capital gains, etc.) are taxed according to estate and trust income tax brackets.</a:t>
            </a:r>
          </a:p>
          <a:p>
            <a:pPr lvl="2"/>
            <a:r>
              <a:rPr lang="en-US" dirty="0"/>
              <a:t>Estates and Trusts: 10%, 24%, 35% and 37%</a:t>
            </a:r>
          </a:p>
          <a:p>
            <a:pPr lvl="2"/>
            <a:r>
              <a:rPr lang="en-US" dirty="0"/>
              <a:t>At $12,500 of </a:t>
            </a:r>
            <a:r>
              <a:rPr lang="en-US" dirty="0" smtClean="0"/>
              <a:t>taxable income </a:t>
            </a:r>
            <a:r>
              <a:rPr lang="en-US" dirty="0"/>
              <a:t>goes to 37%</a:t>
            </a:r>
          </a:p>
          <a:p>
            <a:pPr lvl="2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298109403"/>
      </p:ext>
    </p:extLst>
  </p:cSld>
  <p:clrMapOvr>
    <a:masterClrMapping/>
  </p:clrMapOvr>
  <p:transition>
    <p:fade thruBlk="1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Individual Changes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Capital Gains rates are retained:</a:t>
            </a:r>
          </a:p>
          <a:p>
            <a:pPr lvl="1"/>
            <a:r>
              <a:rPr lang="en-US" dirty="0" smtClean="0"/>
              <a:t>0%, 15%, and 20% rates</a:t>
            </a:r>
          </a:p>
          <a:p>
            <a:pPr lvl="1"/>
            <a:r>
              <a:rPr lang="en-US" dirty="0" smtClean="0"/>
              <a:t>The new law maintains the breakpoints of the old law, but uses the chained CPI-U indexing for inflation for tax years after December 31, 2017.</a:t>
            </a:r>
          </a:p>
          <a:p>
            <a:pPr lvl="1"/>
            <a:r>
              <a:rPr lang="en-US" dirty="0" smtClean="0"/>
              <a:t>2018: 15% breakpoint is $77,200 MFJ</a:t>
            </a:r>
          </a:p>
          <a:p>
            <a:pPr marL="457200" lvl="1" indent="0">
              <a:buNone/>
            </a:pPr>
            <a:r>
              <a:rPr lang="en-US" dirty="0" smtClean="0"/>
              <a:t>              20% breakpoint is $479,000 MFJ</a:t>
            </a:r>
            <a:endParaRPr lang="en-US" dirty="0"/>
          </a:p>
          <a:p>
            <a:pPr lvl="2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572507322"/>
      </p:ext>
    </p:extLst>
  </p:cSld>
  <p:clrMapOvr>
    <a:masterClrMapping/>
  </p:clrMapOvr>
  <p:transition>
    <p:fade thruBlk="1"/>
  </p:transition>
</p:sld>
</file>

<file path=ppt/theme/theme1.xml><?xml version="1.0" encoding="utf-8"?>
<a:theme xmlns:a="http://schemas.openxmlformats.org/drawingml/2006/main" name="osu theme 1">
  <a:themeElements>
    <a:clrScheme name="OSU Extension #1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SU Extension #1">
      <a:majorFont>
        <a:latin typeface="Kozuka Gothic Pro B"/>
        <a:ea typeface=""/>
        <a:cs typeface=""/>
      </a:majorFont>
      <a:minorFont>
        <a:latin typeface="Kozuka Gothic Pro B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1143000" marR="0" indent="-22860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Char char="•"/>
          <a:tabLst/>
          <a:defRPr kumimoji="0" lang="en-US" sz="2000" b="1" i="1" u="sng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Kozuka Gothic Pro B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1143000" marR="0" indent="-22860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Char char="•"/>
          <a:tabLst/>
          <a:defRPr kumimoji="0" lang="en-US" sz="2000" b="1" i="1" u="sng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Kozuka Gothic Pro B" pitchFamily="34" charset="-128"/>
          </a:defRPr>
        </a:defPPr>
      </a:lstStyle>
    </a:lnDef>
    <a:txDef>
      <a:spPr>
        <a:noFill/>
      </a:spPr>
      <a:bodyPr wrap="none" rtlCol="0">
        <a:spAutoFit/>
      </a:bodyPr>
      <a:lstStyle>
        <a:defPPr>
          <a:buNone/>
          <a:defRPr b="0" i="0" u="none" dirty="0">
            <a:latin typeface="Arial" panose="020B0604020202020204" pitchFamily="34" charset="0"/>
            <a:cs typeface="Arial" panose="020B0604020202020204" pitchFamily="34" charset="0"/>
          </a:defRPr>
        </a:defPPr>
      </a:lstStyle>
    </a:txDef>
  </a:objectDefaults>
  <a:extraClrSchemeLst>
    <a:extraClrScheme>
      <a:clrScheme name="OSU Extension #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SU Extension #1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SU Extension #1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SU Extension #1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SU Extension #1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SU Extension #1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SU Extension #1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SU Extension #1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SU Extension #1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SU Extension #1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SU Extension #1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SU Extension #1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su theme 1" id="{C64F447C-AEB0-423D-BDF3-CE31FF436EAF}" vid="{590C9B80-CC60-4726-9D17-AD9B239BEE86}"/>
    </a:ext>
  </a:extLst>
</a:theme>
</file>

<file path=ppt/theme/theme2.xml><?xml version="1.0" encoding="utf-8"?>
<a:theme xmlns:a="http://schemas.openxmlformats.org/drawingml/2006/main" name="Extension Template">
  <a:themeElements>
    <a:clrScheme name="OSU Extension #1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SU Extension #1">
      <a:majorFont>
        <a:latin typeface="Kozuka Gothic Pro H"/>
        <a:ea typeface=""/>
        <a:cs typeface=""/>
      </a:majorFont>
      <a:minorFont>
        <a:latin typeface="Kozuka Gothic Pro B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Kozuka Gothic Pro H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Kozuka Gothic Pro H" pitchFamily="34" charset="-128"/>
          </a:defRPr>
        </a:defPPr>
      </a:lstStyle>
    </a:lnDef>
  </a:objectDefaults>
  <a:extraClrSchemeLst>
    <a:extraClrScheme>
      <a:clrScheme name="OSU Extension #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SU Extension #1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SU Extension #1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SU Extension #1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SU Extension #1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SU Extension #1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SU Extension #1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SU Extension #1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SU Extension #1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SU Extension #1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SU Extension #1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SU Extension #1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60F5E55C585DB41A8086B22A0BA3978" ma:contentTypeVersion="10" ma:contentTypeDescription="Create a new document." ma:contentTypeScope="" ma:versionID="4017d100ac469d27e8afbfcd5da291e5">
  <xsd:schema xmlns:xsd="http://www.w3.org/2001/XMLSchema" xmlns:xs="http://www.w3.org/2001/XMLSchema" xmlns:p="http://schemas.microsoft.com/office/2006/metadata/properties" xmlns:ns3="6d636ed6-4d22-4f9b-a70c-2b144907596b" xmlns:ns4="db382af5-41d1-4468-8b87-e2f8642e227d" targetNamespace="http://schemas.microsoft.com/office/2006/metadata/properties" ma:root="true" ma:fieldsID="a87cfaeeda2f48cde7ed09687aa51c61" ns3:_="" ns4:_="">
    <xsd:import namespace="6d636ed6-4d22-4f9b-a70c-2b144907596b"/>
    <xsd:import namespace="db382af5-41d1-4468-8b87-e2f8642e227d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d636ed6-4d22-4f9b-a70c-2b144907596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b382af5-41d1-4468-8b87-e2f8642e227d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7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329C0072-BD8C-4DB5-8D8F-1794DE5D4D8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d636ed6-4d22-4f9b-a70c-2b144907596b"/>
    <ds:schemaRef ds:uri="db382af5-41d1-4468-8b87-e2f8642e227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8C4D45F-42F8-40BC-A08D-7C1C782086F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6FD1D22-5AA2-4790-8521-8EC008E2F546}">
  <ds:schemaRefs>
    <ds:schemaRef ds:uri="http://schemas.microsoft.com/office/2006/metadata/properties"/>
    <ds:schemaRef ds:uri="http://purl.org/dc/terms/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www.w3.org/XML/1998/namespace"/>
    <ds:schemaRef ds:uri="http://purl.org/dc/elements/1.1/"/>
    <ds:schemaRef ds:uri="db382af5-41d1-4468-8b87-e2f8642e227d"/>
    <ds:schemaRef ds:uri="6d636ed6-4d22-4f9b-a70c-2b144907596b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osu theme 1</Template>
  <TotalTime>121</TotalTime>
  <Words>1718</Words>
  <Application>Microsoft Office PowerPoint</Application>
  <PresentationFormat>On-screen Show (4:3)</PresentationFormat>
  <Paragraphs>158</Paragraphs>
  <Slides>28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28</vt:i4>
      </vt:variant>
    </vt:vector>
  </HeadingPairs>
  <TitlesOfParts>
    <vt:vector size="34" baseType="lpstr">
      <vt:lpstr>Arial</vt:lpstr>
      <vt:lpstr>Arial Black</vt:lpstr>
      <vt:lpstr>Kozuka Gothic Pro B</vt:lpstr>
      <vt:lpstr>Kozuka Gothic Pro H</vt:lpstr>
      <vt:lpstr>osu theme 1</vt:lpstr>
      <vt:lpstr>Extension Template</vt:lpstr>
      <vt:lpstr>Tax Cuts and Jobs Act: Tax Reform 2017 Selected Items for Discussion</vt:lpstr>
      <vt:lpstr>“Tax Cuts and Jobs Act”</vt:lpstr>
      <vt:lpstr>Individual Changes</vt:lpstr>
      <vt:lpstr>Individual Changes</vt:lpstr>
      <vt:lpstr>Individual Changes</vt:lpstr>
      <vt:lpstr>Better off Tax wise?</vt:lpstr>
      <vt:lpstr>Individual Changes</vt:lpstr>
      <vt:lpstr>Individual Changes</vt:lpstr>
      <vt:lpstr>Individual Changes</vt:lpstr>
      <vt:lpstr>Individual Changes</vt:lpstr>
      <vt:lpstr>Individual Changes</vt:lpstr>
      <vt:lpstr>Individual Changes</vt:lpstr>
      <vt:lpstr>Individual Changes</vt:lpstr>
      <vt:lpstr>Individual Changes</vt:lpstr>
      <vt:lpstr>Individual Changes</vt:lpstr>
      <vt:lpstr>Suspended Deductions</vt:lpstr>
      <vt:lpstr>Estate and Gift Tax</vt:lpstr>
      <vt:lpstr>Tax Reform Implications for Businesses</vt:lpstr>
      <vt:lpstr>Tax Reform Implications for Businesses</vt:lpstr>
      <vt:lpstr>Tax Reform Implications for Businesses</vt:lpstr>
      <vt:lpstr>Tax Reform Implications for Businesses</vt:lpstr>
      <vt:lpstr>Tax Reform Implications for Businesses</vt:lpstr>
      <vt:lpstr>Tax Reform Implications for Businesses</vt:lpstr>
      <vt:lpstr>Tax Reform Implications for Businesses</vt:lpstr>
      <vt:lpstr>Tax Reform Implications for Businesses</vt:lpstr>
      <vt:lpstr>Tax Reform Implications for Businesses</vt:lpstr>
      <vt:lpstr>Where to from here?</vt:lpstr>
      <vt:lpstr>Questions?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jc hobbs</dc:creator>
  <cp:lastModifiedBy>Spradlin, Cassidy D</cp:lastModifiedBy>
  <cp:revision>8</cp:revision>
  <dcterms:created xsi:type="dcterms:W3CDTF">2018-01-12T19:50:30Z</dcterms:created>
  <dcterms:modified xsi:type="dcterms:W3CDTF">2020-10-15T14:39:45Z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0x010100560F5E55C585DB41A8086B22A0BA3978</vt:lpwstr>
  </property>
</Properties>
</file>