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4"/>
  </p:sldMasterIdLst>
  <p:notesMasterIdLst>
    <p:notesMasterId r:id="rId14"/>
  </p:notesMasterIdLst>
  <p:handoutMasterIdLst>
    <p:handoutMasterId r:id="rId15"/>
  </p:handoutMasterIdLst>
  <p:sldIdLst>
    <p:sldId id="256" r:id="rId5"/>
    <p:sldId id="266" r:id="rId6"/>
    <p:sldId id="279" r:id="rId7"/>
    <p:sldId id="286" r:id="rId8"/>
    <p:sldId id="287" r:id="rId9"/>
    <p:sldId id="281" r:id="rId10"/>
    <p:sldId id="274" r:id="rId11"/>
    <p:sldId id="276" r:id="rId12"/>
    <p:sldId id="284" r:id="rId13"/>
  </p:sldIdLst>
  <p:sldSz cx="9144000" cy="6858000" type="screen4x3"/>
  <p:notesSz cx="7010400" cy="9296400"/>
  <p:defaultTextStyle>
    <a:defPPr>
      <a:defRPr lang="en-US"/>
    </a:defPPr>
    <a:lvl1pPr algn="l" rtl="0" fontAlgn="base">
      <a:spcBef>
        <a:spcPct val="20000"/>
      </a:spcBef>
      <a:spcAft>
        <a:spcPct val="0"/>
      </a:spcAft>
      <a:buClr>
        <a:srgbClr val="FF9900"/>
      </a:buClr>
      <a:buFont typeface="Wingdings" pitchFamily="2" charset="2"/>
      <a:buChar char="•"/>
      <a:defRPr kern="1200">
        <a:solidFill>
          <a:schemeClr val="tx1"/>
        </a:solidFill>
        <a:latin typeface="Arial" charset="0"/>
        <a:ea typeface="+mn-ea"/>
        <a:cs typeface="+mn-cs"/>
      </a:defRPr>
    </a:lvl1pPr>
    <a:lvl2pPr marL="457200" algn="l" rtl="0" fontAlgn="base">
      <a:spcBef>
        <a:spcPct val="20000"/>
      </a:spcBef>
      <a:spcAft>
        <a:spcPct val="0"/>
      </a:spcAft>
      <a:buClr>
        <a:srgbClr val="FF9900"/>
      </a:buClr>
      <a:buFont typeface="Wingdings" pitchFamily="2" charset="2"/>
      <a:buChar char="•"/>
      <a:defRPr kern="1200">
        <a:solidFill>
          <a:schemeClr val="tx1"/>
        </a:solidFill>
        <a:latin typeface="Arial" charset="0"/>
        <a:ea typeface="+mn-ea"/>
        <a:cs typeface="+mn-cs"/>
      </a:defRPr>
    </a:lvl2pPr>
    <a:lvl3pPr marL="914400" algn="l" rtl="0" fontAlgn="base">
      <a:spcBef>
        <a:spcPct val="20000"/>
      </a:spcBef>
      <a:spcAft>
        <a:spcPct val="0"/>
      </a:spcAft>
      <a:buClr>
        <a:srgbClr val="FF9900"/>
      </a:buClr>
      <a:buFont typeface="Wingdings" pitchFamily="2" charset="2"/>
      <a:buChar char="•"/>
      <a:defRPr kern="1200">
        <a:solidFill>
          <a:schemeClr val="tx1"/>
        </a:solidFill>
        <a:latin typeface="Arial" charset="0"/>
        <a:ea typeface="+mn-ea"/>
        <a:cs typeface="+mn-cs"/>
      </a:defRPr>
    </a:lvl3pPr>
    <a:lvl4pPr marL="1371600" algn="l" rtl="0" fontAlgn="base">
      <a:spcBef>
        <a:spcPct val="20000"/>
      </a:spcBef>
      <a:spcAft>
        <a:spcPct val="0"/>
      </a:spcAft>
      <a:buClr>
        <a:srgbClr val="FF9900"/>
      </a:buClr>
      <a:buFont typeface="Wingdings" pitchFamily="2" charset="2"/>
      <a:buChar char="•"/>
      <a:defRPr kern="1200">
        <a:solidFill>
          <a:schemeClr val="tx1"/>
        </a:solidFill>
        <a:latin typeface="Arial" charset="0"/>
        <a:ea typeface="+mn-ea"/>
        <a:cs typeface="+mn-cs"/>
      </a:defRPr>
    </a:lvl4pPr>
    <a:lvl5pPr marL="1828800" algn="l" rtl="0" fontAlgn="base">
      <a:spcBef>
        <a:spcPct val="20000"/>
      </a:spcBef>
      <a:spcAft>
        <a:spcPct val="0"/>
      </a:spcAft>
      <a:buClr>
        <a:srgbClr val="FF9900"/>
      </a:buClr>
      <a:buFont typeface="Wingdings" pitchFamily="2" charset="2"/>
      <a:buChar char="•"/>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AEAEA"/>
    <a:srgbClr val="DDDDDD"/>
    <a:srgbClr val="008000"/>
    <a:srgbClr val="339933"/>
    <a:srgbClr val="FFFF00"/>
    <a:srgbClr val="80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051" autoAdjust="0"/>
  </p:normalViewPr>
  <p:slideViewPr>
    <p:cSldViewPr>
      <p:cViewPr varScale="1">
        <p:scale>
          <a:sx n="86" d="100"/>
          <a:sy n="86" d="100"/>
        </p:scale>
        <p:origin x="2334" y="90"/>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2" y="0"/>
            <a:ext cx="3037840"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eaLnBrk="0" hangingPunct="0">
              <a:spcBef>
                <a:spcPct val="0"/>
              </a:spcBef>
              <a:buClrTx/>
              <a:buFontTx/>
              <a:buNone/>
              <a:defRPr sz="1200">
                <a:latin typeface="Times New Roman" pitchFamily="18" charset="0"/>
              </a:defRPr>
            </a:lvl1pPr>
          </a:lstStyle>
          <a:p>
            <a:endParaRPr lang="en-US" dirty="0"/>
          </a:p>
        </p:txBody>
      </p:sp>
      <p:sp>
        <p:nvSpPr>
          <p:cNvPr id="35843" name="Rectangle 3"/>
          <p:cNvSpPr>
            <a:spLocks noGrp="1" noChangeArrowheads="1"/>
          </p:cNvSpPr>
          <p:nvPr>
            <p:ph type="dt" sz="quarter" idx="1"/>
          </p:nvPr>
        </p:nvSpPr>
        <p:spPr bwMode="auto">
          <a:xfrm>
            <a:off x="3972560" y="0"/>
            <a:ext cx="3037840"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eaLnBrk="0" hangingPunct="0">
              <a:spcBef>
                <a:spcPct val="0"/>
              </a:spcBef>
              <a:buClrTx/>
              <a:buFontTx/>
              <a:buNone/>
              <a:defRPr sz="1200">
                <a:latin typeface="Times New Roman" pitchFamily="18" charset="0"/>
              </a:defRPr>
            </a:lvl1pPr>
          </a:lstStyle>
          <a:p>
            <a:endParaRPr lang="en-US" dirty="0"/>
          </a:p>
        </p:txBody>
      </p:sp>
      <p:sp>
        <p:nvSpPr>
          <p:cNvPr id="35844" name="Rectangle 4"/>
          <p:cNvSpPr>
            <a:spLocks noGrp="1" noChangeArrowheads="1"/>
          </p:cNvSpPr>
          <p:nvPr>
            <p:ph type="ftr" sz="quarter" idx="2"/>
          </p:nvPr>
        </p:nvSpPr>
        <p:spPr bwMode="auto">
          <a:xfrm>
            <a:off x="2" y="8831580"/>
            <a:ext cx="3037840"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eaLnBrk="0" hangingPunct="0">
              <a:spcBef>
                <a:spcPct val="0"/>
              </a:spcBef>
              <a:buClrTx/>
              <a:buFontTx/>
              <a:buNone/>
              <a:defRPr sz="1200">
                <a:latin typeface="Times New Roman" pitchFamily="18" charset="0"/>
              </a:defRPr>
            </a:lvl1pPr>
          </a:lstStyle>
          <a:p>
            <a:endParaRPr lang="en-US" dirty="0"/>
          </a:p>
        </p:txBody>
      </p:sp>
      <p:sp>
        <p:nvSpPr>
          <p:cNvPr id="35845" name="Rectangle 5"/>
          <p:cNvSpPr>
            <a:spLocks noGrp="1" noChangeArrowheads="1"/>
          </p:cNvSpPr>
          <p:nvPr>
            <p:ph type="sldNum" sz="quarter" idx="3"/>
          </p:nvPr>
        </p:nvSpPr>
        <p:spPr bwMode="auto">
          <a:xfrm>
            <a:off x="3972560" y="8831580"/>
            <a:ext cx="3037840"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eaLnBrk="0" hangingPunct="0">
              <a:spcBef>
                <a:spcPct val="0"/>
              </a:spcBef>
              <a:buClrTx/>
              <a:buFontTx/>
              <a:buNone/>
              <a:defRPr sz="1200">
                <a:latin typeface="Times New Roman" pitchFamily="18" charset="0"/>
              </a:defRPr>
            </a:lvl1pPr>
          </a:lstStyle>
          <a:p>
            <a:fld id="{A73C5EF2-E7C0-4A86-B04D-4DF555E5CC3E}" type="slidenum">
              <a:rPr lang="en-US"/>
              <a:pPr/>
              <a:t>‹#›</a:t>
            </a:fld>
            <a:endParaRPr lang="en-US" dirty="0"/>
          </a:p>
        </p:txBody>
      </p:sp>
    </p:spTree>
    <p:extLst>
      <p:ext uri="{BB962C8B-B14F-4D97-AF65-F5344CB8AC3E}">
        <p14:creationId xmlns:p14="http://schemas.microsoft.com/office/powerpoint/2010/main" val="2471991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2" y="0"/>
            <a:ext cx="3037840"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eaLnBrk="0" hangingPunct="0">
              <a:spcBef>
                <a:spcPct val="0"/>
              </a:spcBef>
              <a:buClrTx/>
              <a:buFontTx/>
              <a:buNone/>
              <a:defRPr sz="1200">
                <a:latin typeface="Times New Roman" pitchFamily="18" charset="0"/>
              </a:defRPr>
            </a:lvl1pPr>
          </a:lstStyle>
          <a:p>
            <a:endParaRPr lang="en-US" dirty="0"/>
          </a:p>
        </p:txBody>
      </p:sp>
      <p:sp>
        <p:nvSpPr>
          <p:cNvPr id="48131" name="Rectangle 3"/>
          <p:cNvSpPr>
            <a:spLocks noGrp="1" noChangeArrowheads="1"/>
          </p:cNvSpPr>
          <p:nvPr>
            <p:ph type="dt" idx="1"/>
          </p:nvPr>
        </p:nvSpPr>
        <p:spPr bwMode="auto">
          <a:xfrm>
            <a:off x="3972560" y="0"/>
            <a:ext cx="3037840"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eaLnBrk="0" hangingPunct="0">
              <a:spcBef>
                <a:spcPct val="0"/>
              </a:spcBef>
              <a:buClrTx/>
              <a:buFontTx/>
              <a:buNone/>
              <a:defRPr sz="1200">
                <a:latin typeface="Times New Roman" pitchFamily="18" charset="0"/>
              </a:defRPr>
            </a:lvl1pPr>
          </a:lstStyle>
          <a:p>
            <a:endParaRPr lang="en-US" dirty="0"/>
          </a:p>
        </p:txBody>
      </p:sp>
      <p:sp>
        <p:nvSpPr>
          <p:cNvPr id="48132" name="Rectangle 4"/>
          <p:cNvSpPr>
            <a:spLocks noGrp="1" noRot="1" noChangeAspect="1" noChangeArrowheads="1" noTextEdit="1"/>
          </p:cNvSpPr>
          <p:nvPr>
            <p:ph type="sldImg" idx="2"/>
          </p:nvPr>
        </p:nvSpPr>
        <p:spPr bwMode="auto">
          <a:xfrm>
            <a:off x="1181100" y="696913"/>
            <a:ext cx="4649788" cy="3486150"/>
          </a:xfrm>
          <a:prstGeom prst="rect">
            <a:avLst/>
          </a:prstGeom>
          <a:noFill/>
          <a:ln w="9525">
            <a:solidFill>
              <a:srgbClr val="000000"/>
            </a:solidFill>
            <a:miter lim="800000"/>
            <a:headEnd/>
            <a:tailEnd/>
          </a:ln>
          <a:effectLst/>
        </p:spPr>
      </p:sp>
      <p:sp>
        <p:nvSpPr>
          <p:cNvPr id="48133" name="Rectangle 5"/>
          <p:cNvSpPr>
            <a:spLocks noGrp="1" noChangeArrowheads="1"/>
          </p:cNvSpPr>
          <p:nvPr>
            <p:ph type="body" sz="quarter" idx="3"/>
          </p:nvPr>
        </p:nvSpPr>
        <p:spPr bwMode="auto">
          <a:xfrm>
            <a:off x="934722" y="4415790"/>
            <a:ext cx="5140960" cy="418338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8134" name="Rectangle 6"/>
          <p:cNvSpPr>
            <a:spLocks noGrp="1" noChangeArrowheads="1"/>
          </p:cNvSpPr>
          <p:nvPr>
            <p:ph type="ftr" sz="quarter" idx="4"/>
          </p:nvPr>
        </p:nvSpPr>
        <p:spPr bwMode="auto">
          <a:xfrm>
            <a:off x="2" y="8831580"/>
            <a:ext cx="3037840"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eaLnBrk="0" hangingPunct="0">
              <a:spcBef>
                <a:spcPct val="0"/>
              </a:spcBef>
              <a:buClrTx/>
              <a:buFontTx/>
              <a:buNone/>
              <a:defRPr sz="1200">
                <a:latin typeface="Times New Roman" pitchFamily="18" charset="0"/>
              </a:defRPr>
            </a:lvl1pPr>
          </a:lstStyle>
          <a:p>
            <a:endParaRPr lang="en-US" dirty="0"/>
          </a:p>
        </p:txBody>
      </p:sp>
      <p:sp>
        <p:nvSpPr>
          <p:cNvPr id="48135" name="Rectangle 7"/>
          <p:cNvSpPr>
            <a:spLocks noGrp="1" noChangeArrowheads="1"/>
          </p:cNvSpPr>
          <p:nvPr>
            <p:ph type="sldNum" sz="quarter" idx="5"/>
          </p:nvPr>
        </p:nvSpPr>
        <p:spPr bwMode="auto">
          <a:xfrm>
            <a:off x="3972560" y="8831580"/>
            <a:ext cx="3037840"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eaLnBrk="0" hangingPunct="0">
              <a:spcBef>
                <a:spcPct val="0"/>
              </a:spcBef>
              <a:buClrTx/>
              <a:buFontTx/>
              <a:buNone/>
              <a:defRPr sz="1200">
                <a:latin typeface="Times New Roman" pitchFamily="18" charset="0"/>
              </a:defRPr>
            </a:lvl1pPr>
          </a:lstStyle>
          <a:p>
            <a:fld id="{E221139A-5666-40CC-B940-6469FDDB7F76}" type="slidenum">
              <a:rPr lang="en-US"/>
              <a:pPr/>
              <a:t>‹#›</a:t>
            </a:fld>
            <a:endParaRPr lang="en-US" dirty="0"/>
          </a:p>
        </p:txBody>
      </p:sp>
    </p:spTree>
    <p:extLst>
      <p:ext uri="{BB962C8B-B14F-4D97-AF65-F5344CB8AC3E}">
        <p14:creationId xmlns:p14="http://schemas.microsoft.com/office/powerpoint/2010/main" val="28357544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CF33F6-31AE-4984-9711-5816E5CB845E}" type="slidenum">
              <a:rPr lang="en-US"/>
              <a:pPr/>
              <a:t>1</a:t>
            </a:fld>
            <a:endParaRPr lang="en-US" dirty="0"/>
          </a:p>
        </p:txBody>
      </p:sp>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p:txBody>
          <a:bodyPr/>
          <a:lstStyle/>
          <a:p>
            <a:pPr defTabSz="924458">
              <a:defRPr/>
            </a:pPr>
            <a:r>
              <a:rPr lang="en-US" dirty="0" smtClean="0"/>
              <a:t>Note: A narrated version of</a:t>
            </a:r>
            <a:r>
              <a:rPr lang="en-US" baseline="0" dirty="0" smtClean="0"/>
              <a:t> this PPT is posted on our website: agecon.okstate.edu/quicken under Videos. The website also provides answers to frequently answered questions and links to related publications such as our Quicken fact sheet (http://pods.dasnr.okstate.edu/docushare/dsweb/Get/Document-1799/CR-324.pdf), some of which is copied to the notes pages for this slide show.  </a:t>
            </a:r>
          </a:p>
          <a:p>
            <a:pPr defTabSz="924458">
              <a:defRPr/>
            </a:pPr>
            <a:endParaRPr lang="en-US" baseline="0" dirty="0" smtClean="0"/>
          </a:p>
          <a:p>
            <a:pPr defTabSz="924458">
              <a:defRPr/>
            </a:pPr>
            <a:r>
              <a:rPr lang="en-US" dirty="0" smtClean="0"/>
              <a:t>Mention of commercial products or trade names is made with the understanding that no discrimination is intended and no endorsement by the Cooperative Extension Service is implied.</a:t>
            </a:r>
          </a:p>
          <a:p>
            <a:pPr defTabSz="924458">
              <a:defRPr/>
            </a:pPr>
            <a:endParaRPr lang="en-US" baseline="0" dirty="0" smtClean="0"/>
          </a:p>
        </p:txBody>
      </p:sp>
    </p:spTree>
    <p:extLst>
      <p:ext uri="{BB962C8B-B14F-4D97-AF65-F5344CB8AC3E}">
        <p14:creationId xmlns:p14="http://schemas.microsoft.com/office/powerpoint/2010/main" val="463171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DEC235-0166-4AA9-8D14-345909A15D63}" type="slidenum">
              <a:rPr lang="en-US"/>
              <a:pPr/>
              <a:t>2</a:t>
            </a:fld>
            <a:endParaRPr lang="en-US" dirty="0"/>
          </a:p>
        </p:txBody>
      </p:sp>
      <p:sp>
        <p:nvSpPr>
          <p:cNvPr id="272386" name="Rectangle 2"/>
          <p:cNvSpPr>
            <a:spLocks noGrp="1" noRot="1" noChangeAspect="1" noChangeArrowheads="1" noTextEdit="1"/>
          </p:cNvSpPr>
          <p:nvPr>
            <p:ph type="sldImg"/>
          </p:nvPr>
        </p:nvSpPr>
        <p:spPr>
          <a:xfrm>
            <a:off x="1184275" y="698500"/>
            <a:ext cx="4643438" cy="3482975"/>
          </a:xfrm>
          <a:ln/>
        </p:spPr>
      </p:sp>
      <p:sp>
        <p:nvSpPr>
          <p:cNvPr id="272387" name="Rectangle 3"/>
          <p:cNvSpPr>
            <a:spLocks noGrp="1" noChangeArrowheads="1"/>
          </p:cNvSpPr>
          <p:nvPr>
            <p:ph type="body" idx="1"/>
          </p:nvPr>
        </p:nvSpPr>
        <p:spPr/>
        <p:txBody>
          <a:bodyPr/>
          <a:lstStyle/>
          <a:p>
            <a:r>
              <a:rPr lang="en-US" baseline="0" dirty="0" smtClean="0"/>
              <a:t> </a:t>
            </a:r>
          </a:p>
          <a:p>
            <a:r>
              <a:rPr lang="en-CA" dirty="0" smtClean="0"/>
              <a:t>Quicken</a:t>
            </a:r>
            <a:r>
              <a:rPr lang="en-CA" baseline="30000" dirty="0" smtClean="0"/>
              <a:t>® </a:t>
            </a:r>
            <a:r>
              <a:rPr lang="en-CA" dirty="0" smtClean="0"/>
              <a:t>has dominated the personal finance software market for many years. It has proven to be a versatile tool for agricultural producers as well. </a:t>
            </a:r>
            <a:r>
              <a:rPr lang="en-US" dirty="0" smtClean="0"/>
              <a:t>Software created specifically for agriculture is often expensive or cumbersome. Quicken</a:t>
            </a:r>
            <a:r>
              <a:rPr lang="en-US" baseline="30000" dirty="0" smtClean="0"/>
              <a:t>® </a:t>
            </a:r>
            <a:r>
              <a:rPr lang="en-US" dirty="0" smtClean="0"/>
              <a:t>is a popular commercial record-keeping package that is: </a:t>
            </a:r>
          </a:p>
          <a:p>
            <a:r>
              <a:rPr lang="en-US" dirty="0" smtClean="0"/>
              <a:t>• Very user friendly. Quicken</a:t>
            </a:r>
            <a:r>
              <a:rPr lang="en-US" baseline="30000" dirty="0" smtClean="0"/>
              <a:t>® </a:t>
            </a:r>
            <a:r>
              <a:rPr lang="en-US" dirty="0" smtClean="0"/>
              <a:t>is easy for people unfamiliar with accounting terms to use, making it a good place to start when changing from a hand-kept cash accounting system to computerized records. </a:t>
            </a:r>
          </a:p>
          <a:p>
            <a:r>
              <a:rPr lang="en-US" dirty="0" smtClean="0"/>
              <a:t>• Inexpensive and readily available. The Deluxe version does everything that we cover in our basic instructions for agriculture and can be purchased for around $60 when a new version is released in the fall.  It can be purchased online or at a variety of retail stores, including Wal-Mart, Staples, etc. As the time for a new release approaches, the current version may be discounted.  </a:t>
            </a:r>
          </a:p>
          <a:p>
            <a:r>
              <a:rPr lang="en-US" dirty="0" smtClean="0"/>
              <a:t>• Flexible, allowing record-keeping for a wide variety of agricultural and non-ag business enterprises. </a:t>
            </a:r>
          </a:p>
          <a:p>
            <a:r>
              <a:rPr lang="en-US" dirty="0" smtClean="0"/>
              <a:t>• User-friendly and widely used. Users can compare notes with neighbors on its application and use. Quicken saves data automatically and also has a default schedule for backing up the file. </a:t>
            </a:r>
          </a:p>
          <a:p>
            <a:endParaRPr lang="en-US" baseline="0" dirty="0" smtClean="0"/>
          </a:p>
          <a:p>
            <a:endParaRPr lang="en-US" baseline="0" dirty="0" smtClean="0"/>
          </a:p>
          <a:p>
            <a:endParaRPr lang="en-US" dirty="0"/>
          </a:p>
        </p:txBody>
      </p:sp>
    </p:spTree>
    <p:extLst>
      <p:ext uri="{BB962C8B-B14F-4D97-AF65-F5344CB8AC3E}">
        <p14:creationId xmlns:p14="http://schemas.microsoft.com/office/powerpoint/2010/main" val="3442739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defRPr/>
            </a:pPr>
            <a:r>
              <a:rPr lang="en-US" dirty="0" smtClean="0"/>
              <a:t>Several versions of Quicken</a:t>
            </a:r>
            <a:r>
              <a:rPr lang="en-US" baseline="30000" dirty="0" smtClean="0"/>
              <a:t>® </a:t>
            </a:r>
            <a:r>
              <a:rPr lang="en-US" dirty="0" smtClean="0"/>
              <a:t>are available. Quicken</a:t>
            </a:r>
            <a:r>
              <a:rPr lang="en-US" baseline="30000" dirty="0" smtClean="0"/>
              <a:t>® </a:t>
            </a:r>
            <a:r>
              <a:rPr lang="en-US" dirty="0" smtClean="0"/>
              <a:t>Deluxe has standard features to record transactions, run reports, print graphs, and reconcile your checkbook.</a:t>
            </a:r>
            <a:r>
              <a:rPr lang="en-US" baseline="30000" dirty="0" smtClean="0"/>
              <a:t> </a:t>
            </a:r>
            <a:r>
              <a:rPr lang="en-US" dirty="0" smtClean="0"/>
              <a:t>In addition, there are time-saving entry features, account-tracking alerts, and online banking features. Payroll features can be added if you have Internet service and pay a tax table subscription. The Premier product includes the Quicken</a:t>
            </a:r>
            <a:r>
              <a:rPr lang="en-US" baseline="30000" dirty="0" smtClean="0"/>
              <a:t>® </a:t>
            </a:r>
            <a:r>
              <a:rPr lang="en-US" dirty="0" smtClean="0"/>
              <a:t>Deluxe features, plus additional tools, information, and advice for investment decisions with its online features. This includes tax advice, alerts, and a capital gains estimator to evaluate stock purchases and sales for tax liability. The Premier Home and Business product adds features for small business use such as invoices, estimates, accounts payable and receivable tracking, and business reports. Access to the web within any of the versions is an optional feature with the necessary computer hardware. </a:t>
            </a:r>
          </a:p>
          <a:p>
            <a:pPr defTabSz="924458">
              <a:defRPr/>
            </a:pPr>
            <a:endParaRPr lang="en-US" dirty="0" smtClean="0"/>
          </a:p>
          <a:p>
            <a:pPr defTabSz="924458">
              <a:defRPr/>
            </a:pPr>
            <a:r>
              <a:rPr lang="en-US" dirty="0" smtClean="0"/>
              <a:t>The Deluxe version includes all features we cover in our basic instructions. I encourage people to look closely at this checklist to see if they expect to gain much from the more expensive versions. </a:t>
            </a:r>
          </a:p>
          <a:p>
            <a:endParaRPr lang="en-US" dirty="0"/>
          </a:p>
        </p:txBody>
      </p:sp>
      <p:sp>
        <p:nvSpPr>
          <p:cNvPr id="4" name="Slide Number Placeholder 3"/>
          <p:cNvSpPr>
            <a:spLocks noGrp="1"/>
          </p:cNvSpPr>
          <p:nvPr>
            <p:ph type="sldNum" sz="quarter" idx="10"/>
          </p:nvPr>
        </p:nvSpPr>
        <p:spPr/>
        <p:txBody>
          <a:bodyPr/>
          <a:lstStyle/>
          <a:p>
            <a:fld id="{E221139A-5666-40CC-B940-6469FDDB7F76}" type="slidenum">
              <a:rPr lang="en-US" smtClean="0"/>
              <a:pPr/>
              <a:t>3</a:t>
            </a:fld>
            <a:endParaRPr lang="en-US" dirty="0"/>
          </a:p>
        </p:txBody>
      </p:sp>
    </p:spTree>
    <p:extLst>
      <p:ext uri="{BB962C8B-B14F-4D97-AF65-F5344CB8AC3E}">
        <p14:creationId xmlns:p14="http://schemas.microsoft.com/office/powerpoint/2010/main" val="2165617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show the</a:t>
            </a:r>
            <a:r>
              <a:rPr lang="en-US" baseline="0" dirty="0" smtClean="0"/>
              <a:t> screen capture to point out where they will spend most of their time and walk through the menus, the ways to navigate and several sample transactions.  For example, in the main menu line, File is the choice you make to access File operations such as import/export, backup, etc.  Under Edit, you can change preferences.  Reports provides quick links to many standard reports and graphs, e.g. cash flow, income/expense summaries, account balance. You can navigate to different accounts at left, access the financial calculators under Planning, use Account Actions button at the right to Reconcile your bank checking account, etc. </a:t>
            </a:r>
            <a:endParaRPr lang="en-US" dirty="0"/>
          </a:p>
        </p:txBody>
      </p:sp>
      <p:sp>
        <p:nvSpPr>
          <p:cNvPr id="4" name="Slide Number Placeholder 3"/>
          <p:cNvSpPr>
            <a:spLocks noGrp="1"/>
          </p:cNvSpPr>
          <p:nvPr>
            <p:ph type="sldNum" sz="quarter" idx="10"/>
          </p:nvPr>
        </p:nvSpPr>
        <p:spPr/>
        <p:txBody>
          <a:bodyPr/>
          <a:lstStyle/>
          <a:p>
            <a:fld id="{E221139A-5666-40CC-B940-6469FDDB7F76}" type="slidenum">
              <a:rPr lang="en-US" smtClean="0"/>
              <a:pPr/>
              <a:t>6</a:t>
            </a:fld>
            <a:endParaRPr lang="en-US" dirty="0"/>
          </a:p>
        </p:txBody>
      </p:sp>
    </p:spTree>
    <p:extLst>
      <p:ext uri="{BB962C8B-B14F-4D97-AF65-F5344CB8AC3E}">
        <p14:creationId xmlns:p14="http://schemas.microsoft.com/office/powerpoint/2010/main" val="5811598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493F1F-E16D-438A-8AD7-614ABDEF28BF}" type="slidenum">
              <a:rPr lang="en-US"/>
              <a:pPr/>
              <a:t>7</a:t>
            </a:fld>
            <a:endParaRPr lang="en-US" dirty="0"/>
          </a:p>
        </p:txBody>
      </p:sp>
      <p:sp>
        <p:nvSpPr>
          <p:cNvPr id="288770" name="Rectangle 2"/>
          <p:cNvSpPr>
            <a:spLocks noGrp="1" noRot="1" noChangeAspect="1" noChangeArrowheads="1" noTextEdit="1"/>
          </p:cNvSpPr>
          <p:nvPr>
            <p:ph type="sldImg"/>
          </p:nvPr>
        </p:nvSpPr>
        <p:spPr>
          <a:xfrm>
            <a:off x="1184275" y="698500"/>
            <a:ext cx="4643438" cy="3482975"/>
          </a:xfrm>
          <a:ln/>
        </p:spPr>
      </p:sp>
      <p:sp>
        <p:nvSpPr>
          <p:cNvPr id="288771" name="Rectangle 3"/>
          <p:cNvSpPr>
            <a:spLocks noGrp="1" noChangeArrowheads="1"/>
          </p:cNvSpPr>
          <p:nvPr>
            <p:ph type="body" idx="1"/>
          </p:nvPr>
        </p:nvSpPr>
        <p:spPr/>
        <p:txBody>
          <a:bodyPr/>
          <a:lstStyle/>
          <a:p>
            <a:r>
              <a:rPr lang="en-US" dirty="0" smtClean="0"/>
              <a:t>This list of the kinds</a:t>
            </a:r>
            <a:r>
              <a:rPr lang="en-US" baseline="0" dirty="0" smtClean="0"/>
              <a:t> of default reports demonstrates the variety of things that can be generated with a couple of clicks of the mouse.  In addition to the tables of numbers that you can generate, I also like the income and expense bar charts and this pie chart showing the top 10 expense categories for our sample file (the remainder are lumped together in the other, but when in Quicken you can click on the piece of the pie with your mouse and view the next 10). </a:t>
            </a:r>
            <a:endParaRPr lang="en-US" dirty="0"/>
          </a:p>
        </p:txBody>
      </p:sp>
    </p:spTree>
    <p:extLst>
      <p:ext uri="{BB962C8B-B14F-4D97-AF65-F5344CB8AC3E}">
        <p14:creationId xmlns:p14="http://schemas.microsoft.com/office/powerpoint/2010/main" val="3946642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60BF4B-7381-464A-8CAD-ECE7C9B2DCB3}" type="slidenum">
              <a:rPr lang="en-US"/>
              <a:pPr/>
              <a:t>8</a:t>
            </a:fld>
            <a:endParaRPr lang="en-US" dirty="0"/>
          </a:p>
        </p:txBody>
      </p:sp>
      <p:sp>
        <p:nvSpPr>
          <p:cNvPr id="292866" name="Rectangle 2"/>
          <p:cNvSpPr>
            <a:spLocks noGrp="1" noRot="1" noChangeAspect="1" noChangeArrowheads="1" noTextEdit="1"/>
          </p:cNvSpPr>
          <p:nvPr>
            <p:ph type="sldImg"/>
          </p:nvPr>
        </p:nvSpPr>
        <p:spPr>
          <a:xfrm>
            <a:off x="1184275" y="698500"/>
            <a:ext cx="4643438" cy="3482975"/>
          </a:xfrm>
          <a:ln/>
        </p:spPr>
      </p:sp>
      <p:sp>
        <p:nvSpPr>
          <p:cNvPr id="29286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539731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96610" name="Rectangle 2"/>
          <p:cNvSpPr>
            <a:spLocks noGrp="1" noChangeArrowheads="1"/>
          </p:cNvSpPr>
          <p:nvPr>
            <p:ph type="ctrTitle"/>
          </p:nvPr>
        </p:nvSpPr>
        <p:spPr>
          <a:xfrm>
            <a:off x="914400" y="1524000"/>
            <a:ext cx="7623175" cy="1752600"/>
          </a:xfrm>
        </p:spPr>
        <p:txBody>
          <a:bodyPr/>
          <a:lstStyle>
            <a:lvl1pPr>
              <a:defRPr sz="5000">
                <a:latin typeface="Arial" charset="0"/>
              </a:defRPr>
            </a:lvl1pPr>
          </a:lstStyle>
          <a:p>
            <a:r>
              <a:rPr lang="en-US" altLang="en-US"/>
              <a:t>Click to edit Master title style</a:t>
            </a:r>
          </a:p>
        </p:txBody>
      </p:sp>
      <p:sp>
        <p:nvSpPr>
          <p:cNvPr id="19661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196612" name="Rectangle 4"/>
          <p:cNvSpPr>
            <a:spLocks noGrp="1" noChangeArrowheads="1"/>
          </p:cNvSpPr>
          <p:nvPr>
            <p:ph type="dt" sz="half" idx="2"/>
          </p:nvPr>
        </p:nvSpPr>
        <p:spPr/>
        <p:txBody>
          <a:bodyPr/>
          <a:lstStyle>
            <a:lvl1pPr>
              <a:defRPr/>
            </a:lvl1pPr>
          </a:lstStyle>
          <a:p>
            <a:endParaRPr lang="en-US" altLang="en-US" dirty="0"/>
          </a:p>
        </p:txBody>
      </p:sp>
      <p:sp>
        <p:nvSpPr>
          <p:cNvPr id="196613" name="Rectangle 5"/>
          <p:cNvSpPr>
            <a:spLocks noGrp="1" noChangeArrowheads="1"/>
          </p:cNvSpPr>
          <p:nvPr>
            <p:ph type="ftr" sz="quarter" idx="3"/>
          </p:nvPr>
        </p:nvSpPr>
        <p:spPr>
          <a:xfrm>
            <a:off x="3124200" y="6243638"/>
            <a:ext cx="2895600" cy="457200"/>
          </a:xfrm>
        </p:spPr>
        <p:txBody>
          <a:bodyPr/>
          <a:lstStyle>
            <a:lvl1pPr>
              <a:defRPr/>
            </a:lvl1pPr>
          </a:lstStyle>
          <a:p>
            <a:endParaRPr lang="en-US" altLang="en-US" dirty="0"/>
          </a:p>
        </p:txBody>
      </p:sp>
      <p:sp>
        <p:nvSpPr>
          <p:cNvPr id="196614" name="Rectangle 6"/>
          <p:cNvSpPr>
            <a:spLocks noGrp="1" noChangeArrowheads="1"/>
          </p:cNvSpPr>
          <p:nvPr>
            <p:ph type="sldNum" sz="quarter" idx="4"/>
          </p:nvPr>
        </p:nvSpPr>
        <p:spPr/>
        <p:txBody>
          <a:bodyPr/>
          <a:lstStyle>
            <a:lvl1pPr>
              <a:defRPr/>
            </a:lvl1pPr>
          </a:lstStyle>
          <a:p>
            <a:fld id="{8E22CD7F-3D6A-4DF1-B704-635F8989CD6E}" type="slidenum">
              <a:rPr lang="en-US" altLang="en-US"/>
              <a:pPr/>
              <a:t>‹#›</a:t>
            </a:fld>
            <a:endParaRPr lang="en-US" altLang="en-US" dirty="0"/>
          </a:p>
        </p:txBody>
      </p:sp>
      <p:sp>
        <p:nvSpPr>
          <p:cNvPr id="196615"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rgbClr val="FF6600"/>
            </a:solidFill>
            <a:prstDash val="solid"/>
            <a:miter lim="800000"/>
            <a:headEnd/>
            <a:tailEnd/>
          </a:ln>
        </p:spPr>
        <p:txBody>
          <a:bodyPr/>
          <a:lstStyle/>
          <a:p>
            <a:endParaRPr lang="en-US" dirty="0"/>
          </a:p>
        </p:txBody>
      </p:sp>
      <p:sp>
        <p:nvSpPr>
          <p:cNvPr id="196616" name="Line 8"/>
          <p:cNvSpPr>
            <a:spLocks noChangeShapeType="1"/>
          </p:cNvSpPr>
          <p:nvPr/>
        </p:nvSpPr>
        <p:spPr bwMode="auto">
          <a:xfrm>
            <a:off x="1981200" y="3962400"/>
            <a:ext cx="6511925" cy="0"/>
          </a:xfrm>
          <a:prstGeom prst="line">
            <a:avLst/>
          </a:prstGeom>
          <a:noFill/>
          <a:ln w="19050">
            <a:solidFill>
              <a:srgbClr val="FF6600"/>
            </a:solidFill>
            <a:round/>
            <a:headEnd/>
            <a:tailEnd/>
          </a:ln>
          <a:effectLst/>
        </p:spPr>
        <p:txBody>
          <a:bodyPr/>
          <a:lstStyle/>
          <a:p>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486288D7-F3F5-4DB6-825C-6AF766E8DCA3}" type="slidenum">
              <a:rPr lang="en-US" altLang="en-US"/>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39E5588E-8DD0-43B7-A521-9E94E4748030}" type="slidenum">
              <a:rPr lang="en-US" altLang="en-US"/>
              <a:pPr/>
              <a:t>‹#›</a:t>
            </a:fld>
            <a:endParaRPr lang="en-US"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30725"/>
          </a:xfrm>
        </p:spPr>
        <p:txBody>
          <a:bodyPr/>
          <a:lstStyle/>
          <a:p>
            <a:endParaRPr lang="en-US" dirty="0"/>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ltLang="en-US" dirty="0"/>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ltLang="en-US" dirty="0"/>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1F2C66BB-3032-4C5F-BA6A-8DB804828F8D}" type="slidenum">
              <a:rPr lang="en-US" altLang="en-US"/>
              <a:pPr/>
              <a:t>‹#›</a:t>
            </a:fld>
            <a:endParaRPr lang="en-US"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30725"/>
          </a:xfrm>
        </p:spPr>
        <p:txBody>
          <a:bodyPr/>
          <a:lstStyle/>
          <a:p>
            <a:endParaRPr lang="en-US" dirty="0"/>
          </a:p>
        </p:txBody>
      </p:sp>
      <p:sp>
        <p:nvSpPr>
          <p:cNvPr id="4" name="Text Placeholder 3"/>
          <p:cNvSpPr>
            <a:spLocks noGrp="1"/>
          </p:cNvSpPr>
          <p:nvPr>
            <p:ph type="body"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ltLang="en-US" dirty="0"/>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ltLang="en-US" dirty="0"/>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2C999F88-BA19-4D9B-B84E-48B0F29C6F3A}" type="slidenum">
              <a:rPr lang="en-US" altLang="en-US"/>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E6A01EE1-35CD-475B-93D1-E9E12ED37190}" type="slidenum">
              <a:rPr lang="en-US" altLang="en-US"/>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B3DF2E7B-553B-493E-8782-C9E888C200BD}" type="slidenum">
              <a:rPr lang="en-US" altLang="en-US"/>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BE82E86E-33AB-49AC-A5F4-73F55BA660D0}" type="slidenum">
              <a:rPr lang="en-US" altLang="en-US"/>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dirty="0"/>
          </a:p>
        </p:txBody>
      </p:sp>
      <p:sp>
        <p:nvSpPr>
          <p:cNvPr id="8" name="Footer Placeholder 7"/>
          <p:cNvSpPr>
            <a:spLocks noGrp="1"/>
          </p:cNvSpPr>
          <p:nvPr>
            <p:ph type="ftr" sz="quarter" idx="11"/>
          </p:nvPr>
        </p:nvSpPr>
        <p:spPr/>
        <p:txBody>
          <a:bodyPr/>
          <a:lstStyle>
            <a:lvl1pPr>
              <a:defRPr/>
            </a:lvl1pPr>
          </a:lstStyle>
          <a:p>
            <a:endParaRPr lang="en-US" altLang="en-US" dirty="0"/>
          </a:p>
        </p:txBody>
      </p:sp>
      <p:sp>
        <p:nvSpPr>
          <p:cNvPr id="9" name="Slide Number Placeholder 8"/>
          <p:cNvSpPr>
            <a:spLocks noGrp="1"/>
          </p:cNvSpPr>
          <p:nvPr>
            <p:ph type="sldNum" sz="quarter" idx="12"/>
          </p:nvPr>
        </p:nvSpPr>
        <p:spPr/>
        <p:txBody>
          <a:bodyPr/>
          <a:lstStyle>
            <a:lvl1pPr>
              <a:defRPr/>
            </a:lvl1pPr>
          </a:lstStyle>
          <a:p>
            <a:fld id="{DDDF51F4-5B69-4E82-9E23-20D1B2A9F83A}" type="slidenum">
              <a:rPr lang="en-US" altLang="en-US"/>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dirty="0"/>
          </a:p>
        </p:txBody>
      </p:sp>
      <p:sp>
        <p:nvSpPr>
          <p:cNvPr id="4" name="Footer Placeholder 3"/>
          <p:cNvSpPr>
            <a:spLocks noGrp="1"/>
          </p:cNvSpPr>
          <p:nvPr>
            <p:ph type="ftr" sz="quarter" idx="11"/>
          </p:nvPr>
        </p:nvSpPr>
        <p:spPr/>
        <p:txBody>
          <a:bodyPr/>
          <a:lstStyle>
            <a:lvl1pPr>
              <a:defRPr/>
            </a:lvl1pPr>
          </a:lstStyle>
          <a:p>
            <a:endParaRPr lang="en-US" altLang="en-US" dirty="0"/>
          </a:p>
        </p:txBody>
      </p:sp>
      <p:sp>
        <p:nvSpPr>
          <p:cNvPr id="5" name="Slide Number Placeholder 4"/>
          <p:cNvSpPr>
            <a:spLocks noGrp="1"/>
          </p:cNvSpPr>
          <p:nvPr>
            <p:ph type="sldNum" sz="quarter" idx="12"/>
          </p:nvPr>
        </p:nvSpPr>
        <p:spPr/>
        <p:txBody>
          <a:bodyPr/>
          <a:lstStyle>
            <a:lvl1pPr>
              <a:defRPr/>
            </a:lvl1pPr>
          </a:lstStyle>
          <a:p>
            <a:fld id="{2B11DE38-A64E-41F1-8089-7DBA652B8ACF}" type="slidenum">
              <a:rPr lang="en-US" altLang="en-US"/>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dirty="0"/>
          </a:p>
        </p:txBody>
      </p:sp>
      <p:sp>
        <p:nvSpPr>
          <p:cNvPr id="3" name="Footer Placeholder 2"/>
          <p:cNvSpPr>
            <a:spLocks noGrp="1"/>
          </p:cNvSpPr>
          <p:nvPr>
            <p:ph type="ftr" sz="quarter" idx="11"/>
          </p:nvPr>
        </p:nvSpPr>
        <p:spPr/>
        <p:txBody>
          <a:bodyPr/>
          <a:lstStyle>
            <a:lvl1pPr>
              <a:defRPr/>
            </a:lvl1pPr>
          </a:lstStyle>
          <a:p>
            <a:endParaRPr lang="en-US" altLang="en-US" dirty="0"/>
          </a:p>
        </p:txBody>
      </p:sp>
      <p:sp>
        <p:nvSpPr>
          <p:cNvPr id="4" name="Slide Number Placeholder 3"/>
          <p:cNvSpPr>
            <a:spLocks noGrp="1"/>
          </p:cNvSpPr>
          <p:nvPr>
            <p:ph type="sldNum" sz="quarter" idx="12"/>
          </p:nvPr>
        </p:nvSpPr>
        <p:spPr/>
        <p:txBody>
          <a:bodyPr/>
          <a:lstStyle>
            <a:lvl1pPr>
              <a:defRPr/>
            </a:lvl1pPr>
          </a:lstStyle>
          <a:p>
            <a:fld id="{8E4C47EB-6783-48EC-ABAE-7FC4AC319C3F}" type="slidenum">
              <a:rPr lang="en-US" altLang="en-US"/>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12C392BA-6E46-40D3-9C4C-1B94C23B1B9F}" type="slidenum">
              <a:rPr lang="en-US" altLang="en-US"/>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AD52EC25-EF61-4E08-89DC-282798A6CC22}" type="slidenum">
              <a:rPr lang="en-US" altLang="en-US"/>
              <a:pPr/>
              <a:t>‹#›</a:t>
            </a:fld>
            <a:endParaRPr lang="en-US"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9558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9558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latin typeface="Garamond" pitchFamily="18" charset="0"/>
              </a:defRPr>
            </a:lvl1pPr>
          </a:lstStyle>
          <a:p>
            <a:endParaRPr lang="en-US" altLang="en-US" dirty="0"/>
          </a:p>
        </p:txBody>
      </p:sp>
      <p:sp>
        <p:nvSpPr>
          <p:cNvPr id="19558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spcBef>
                <a:spcPct val="0"/>
              </a:spcBef>
              <a:buClrTx/>
              <a:buFontTx/>
              <a:buNone/>
              <a:defRPr sz="1200">
                <a:latin typeface="Garamond" pitchFamily="18" charset="0"/>
              </a:defRPr>
            </a:lvl1pPr>
          </a:lstStyle>
          <a:p>
            <a:endParaRPr lang="en-US" altLang="en-US" dirty="0"/>
          </a:p>
        </p:txBody>
      </p:sp>
      <p:sp>
        <p:nvSpPr>
          <p:cNvPr id="19559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FontTx/>
              <a:buNone/>
              <a:defRPr sz="1200">
                <a:latin typeface="Garamond" pitchFamily="18" charset="0"/>
              </a:defRPr>
            </a:lvl1pPr>
          </a:lstStyle>
          <a:p>
            <a:fld id="{4429A4EC-F903-47C3-BD5B-812036B237C9}" type="slidenum">
              <a:rPr lang="en-US" altLang="en-US"/>
              <a:pPr/>
              <a:t>‹#›</a:t>
            </a:fld>
            <a:endParaRPr lang="en-US" altLang="en-US" dirty="0"/>
          </a:p>
        </p:txBody>
      </p:sp>
      <p:sp>
        <p:nvSpPr>
          <p:cNvPr id="19559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rgbClr val="FF6600"/>
            </a:solidFill>
            <a:prstDash val="solid"/>
            <a:miter lim="800000"/>
            <a:headEnd/>
            <a:tailEnd/>
          </a:ln>
        </p:spPr>
        <p:txBody>
          <a:bodyPr/>
          <a:lstStyle/>
          <a:p>
            <a:endParaRPr lang="en-US" dirty="0"/>
          </a:p>
        </p:txBody>
      </p:sp>
      <p:sp>
        <p:nvSpPr>
          <p:cNvPr id="195592" name="Line 8"/>
          <p:cNvSpPr>
            <a:spLocks noChangeShapeType="1"/>
          </p:cNvSpPr>
          <p:nvPr/>
        </p:nvSpPr>
        <p:spPr bwMode="auto">
          <a:xfrm>
            <a:off x="457200" y="6172200"/>
            <a:ext cx="8229600" cy="0"/>
          </a:xfrm>
          <a:prstGeom prst="line">
            <a:avLst/>
          </a:prstGeom>
          <a:noFill/>
          <a:ln w="19050">
            <a:solidFill>
              <a:srgbClr val="FF6600"/>
            </a:solidFill>
            <a:round/>
            <a:headEnd/>
            <a:tailEnd/>
          </a:ln>
          <a:effectLst/>
        </p:spPr>
        <p:txBody>
          <a:bodyPr/>
          <a:lstStyle/>
          <a:p>
            <a:endParaRPr lang="en-US"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iming>
    <p:tnLst>
      <p:par>
        <p:cTn id="1" dur="indefinite" restart="never" nodeType="tmRoot"/>
      </p:par>
    </p:tnLst>
  </p:timing>
  <p:txStyles>
    <p:titleStyle>
      <a:lvl1pPr algn="l" rtl="0" fontAlgn="base">
        <a:spcBef>
          <a:spcPct val="0"/>
        </a:spcBef>
        <a:spcAft>
          <a:spcPct val="0"/>
        </a:spcAft>
        <a:defRPr sz="4200">
          <a:solidFill>
            <a:schemeClr val="tx1"/>
          </a:solidFill>
          <a:latin typeface="+mj-lt"/>
          <a:ea typeface="+mj-ea"/>
          <a:cs typeface="+mj-cs"/>
        </a:defRPr>
      </a:lvl1pPr>
      <a:lvl2pPr algn="l" rtl="0" fontAlgn="base">
        <a:spcBef>
          <a:spcPct val="0"/>
        </a:spcBef>
        <a:spcAft>
          <a:spcPct val="0"/>
        </a:spcAft>
        <a:defRPr sz="4200">
          <a:solidFill>
            <a:schemeClr val="tx1"/>
          </a:solidFill>
          <a:latin typeface="Comic Sans MS" pitchFamily="66" charset="0"/>
        </a:defRPr>
      </a:lvl2pPr>
      <a:lvl3pPr algn="l" rtl="0" fontAlgn="base">
        <a:spcBef>
          <a:spcPct val="0"/>
        </a:spcBef>
        <a:spcAft>
          <a:spcPct val="0"/>
        </a:spcAft>
        <a:defRPr sz="4200">
          <a:solidFill>
            <a:schemeClr val="tx1"/>
          </a:solidFill>
          <a:latin typeface="Comic Sans MS" pitchFamily="66" charset="0"/>
        </a:defRPr>
      </a:lvl3pPr>
      <a:lvl4pPr algn="l" rtl="0" fontAlgn="base">
        <a:spcBef>
          <a:spcPct val="0"/>
        </a:spcBef>
        <a:spcAft>
          <a:spcPct val="0"/>
        </a:spcAft>
        <a:defRPr sz="4200">
          <a:solidFill>
            <a:schemeClr val="tx1"/>
          </a:solidFill>
          <a:latin typeface="Comic Sans MS" pitchFamily="66" charset="0"/>
        </a:defRPr>
      </a:lvl4pPr>
      <a:lvl5pPr algn="l" rtl="0" fontAlgn="base">
        <a:spcBef>
          <a:spcPct val="0"/>
        </a:spcBef>
        <a:spcAft>
          <a:spcPct val="0"/>
        </a:spcAft>
        <a:defRPr sz="4200">
          <a:solidFill>
            <a:schemeClr val="tx1"/>
          </a:solidFill>
          <a:latin typeface="Comic Sans MS" pitchFamily="66" charset="0"/>
        </a:defRPr>
      </a:lvl5pPr>
      <a:lvl6pPr marL="457200" algn="l" rtl="0" fontAlgn="base">
        <a:spcBef>
          <a:spcPct val="0"/>
        </a:spcBef>
        <a:spcAft>
          <a:spcPct val="0"/>
        </a:spcAft>
        <a:defRPr sz="4200">
          <a:solidFill>
            <a:schemeClr val="tx1"/>
          </a:solidFill>
          <a:latin typeface="Comic Sans MS" pitchFamily="66" charset="0"/>
        </a:defRPr>
      </a:lvl6pPr>
      <a:lvl7pPr marL="914400" algn="l" rtl="0" fontAlgn="base">
        <a:spcBef>
          <a:spcPct val="0"/>
        </a:spcBef>
        <a:spcAft>
          <a:spcPct val="0"/>
        </a:spcAft>
        <a:defRPr sz="4200">
          <a:solidFill>
            <a:schemeClr val="tx1"/>
          </a:solidFill>
          <a:latin typeface="Comic Sans MS" pitchFamily="66" charset="0"/>
        </a:defRPr>
      </a:lvl7pPr>
      <a:lvl8pPr marL="1371600" algn="l" rtl="0" fontAlgn="base">
        <a:spcBef>
          <a:spcPct val="0"/>
        </a:spcBef>
        <a:spcAft>
          <a:spcPct val="0"/>
        </a:spcAft>
        <a:defRPr sz="4200">
          <a:solidFill>
            <a:schemeClr val="tx1"/>
          </a:solidFill>
          <a:latin typeface="Comic Sans MS" pitchFamily="66" charset="0"/>
        </a:defRPr>
      </a:lvl8pPr>
      <a:lvl9pPr marL="1828800" algn="l" rtl="0" fontAlgn="base">
        <a:spcBef>
          <a:spcPct val="0"/>
        </a:spcBef>
        <a:spcAft>
          <a:spcPct val="0"/>
        </a:spcAft>
        <a:defRPr sz="4200">
          <a:solidFill>
            <a:schemeClr val="tx1"/>
          </a:solidFill>
          <a:latin typeface="Comic Sans MS" pitchFamily="66" charset="0"/>
        </a:defRPr>
      </a:lvl9pPr>
    </p:titleStyle>
    <p:bodyStyle>
      <a:lvl1pPr marL="342900" indent="-342900" algn="l" rtl="0" fontAlgn="base">
        <a:spcBef>
          <a:spcPct val="20000"/>
        </a:spcBef>
        <a:spcAft>
          <a:spcPct val="0"/>
        </a:spcAft>
        <a:buClr>
          <a:srgbClr val="FF6600"/>
        </a:buClr>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rgbClr val="FF6600"/>
        </a:buClr>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rgbClr val="FF6600"/>
        </a:buClr>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rgbClr val="FF6600"/>
        </a:buClr>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rgbClr val="FF6600"/>
        </a:buClr>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rgbClr val="FF6600"/>
        </a:buClr>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rgbClr val="FF6600"/>
        </a:buClr>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rgbClr val="FF6600"/>
        </a:buClr>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rgbClr val="FF6600"/>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amona.doye@okstate.edu"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www.agecon.okstate.edu/quicken"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idx="4294967295"/>
          </p:nvPr>
        </p:nvSpPr>
        <p:spPr>
          <a:xfrm>
            <a:off x="609600" y="420074"/>
            <a:ext cx="7772400" cy="2286000"/>
          </a:xfrm>
        </p:spPr>
        <p:txBody>
          <a:bodyPr/>
          <a:lstStyle/>
          <a:p>
            <a:pPr algn="ctr"/>
            <a:r>
              <a:rPr lang="en-US" sz="4000" b="1" dirty="0">
                <a:latin typeface="+mn-lt"/>
              </a:rPr>
              <a:t>Quicken® </a:t>
            </a:r>
            <a:r>
              <a:rPr lang="en-US" sz="4000" b="1" dirty="0" smtClean="0">
                <a:latin typeface="+mn-lt"/>
              </a:rPr>
              <a:t>2018</a:t>
            </a:r>
            <a:br>
              <a:rPr lang="en-US" sz="4000" b="1" dirty="0" smtClean="0">
                <a:latin typeface="+mn-lt"/>
              </a:rPr>
            </a:br>
            <a:r>
              <a:rPr lang="en-US" sz="4000" b="1" dirty="0" smtClean="0">
                <a:latin typeface="+mn-lt"/>
              </a:rPr>
              <a:t>for </a:t>
            </a:r>
            <a:r>
              <a:rPr lang="en-US" sz="4000" b="1" dirty="0">
                <a:latin typeface="+mn-lt"/>
              </a:rPr>
              <a:t>Farm Financial </a:t>
            </a:r>
            <a:r>
              <a:rPr lang="en-US" sz="4000" b="1" dirty="0" smtClean="0">
                <a:latin typeface="+mn-lt"/>
              </a:rPr>
              <a:t>Records</a:t>
            </a:r>
            <a:r>
              <a:rPr lang="en-US" sz="3600" b="1" dirty="0" smtClean="0">
                <a:latin typeface="+mn-lt"/>
              </a:rPr>
              <a:t>: What’s New?</a:t>
            </a:r>
            <a:br>
              <a:rPr lang="en-US" sz="3600" b="1" dirty="0" smtClean="0">
                <a:latin typeface="+mn-lt"/>
              </a:rPr>
            </a:br>
            <a:r>
              <a:rPr lang="en-US" sz="3600" dirty="0" smtClean="0"/>
              <a:t/>
            </a:r>
            <a:br>
              <a:rPr lang="en-US" sz="3600" dirty="0" smtClean="0"/>
            </a:br>
            <a:endParaRPr lang="en-US" sz="3600" b="1" dirty="0"/>
          </a:p>
        </p:txBody>
      </p:sp>
      <p:sp>
        <p:nvSpPr>
          <p:cNvPr id="4099" name="Rectangle 3"/>
          <p:cNvSpPr>
            <a:spLocks noGrp="1" noChangeArrowheads="1"/>
          </p:cNvSpPr>
          <p:nvPr>
            <p:ph type="subTitle" idx="4294967295"/>
          </p:nvPr>
        </p:nvSpPr>
        <p:spPr>
          <a:xfrm>
            <a:off x="685800" y="2895600"/>
            <a:ext cx="7848600" cy="3048000"/>
          </a:xfrm>
        </p:spPr>
        <p:txBody>
          <a:bodyPr/>
          <a:lstStyle/>
          <a:p>
            <a:pPr marL="0" indent="0" algn="ctr">
              <a:buFont typeface="Wingdings" pitchFamily="2" charset="2"/>
              <a:buNone/>
            </a:pPr>
            <a:r>
              <a:rPr lang="en-US" sz="2400" dirty="0"/>
              <a:t>Damona Doye</a:t>
            </a:r>
          </a:p>
          <a:p>
            <a:pPr marL="0" indent="0" algn="ctr">
              <a:buFont typeface="Wingdings" pitchFamily="2" charset="2"/>
              <a:buNone/>
            </a:pPr>
            <a:r>
              <a:rPr lang="en-US" sz="2400" dirty="0" smtClean="0">
                <a:hlinkClick r:id="rId3"/>
              </a:rPr>
              <a:t>damona.doye@okstate.edu</a:t>
            </a:r>
            <a:endParaRPr lang="en-US" sz="2400" dirty="0" smtClean="0"/>
          </a:p>
          <a:p>
            <a:pPr marL="0" indent="0" algn="ctr">
              <a:buFont typeface="Wingdings" pitchFamily="2" charset="2"/>
              <a:buNone/>
            </a:pPr>
            <a:endParaRPr lang="en-US" sz="2400" dirty="0" smtClean="0"/>
          </a:p>
          <a:p>
            <a:pPr marL="0" indent="0" algn="ctr">
              <a:buNone/>
            </a:pPr>
            <a:r>
              <a:rPr lang="en-US" sz="2400" dirty="0"/>
              <a:t>agecon.okstate.edu/quicken</a:t>
            </a:r>
            <a:endParaRPr lang="en-US" sz="2400" dirty="0" smtClean="0"/>
          </a:p>
          <a:p>
            <a:pPr marL="0" indent="0" algn="ctr">
              <a:buFont typeface="Wingdings" pitchFamily="2" charset="2"/>
              <a:buNone/>
            </a:pPr>
            <a:endParaRPr lang="en-US" sz="2400" dirty="0"/>
          </a:p>
          <a:p>
            <a:pPr marL="0" indent="0" algn="ctr">
              <a:buFont typeface="Wingdings" pitchFamily="2" charset="2"/>
              <a:buNone/>
            </a:pPr>
            <a:r>
              <a:rPr lang="en-US" sz="2000" dirty="0" err="1" smtClean="0"/>
              <a:t>Rainbolt</a:t>
            </a:r>
            <a:r>
              <a:rPr lang="en-US" sz="2000" dirty="0" smtClean="0"/>
              <a:t> Chair of Agricultural Finance</a:t>
            </a:r>
          </a:p>
          <a:p>
            <a:pPr marL="0" indent="0" algn="ctr">
              <a:buFont typeface="Wingdings" pitchFamily="2" charset="2"/>
              <a:buNone/>
            </a:pPr>
            <a:r>
              <a:rPr lang="en-US" sz="2000" dirty="0" smtClean="0"/>
              <a:t>Extension </a:t>
            </a:r>
            <a:r>
              <a:rPr lang="en-US" sz="2000" dirty="0"/>
              <a:t>Economist and Regents Professor</a:t>
            </a:r>
          </a:p>
          <a:p>
            <a:pPr marL="0" indent="0" algn="ctr">
              <a:buFont typeface="Wingdings" pitchFamily="2" charset="2"/>
              <a:buNone/>
            </a:pPr>
            <a:r>
              <a:rPr lang="en-US" sz="2000" dirty="0"/>
              <a:t>OSU Agricultural Economics Department</a:t>
            </a:r>
          </a:p>
          <a:p>
            <a:pPr marL="0" indent="0" algn="ctr">
              <a:buFont typeface="Wingdings" pitchFamily="2" charset="2"/>
              <a:buNone/>
            </a:pPr>
            <a:endParaRPr lang="en-US" sz="2400" dirty="0"/>
          </a:p>
        </p:txBody>
      </p:sp>
      <p:pic>
        <p:nvPicPr>
          <p:cNvPr id="4101" name="Picture 5" descr="Agriculture+logo"/>
          <p:cNvPicPr>
            <a:picLocks noChangeAspect="1" noChangeArrowheads="1"/>
          </p:cNvPicPr>
          <p:nvPr/>
        </p:nvPicPr>
        <p:blipFill>
          <a:blip r:embed="rId4" cstate="print"/>
          <a:srcRect/>
          <a:stretch>
            <a:fillRect/>
          </a:stretch>
        </p:blipFill>
        <p:spPr bwMode="auto">
          <a:xfrm>
            <a:off x="7467600" y="5526088"/>
            <a:ext cx="1295400" cy="9779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a:noFill/>
          <a:ln/>
        </p:spPr>
        <p:txBody>
          <a:bodyPr lIns="90488" tIns="44450" rIns="90488" bIns="44450" anchor="ctr"/>
          <a:lstStyle/>
          <a:p>
            <a:r>
              <a:rPr lang="en-US" dirty="0" smtClean="0">
                <a:latin typeface="+mn-lt"/>
              </a:rPr>
              <a:t>New </a:t>
            </a:r>
            <a:r>
              <a:rPr lang="en-US" dirty="0" smtClean="0"/>
              <a:t>features</a:t>
            </a:r>
            <a:endParaRPr lang="en-US" dirty="0">
              <a:latin typeface="+mn-lt"/>
            </a:endParaRPr>
          </a:p>
        </p:txBody>
      </p:sp>
      <p:sp>
        <p:nvSpPr>
          <p:cNvPr id="271363" name="Rectangle 3"/>
          <p:cNvSpPr>
            <a:spLocks noGrp="1" noChangeArrowheads="1"/>
          </p:cNvSpPr>
          <p:nvPr>
            <p:ph type="body" idx="1"/>
          </p:nvPr>
        </p:nvSpPr>
        <p:spPr>
          <a:xfrm>
            <a:off x="711200" y="1371600"/>
            <a:ext cx="7975600" cy="4759325"/>
          </a:xfrm>
          <a:noFill/>
          <a:ln/>
        </p:spPr>
        <p:txBody>
          <a:bodyPr lIns="90488" tIns="44450" rIns="90488" bIns="44450"/>
          <a:lstStyle/>
          <a:p>
            <a:r>
              <a:rPr lang="en-US" sz="2800" dirty="0" smtClean="0"/>
              <a:t>Subscription based</a:t>
            </a:r>
          </a:p>
          <a:p>
            <a:pPr lvl="1"/>
            <a:r>
              <a:rPr lang="en-US" sz="2400" dirty="0"/>
              <a:t>Ongoing updates of </a:t>
            </a:r>
            <a:r>
              <a:rPr lang="en-US" sz="2400" dirty="0" smtClean="0"/>
              <a:t>features</a:t>
            </a:r>
          </a:p>
          <a:p>
            <a:pPr lvl="1"/>
            <a:r>
              <a:rPr lang="en-US" sz="2400" dirty="0" smtClean="0"/>
              <a:t>2 year option</a:t>
            </a:r>
          </a:p>
          <a:p>
            <a:r>
              <a:rPr lang="en-US" sz="2800" dirty="0" smtClean="0"/>
              <a:t>Access to 11,000+ online billers, improved bill center dashboard, bill PDF downloads</a:t>
            </a:r>
          </a:p>
          <a:p>
            <a:r>
              <a:rPr lang="en-US" sz="2800" dirty="0" smtClean="0"/>
              <a:t>Expanded custom report layout options</a:t>
            </a:r>
          </a:p>
          <a:p>
            <a:r>
              <a:rPr lang="en-US" sz="2800" dirty="0" smtClean="0"/>
              <a:t>Direct Excel report</a:t>
            </a:r>
          </a:p>
          <a:p>
            <a:r>
              <a:rPr lang="en-US" sz="2800" dirty="0" smtClean="0"/>
              <a:t>5 GB of online backup for Quicken files with Dropbox</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Down Arrow 4"/>
          <p:cNvSpPr/>
          <p:nvPr/>
        </p:nvSpPr>
        <p:spPr bwMode="auto">
          <a:xfrm>
            <a:off x="3505200" y="653172"/>
            <a:ext cx="381000" cy="762000"/>
          </a:xfrm>
          <a:prstGeom prst="downArrow">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
                <a:srgbClr val="FF9900"/>
              </a:buClr>
              <a:buSzTx/>
              <a:buFont typeface="Wingdings" pitchFamily="2" charset="2"/>
              <a:buChar char="•"/>
              <a:tabLst/>
            </a:pPr>
            <a:endParaRPr kumimoji="0" lang="en-US" sz="1800" b="0" i="0" u="none" strike="noStrike" cap="none" normalizeH="0" baseline="0" smtClean="0">
              <a:ln>
                <a:noFill/>
              </a:ln>
              <a:solidFill>
                <a:schemeClr val="tx1"/>
              </a:solidFill>
              <a:effectLst/>
              <a:latin typeface="Arial" charset="0"/>
            </a:endParaRPr>
          </a:p>
        </p:txBody>
      </p:sp>
      <p:pic>
        <p:nvPicPr>
          <p:cNvPr id="2" name="Picture 1"/>
          <p:cNvPicPr>
            <a:picLocks noChangeAspect="1"/>
          </p:cNvPicPr>
          <p:nvPr/>
        </p:nvPicPr>
        <p:blipFill>
          <a:blip r:embed="rId3"/>
          <a:stretch>
            <a:fillRect/>
          </a:stretch>
        </p:blipFill>
        <p:spPr>
          <a:xfrm>
            <a:off x="0" y="1415172"/>
            <a:ext cx="9144000" cy="272415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18557" b="47845"/>
          <a:stretch/>
        </p:blipFill>
        <p:spPr>
          <a:xfrm>
            <a:off x="457200" y="-1066800"/>
            <a:ext cx="8326755" cy="7086600"/>
          </a:xfrm>
          <a:prstGeom prst="rect">
            <a:avLst/>
          </a:prstGeom>
        </p:spPr>
      </p:pic>
    </p:spTree>
    <p:extLst>
      <p:ext uri="{BB962C8B-B14F-4D97-AF65-F5344CB8AC3E}">
        <p14:creationId xmlns:p14="http://schemas.microsoft.com/office/powerpoint/2010/main" val="2364208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62000" y="304800"/>
            <a:ext cx="7973929" cy="838200"/>
          </a:xfrm>
          <a:prstGeom prst="rect">
            <a:avLst/>
          </a:prstGeom>
        </p:spPr>
      </p:pic>
      <p:pic>
        <p:nvPicPr>
          <p:cNvPr id="8" name="Picture 7"/>
          <p:cNvPicPr>
            <a:picLocks noChangeAspect="1"/>
          </p:cNvPicPr>
          <p:nvPr/>
        </p:nvPicPr>
        <p:blipFill>
          <a:blip r:embed="rId3"/>
          <a:stretch>
            <a:fillRect/>
          </a:stretch>
        </p:blipFill>
        <p:spPr>
          <a:xfrm>
            <a:off x="762000" y="1333500"/>
            <a:ext cx="8228387" cy="5067300"/>
          </a:xfrm>
          <a:prstGeom prst="rect">
            <a:avLst/>
          </a:prstGeom>
        </p:spPr>
      </p:pic>
    </p:spTree>
    <p:extLst>
      <p:ext uri="{BB962C8B-B14F-4D97-AF65-F5344CB8AC3E}">
        <p14:creationId xmlns:p14="http://schemas.microsoft.com/office/powerpoint/2010/main" val="1549464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36846" y="0"/>
            <a:ext cx="9107154" cy="4396849"/>
          </a:xfrm>
          <a:prstGeom prst="rect">
            <a:avLst/>
          </a:prstGeom>
        </p:spPr>
      </p:pic>
      <p:pic>
        <p:nvPicPr>
          <p:cNvPr id="3" name="Picture 2"/>
          <p:cNvPicPr>
            <a:picLocks noChangeAspect="1"/>
          </p:cNvPicPr>
          <p:nvPr/>
        </p:nvPicPr>
        <p:blipFill>
          <a:blip r:embed="rId4"/>
          <a:stretch>
            <a:fillRect/>
          </a:stretch>
        </p:blipFill>
        <p:spPr>
          <a:xfrm>
            <a:off x="2667000" y="3984364"/>
            <a:ext cx="4953000" cy="287363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a:xfrm>
            <a:off x="457200" y="277813"/>
            <a:ext cx="8110538" cy="865187"/>
          </a:xfrm>
          <a:noFill/>
          <a:ln/>
        </p:spPr>
        <p:txBody>
          <a:bodyPr lIns="90488" tIns="44450" rIns="90488" bIns="44450" anchor="ctr"/>
          <a:lstStyle/>
          <a:p>
            <a:r>
              <a:rPr lang="en-US" dirty="0">
                <a:latin typeface="+mn-lt"/>
              </a:rPr>
              <a:t>Quicken reports and graphs</a:t>
            </a:r>
          </a:p>
        </p:txBody>
      </p:sp>
      <p:sp>
        <p:nvSpPr>
          <p:cNvPr id="287747" name="Rectangle 3"/>
          <p:cNvSpPr>
            <a:spLocks noGrp="1" noChangeArrowheads="1"/>
          </p:cNvSpPr>
          <p:nvPr>
            <p:ph type="body" sz="half" idx="2"/>
          </p:nvPr>
        </p:nvSpPr>
        <p:spPr>
          <a:xfrm>
            <a:off x="508000" y="1295400"/>
            <a:ext cx="3725863" cy="4495800"/>
          </a:xfrm>
          <a:noFill/>
          <a:ln/>
        </p:spPr>
        <p:txBody>
          <a:bodyPr lIns="90488" tIns="44450" rIns="90488" bIns="44450"/>
          <a:lstStyle/>
          <a:p>
            <a:r>
              <a:rPr lang="en-US" sz="2400" dirty="0"/>
              <a:t>Cash flow</a:t>
            </a:r>
          </a:p>
          <a:p>
            <a:r>
              <a:rPr lang="en-US" sz="2400" dirty="0"/>
              <a:t>Tax schedule</a:t>
            </a:r>
          </a:p>
          <a:p>
            <a:r>
              <a:rPr lang="en-US" sz="2400" dirty="0"/>
              <a:t>Transactions</a:t>
            </a:r>
          </a:p>
          <a:p>
            <a:r>
              <a:rPr lang="en-US" sz="2400" dirty="0"/>
              <a:t>Account balances</a:t>
            </a:r>
          </a:p>
          <a:p>
            <a:r>
              <a:rPr lang="en-US" sz="2400" dirty="0"/>
              <a:t>Comparison</a:t>
            </a:r>
          </a:p>
          <a:p>
            <a:r>
              <a:rPr lang="en-US" sz="2400" dirty="0"/>
              <a:t>Filtered</a:t>
            </a:r>
          </a:p>
          <a:p>
            <a:r>
              <a:rPr lang="en-US" sz="2400" dirty="0"/>
              <a:t>Memorized </a:t>
            </a:r>
          </a:p>
          <a:p>
            <a:r>
              <a:rPr lang="en-US" sz="2400" dirty="0"/>
              <a:t>Balance sheet</a:t>
            </a:r>
          </a:p>
          <a:p>
            <a:pPr>
              <a:lnSpc>
                <a:spcPct val="80000"/>
              </a:lnSpc>
            </a:pPr>
            <a:endParaRPr lang="en-US" sz="2400" dirty="0"/>
          </a:p>
          <a:p>
            <a:endParaRPr lang="en-US" sz="2800" dirty="0"/>
          </a:p>
        </p:txBody>
      </p:sp>
      <p:sp>
        <p:nvSpPr>
          <p:cNvPr id="287749" name="Rectangle 5"/>
          <p:cNvSpPr>
            <a:spLocks noChangeArrowheads="1"/>
          </p:cNvSpPr>
          <p:nvPr/>
        </p:nvSpPr>
        <p:spPr bwMode="auto">
          <a:xfrm>
            <a:off x="4910138" y="1524000"/>
            <a:ext cx="2844800" cy="2133600"/>
          </a:xfrm>
          <a:prstGeom prst="rect">
            <a:avLst/>
          </a:prstGeom>
          <a:noFill/>
          <a:ln w="12700">
            <a:noFill/>
            <a:miter lim="800000"/>
            <a:headEnd/>
            <a:tailEnd/>
          </a:ln>
          <a:effectLst/>
        </p:spPr>
        <p:txBody>
          <a:bodyPr lIns="90488" tIns="44450" rIns="90488" bIns="44450"/>
          <a:lstStyle/>
          <a:p>
            <a:pPr marL="342900" indent="-342900">
              <a:lnSpc>
                <a:spcPct val="80000"/>
              </a:lnSpc>
              <a:buClr>
                <a:srgbClr val="FF6600"/>
              </a:buClr>
              <a:buFont typeface="Wingdings" pitchFamily="2" charset="2"/>
              <a:buChar char="n"/>
            </a:pPr>
            <a:endParaRPr lang="en-US" sz="2400" dirty="0"/>
          </a:p>
        </p:txBody>
      </p:sp>
      <p:pic>
        <p:nvPicPr>
          <p:cNvPr id="2" name="Picture 1"/>
          <p:cNvPicPr>
            <a:picLocks noChangeAspect="1"/>
          </p:cNvPicPr>
          <p:nvPr/>
        </p:nvPicPr>
        <p:blipFill>
          <a:blip r:embed="rId3"/>
          <a:stretch>
            <a:fillRect/>
          </a:stretch>
        </p:blipFill>
        <p:spPr>
          <a:xfrm>
            <a:off x="3485858" y="1524001"/>
            <a:ext cx="5435489" cy="3429000"/>
          </a:xfrm>
          <a:prstGeom prst="rect">
            <a:avLst/>
          </a:prstGeom>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p:txBody>
          <a:bodyPr/>
          <a:lstStyle/>
          <a:p>
            <a:r>
              <a:rPr lang="en-US" dirty="0"/>
              <a:t>OSU Quicken resources</a:t>
            </a:r>
          </a:p>
        </p:txBody>
      </p:sp>
      <p:sp>
        <p:nvSpPr>
          <p:cNvPr id="291843" name="Rectangle 3"/>
          <p:cNvSpPr>
            <a:spLocks noGrp="1" noChangeArrowheads="1"/>
          </p:cNvSpPr>
          <p:nvPr>
            <p:ph type="body" idx="1"/>
          </p:nvPr>
        </p:nvSpPr>
        <p:spPr/>
        <p:txBody>
          <a:bodyPr/>
          <a:lstStyle/>
          <a:p>
            <a:r>
              <a:rPr lang="en-US" dirty="0"/>
              <a:t>Print materials plus video on-line at </a:t>
            </a:r>
            <a:r>
              <a:rPr lang="en-US" dirty="0">
                <a:hlinkClick r:id="rId3"/>
              </a:rPr>
              <a:t>www.agecon.okstate.edu/quicken</a:t>
            </a:r>
            <a:endParaRPr lang="en-US" dirty="0"/>
          </a:p>
          <a:p>
            <a:r>
              <a:rPr lang="en-US" dirty="0" smtClean="0"/>
              <a:t>$</a:t>
            </a:r>
            <a:r>
              <a:rPr lang="en-US" dirty="0"/>
              <a:t>25 for printed notebook and CD with sample files </a:t>
            </a:r>
          </a:p>
          <a:p>
            <a:r>
              <a:rPr lang="en-US" dirty="0"/>
              <a:t>Quarterly Quick Tips farm management </a:t>
            </a:r>
            <a:r>
              <a:rPr lang="en-US" dirty="0" smtClean="0"/>
              <a:t>newsletter</a:t>
            </a:r>
          </a:p>
          <a:p>
            <a:pPr marL="0" indent="0">
              <a:buNone/>
            </a:pP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2236787"/>
          </a:xfrm>
        </p:spPr>
        <p:txBody>
          <a:bodyPr/>
          <a:lstStyle/>
          <a:p>
            <a:r>
              <a:rPr lang="en-US" dirty="0" smtClean="0"/>
              <a:t>Questions?</a:t>
            </a:r>
            <a:endParaRPr lang="en-US" dirty="0"/>
          </a:p>
        </p:txBody>
      </p:sp>
    </p:spTree>
    <p:extLst>
      <p:ext uri="{BB962C8B-B14F-4D97-AF65-F5344CB8AC3E}">
        <p14:creationId xmlns:p14="http://schemas.microsoft.com/office/powerpoint/2010/main" val="878589509"/>
      </p:ext>
    </p:extLst>
  </p:cSld>
  <p:clrMapOvr>
    <a:masterClrMapping/>
  </p:clrMapOvr>
</p:sld>
</file>

<file path=ppt/theme/theme1.xml><?xml version="1.0" encoding="utf-8"?>
<a:theme xmlns:a="http://schemas.openxmlformats.org/drawingml/2006/main" name="default">
  <a:themeElements>
    <a:clrScheme name="default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default">
      <a:majorFont>
        <a:latin typeface="Comic Sans MS"/>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rgbClr val="FF9900"/>
          </a:buClr>
          <a:buSzTx/>
          <a:buFont typeface="Wingdings" pitchFamily="2" charset="2"/>
          <a:buChar char="•"/>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rgbClr val="FF9900"/>
          </a:buClr>
          <a:buSzTx/>
          <a:buFont typeface="Wingdings" pitchFamily="2" charset="2"/>
          <a:buChar char="•"/>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default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default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default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default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default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default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0F5E55C585DB41A8086B22A0BA3978" ma:contentTypeVersion="10" ma:contentTypeDescription="Create a new document." ma:contentTypeScope="" ma:versionID="4017d100ac469d27e8afbfcd5da291e5">
  <xsd:schema xmlns:xsd="http://www.w3.org/2001/XMLSchema" xmlns:xs="http://www.w3.org/2001/XMLSchema" xmlns:p="http://schemas.microsoft.com/office/2006/metadata/properties" xmlns:ns3="6d636ed6-4d22-4f9b-a70c-2b144907596b" xmlns:ns4="db382af5-41d1-4468-8b87-e2f8642e227d" targetNamespace="http://schemas.microsoft.com/office/2006/metadata/properties" ma:root="true" ma:fieldsID="a87cfaeeda2f48cde7ed09687aa51c61" ns3:_="" ns4:_="">
    <xsd:import namespace="6d636ed6-4d22-4f9b-a70c-2b144907596b"/>
    <xsd:import namespace="db382af5-41d1-4468-8b87-e2f8642e227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636ed6-4d22-4f9b-a70c-2b14490759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382af5-41d1-4468-8b87-e2f8642e227d"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8837DDC-FA89-47F6-B3D7-49899549AF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636ed6-4d22-4f9b-a70c-2b144907596b"/>
    <ds:schemaRef ds:uri="db382af5-41d1-4468-8b87-e2f8642e22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7DD83AA-74A8-4A6A-9AFE-56C0974B0493}">
  <ds:schemaRefs>
    <ds:schemaRef ds:uri="http://schemas.microsoft.com/sharepoint/v3/contenttype/forms"/>
  </ds:schemaRefs>
</ds:datastoreItem>
</file>

<file path=customXml/itemProps3.xml><?xml version="1.0" encoding="utf-8"?>
<ds:datastoreItem xmlns:ds="http://schemas.openxmlformats.org/officeDocument/2006/customXml" ds:itemID="{F6F216D0-7836-4F7B-926B-C8FA250332D2}">
  <ds:schemaRefs>
    <ds:schemaRef ds:uri="http://purl.org/dc/terms/"/>
    <ds:schemaRef ds:uri="http://purl.org/dc/elements/1.1/"/>
    <ds:schemaRef ds:uri="http://schemas.microsoft.com/office/2006/documentManagement/types"/>
    <ds:schemaRef ds:uri="http://purl.org/dc/dcmitype/"/>
    <ds:schemaRef ds:uri="db382af5-41d1-4468-8b87-e2f8642e227d"/>
    <ds:schemaRef ds:uri="http://www.w3.org/XML/1998/namespace"/>
    <ds:schemaRef ds:uri="http://schemas.microsoft.com/office/infopath/2007/PartnerControls"/>
    <ds:schemaRef ds:uri="http://schemas.openxmlformats.org/package/2006/metadata/core-properties"/>
    <ds:schemaRef ds:uri="6d636ed6-4d22-4f9b-a70c-2b144907596b"/>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default</Template>
  <TotalTime>8528</TotalTime>
  <Words>829</Words>
  <Application>Microsoft Office PowerPoint</Application>
  <PresentationFormat>On-screen Show (4:3)</PresentationFormat>
  <Paragraphs>52</Paragraphs>
  <Slides>9</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Comic Sans MS</vt:lpstr>
      <vt:lpstr>Garamond</vt:lpstr>
      <vt:lpstr>Times New Roman</vt:lpstr>
      <vt:lpstr>Wingdings</vt:lpstr>
      <vt:lpstr>default</vt:lpstr>
      <vt:lpstr>Quicken® 2018 for Farm Financial Records: What’s New?  </vt:lpstr>
      <vt:lpstr>New features</vt:lpstr>
      <vt:lpstr>PowerPoint Presentation</vt:lpstr>
      <vt:lpstr>PowerPoint Presentation</vt:lpstr>
      <vt:lpstr>PowerPoint Presentation</vt:lpstr>
      <vt:lpstr>PowerPoint Presentation</vt:lpstr>
      <vt:lpstr>Quicken reports and graphs</vt:lpstr>
      <vt:lpstr>OSU Quicken resources</vt:lpstr>
      <vt:lpstr>Questions?</vt:lpstr>
    </vt:vector>
  </TitlesOfParts>
  <Company>OSU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Quicken Resources</dc:title>
  <dc:creator>Damona Doye</dc:creator>
  <cp:lastModifiedBy>Spradlin, Cassidy D</cp:lastModifiedBy>
  <cp:revision>195</cp:revision>
  <cp:lastPrinted>2018-01-15T23:13:34Z</cp:lastPrinted>
  <dcterms:created xsi:type="dcterms:W3CDTF">2008-03-25T14:46:15Z</dcterms:created>
  <dcterms:modified xsi:type="dcterms:W3CDTF">2020-10-15T14:39:15Z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0x010100560F5E55C585DB41A8086B22A0BA3978</vt:lpwstr>
  </property>
</Properties>
</file>