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4"/>
  </p:notesMasterIdLst>
  <p:handoutMasterIdLst>
    <p:handoutMasterId r:id="rId25"/>
  </p:handoutMasterIdLst>
  <p:sldIdLst>
    <p:sldId id="257" r:id="rId5"/>
    <p:sldId id="282" r:id="rId6"/>
    <p:sldId id="338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284" r:id="rId15"/>
    <p:sldId id="285" r:id="rId16"/>
    <p:sldId id="286" r:id="rId17"/>
    <p:sldId id="327" r:id="rId18"/>
    <p:sldId id="305" r:id="rId19"/>
    <p:sldId id="307" r:id="rId20"/>
    <p:sldId id="336" r:id="rId21"/>
    <p:sldId id="290" r:id="rId22"/>
    <p:sldId id="291" r:id="rId23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F03B0-31C2-4D81-83BC-FEFF51D202CC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0CC22-A2FF-41B9-8BE2-D8F573AB7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42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0B778-D427-46C8-8EFD-55BE9BEEBA6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776B0-4EF9-443F-A002-C2B0ED7C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5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4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29AC4D-0ED7-4021-A8C9-9A53CE847E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pic>
        <p:nvPicPr>
          <p:cNvPr id="10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752600" cy="168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3592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34CA-0236-4E4D-A06F-FDEB0CD98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2927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CD24F-C895-43A6-BB41-50BD7CB225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80081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FBA484-5DBB-4E7B-A5E7-E66C8A924C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6078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8445D-DAE3-42A2-9AB6-12F7A29319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4426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545D3-52DB-48D5-94CE-F0A4466895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906803"/>
            <a:ext cx="990600" cy="95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85510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4F99-1398-4427-B8D9-AAF9C64B26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1598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1DC74-F0EA-46A8-8092-C8E36770B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9707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3A-0FA0-4790-8E25-860926D41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8313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1439D-2762-44BE-A8D6-3833FE34B5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2260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3F80-BEB3-4E17-8A70-2ACC85ED3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51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F92F-04D9-4D02-B3E5-201C081D01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5501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65601-661A-4035-9E32-05A9598703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7509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fld id="{DCC24E76-48E4-4050-B06C-F73ACC80FBA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3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pub/irs-pdf/p225.pdf" TargetMode="External"/><Relationship Id="rId2" Type="http://schemas.openxmlformats.org/officeDocument/2006/relationships/hyperlink" Target="https://okstatecasnr.az1.qualtrics.com/jfe/form/SV_7TFTNwC2hteN1I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vander@ncs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169817" y="2164086"/>
            <a:ext cx="8464731" cy="2434040"/>
          </a:xfrm>
        </p:spPr>
        <p:txBody>
          <a:bodyPr/>
          <a:lstStyle/>
          <a:p>
            <a:r>
              <a:rPr lang="en-US" dirty="0" smtClean="0"/>
              <a:t>Agricultural Economics</a:t>
            </a:r>
            <a:br>
              <a:rPr lang="en-US" dirty="0" smtClean="0"/>
            </a:br>
            <a:r>
              <a:rPr lang="en-US" dirty="0" smtClean="0"/>
              <a:t>Learn at Lunch</a:t>
            </a:r>
            <a:br>
              <a:rPr lang="en-US" dirty="0" smtClean="0"/>
            </a:br>
            <a:r>
              <a:rPr lang="en-US" dirty="0" smtClean="0"/>
              <a:t>End of Year Income Tax Management</a:t>
            </a:r>
            <a:br>
              <a:rPr lang="en-US" dirty="0" smtClean="0"/>
            </a:br>
            <a:r>
              <a:rPr lang="en-US" sz="2400" dirty="0" smtClean="0"/>
              <a:t>December 18, 2018</a:t>
            </a:r>
            <a:r>
              <a:rPr lang="en-US" baseline="30000" dirty="0"/>
              <a:t/>
            </a:r>
            <a:br>
              <a:rPr lang="en-US" baseline="30000" dirty="0"/>
            </a:b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4663" y="4807131"/>
            <a:ext cx="6400800" cy="143691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J C. Hobbs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Associate </a:t>
            </a:r>
            <a:r>
              <a:rPr lang="en-US" sz="2000" dirty="0"/>
              <a:t>Extension Specialist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Agricultural Economics Dept.</a:t>
            </a:r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2714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503"/>
            <a:ext cx="8229600" cy="1313135"/>
          </a:xfrm>
        </p:spPr>
        <p:txBody>
          <a:bodyPr/>
          <a:lstStyle/>
          <a:p>
            <a:r>
              <a:rPr lang="en-US" dirty="0" smtClean="0"/>
              <a:t>New $150,000 Tractor Depreciation Alternatives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866" y="2072040"/>
            <a:ext cx="8066268" cy="3582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661455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Farm Income Averaging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 smtClean="0"/>
              <a:t>Reduce high income of current year by taking advantage of unused lower tax brackets from the 3 prior years.</a:t>
            </a:r>
          </a:p>
          <a:p>
            <a:r>
              <a:rPr lang="en-US" altLang="en-US" sz="3600" dirty="0" smtClean="0"/>
              <a:t>Ex: 2015 – $20,000 below beginning of 25% bracket.                              2016 - $25,000 below </a:t>
            </a:r>
            <a:r>
              <a:rPr lang="en-US" altLang="en-US" sz="3600" dirty="0"/>
              <a:t>beginning of 25% bracket. </a:t>
            </a:r>
            <a:r>
              <a:rPr lang="en-US" altLang="en-US" sz="3600" dirty="0" smtClean="0"/>
              <a:t>                               2017 - $30,000 below </a:t>
            </a:r>
            <a:r>
              <a:rPr lang="en-US" altLang="en-US" sz="3600" dirty="0"/>
              <a:t>beginning of 25% bracket</a:t>
            </a:r>
            <a:r>
              <a:rPr lang="en-US" altLang="en-US" sz="3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7540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Farm Income Averaging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 smtClean="0"/>
              <a:t>Move $60,000 from 2018 and put $20,000 additional income in 2015, 2016, and 2017.</a:t>
            </a:r>
          </a:p>
          <a:p>
            <a:r>
              <a:rPr lang="en-US" altLang="en-US" sz="3600" dirty="0" smtClean="0"/>
              <a:t>Income </a:t>
            </a:r>
            <a:r>
              <a:rPr lang="en-US" altLang="en-US" sz="3600" dirty="0"/>
              <a:t>a</a:t>
            </a:r>
            <a:r>
              <a:rPr lang="en-US" altLang="en-US" sz="3600" dirty="0" smtClean="0"/>
              <a:t>veraging does not reduce self-employment tax or net investment income tax</a:t>
            </a:r>
          </a:p>
        </p:txBody>
      </p:sp>
    </p:spTree>
    <p:extLst>
      <p:ext uri="{BB962C8B-B14F-4D97-AF65-F5344CB8AC3E}">
        <p14:creationId xmlns:p14="http://schemas.microsoft.com/office/powerpoint/2010/main" val="19345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Prepaid Expenses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3600" dirty="0"/>
              <a:t>Amount paid during </a:t>
            </a:r>
            <a:r>
              <a:rPr lang="en-US" altLang="en-US" sz="3600" dirty="0" smtClean="0"/>
              <a:t>the current </a:t>
            </a:r>
            <a:r>
              <a:rPr lang="en-US" altLang="en-US" sz="3600" dirty="0"/>
              <a:t>tax year for </a:t>
            </a:r>
            <a:r>
              <a:rPr lang="en-US" altLang="en-US" sz="3600" dirty="0" smtClean="0"/>
              <a:t>items that will be used in </a:t>
            </a:r>
            <a:r>
              <a:rPr lang="en-US" altLang="en-US" sz="3600" dirty="0"/>
              <a:t>the </a:t>
            </a:r>
            <a:r>
              <a:rPr lang="en-US" altLang="en-US" sz="3600" dirty="0" smtClean="0"/>
              <a:t>following year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Must be a payment; not a deposit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Must be made for a valid business purpose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Must not materially distort income 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/>
              <a:t>Refer to IRS Pub 225: Farmer’s Tax Guide 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5314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Deferred Payment Contract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US" dirty="0" smtClean="0"/>
              <a:t>A contract that requires that the payment will be received in the year after the commodity is sold.</a:t>
            </a:r>
          </a:p>
          <a:p>
            <a:r>
              <a:rPr lang="en-US" dirty="0" smtClean="0"/>
              <a:t>Requirements:</a:t>
            </a:r>
          </a:p>
          <a:p>
            <a:pPr lvl="1"/>
            <a:r>
              <a:rPr lang="en-US" dirty="0" smtClean="0"/>
              <a:t>Must be a bona fide arm’s-length contract with the buyer.</a:t>
            </a:r>
          </a:p>
          <a:p>
            <a:pPr lvl="1"/>
            <a:r>
              <a:rPr lang="en-US" dirty="0" smtClean="0"/>
              <a:t>Seller cannot have any right to the commodity after it is delivered.</a:t>
            </a:r>
          </a:p>
          <a:p>
            <a:pPr lvl="1"/>
            <a:r>
              <a:rPr lang="en-US" dirty="0" smtClean="0"/>
              <a:t>Must avoid constructive receipt so contract must be in place before delivery.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47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066800"/>
          </a:xfrm>
        </p:spPr>
        <p:txBody>
          <a:bodyPr/>
          <a:lstStyle/>
          <a:p>
            <a:r>
              <a:rPr lang="en-US" dirty="0" smtClean="0"/>
              <a:t>Crop Insurance and Disaster Payments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report the payment in the year received.</a:t>
            </a:r>
          </a:p>
          <a:p>
            <a:r>
              <a:rPr lang="en-US" dirty="0" smtClean="0"/>
              <a:t>However can elect to postpone if </a:t>
            </a:r>
            <a:r>
              <a:rPr lang="en-US" u="sng" dirty="0" smtClean="0"/>
              <a:t>all</a:t>
            </a:r>
            <a:r>
              <a:rPr lang="en-US" dirty="0" smtClean="0"/>
              <a:t> 3 of the following conditions are met.</a:t>
            </a:r>
          </a:p>
          <a:p>
            <a:pPr lvl="1"/>
            <a:r>
              <a:rPr lang="en-US" dirty="0" smtClean="0"/>
              <a:t>Use the cash method of accounting.</a:t>
            </a:r>
          </a:p>
          <a:p>
            <a:pPr lvl="1"/>
            <a:r>
              <a:rPr lang="en-US" dirty="0" smtClean="0"/>
              <a:t>Receive the insurance proceeds in the same tax year the crops were damaged.</a:t>
            </a:r>
          </a:p>
          <a:p>
            <a:pPr lvl="1"/>
            <a:r>
              <a:rPr lang="en-US" dirty="0" smtClean="0"/>
              <a:t>Show under normal practices the sale would have occurred in the year after the damage.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99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Decrease Taxable Income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6571" y="1417638"/>
            <a:ext cx="8360229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Make needed repairs</a:t>
            </a:r>
          </a:p>
          <a:p>
            <a:r>
              <a:rPr lang="en-US" dirty="0" smtClean="0"/>
              <a:t>Pay accrued interest on loans</a:t>
            </a:r>
          </a:p>
          <a:p>
            <a:r>
              <a:rPr lang="en-US" dirty="0" smtClean="0"/>
              <a:t>Establish a retirement plan and deduct contributions </a:t>
            </a:r>
            <a:r>
              <a:rPr lang="en-US" sz="2400" dirty="0" smtClean="0"/>
              <a:t>(traditional IRA, SEPIRA, Simple IRA)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934906"/>
      </p:ext>
    </p:extLst>
  </p:cSld>
  <p:clrMapOvr>
    <a:masterClrMapping/>
  </p:clrMapOvr>
  <p:transition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 Taxable Income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 grain and livestock in 2018 that could be sold in 2019 (must evaluate weights and prices)</a:t>
            </a:r>
          </a:p>
          <a:p>
            <a:r>
              <a:rPr lang="en-US" dirty="0" smtClean="0"/>
              <a:t>Delay paying for supply, feed or other expenses until 2019</a:t>
            </a:r>
          </a:p>
          <a:p>
            <a:r>
              <a:rPr lang="en-US" dirty="0" smtClean="0"/>
              <a:t>Collect fees, rents, and accounts in 2018 that will be due in 2019</a:t>
            </a:r>
          </a:p>
          <a:p>
            <a:r>
              <a:rPr lang="en-US" dirty="0" smtClean="0"/>
              <a:t>Delay payment for repairs until 2019</a:t>
            </a:r>
          </a:p>
          <a:p>
            <a:pPr marL="0" indent="0">
              <a:buNone/>
            </a:pPr>
            <a:r>
              <a:rPr lang="en-US" dirty="0" smtClean="0"/>
              <a:t>Note: be sure it makes economic sense!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075873"/>
      </p:ext>
    </p:extLst>
  </p:cSld>
  <p:clrMapOvr>
    <a:masterClrMapping/>
  </p:clrMapOvr>
  <p:transition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Planning </a:t>
            </a:r>
            <a:r>
              <a:rPr lang="en-US" dirty="0" smtClean="0"/>
              <a:t>and </a:t>
            </a:r>
            <a:r>
              <a:rPr lang="en-US" dirty="0"/>
              <a:t>Management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/>
              <a:t>Year-round every day </a:t>
            </a:r>
            <a:r>
              <a:rPr lang="en-US" dirty="0" smtClean="0"/>
              <a:t>job.</a:t>
            </a:r>
            <a:endParaRPr lang="en-US" dirty="0"/>
          </a:p>
          <a:p>
            <a:r>
              <a:rPr lang="en-US" dirty="0"/>
              <a:t>Basic </a:t>
            </a:r>
            <a:r>
              <a:rPr lang="en-US" dirty="0" smtClean="0"/>
              <a:t>tax law knowledge needed.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you don’t </a:t>
            </a:r>
            <a:r>
              <a:rPr lang="en-US" dirty="0" smtClean="0"/>
              <a:t>know, ask questions.</a:t>
            </a:r>
            <a:endParaRPr lang="en-US" dirty="0"/>
          </a:p>
          <a:p>
            <a:r>
              <a:rPr lang="en-US" dirty="0" smtClean="0"/>
              <a:t>Ask “what </a:t>
            </a:r>
            <a:r>
              <a:rPr lang="en-US" dirty="0"/>
              <a:t>if” rather than </a:t>
            </a:r>
            <a:r>
              <a:rPr lang="en-US" dirty="0" smtClean="0"/>
              <a:t>say ‘this </a:t>
            </a:r>
            <a:r>
              <a:rPr lang="en-US" dirty="0"/>
              <a:t>is what I did</a:t>
            </a:r>
            <a:r>
              <a:rPr lang="en-US" dirty="0" smtClean="0"/>
              <a:t>’.   (The oops cannot always be fixed.)</a:t>
            </a:r>
            <a:endParaRPr lang="en-US" dirty="0"/>
          </a:p>
          <a:p>
            <a:r>
              <a:rPr lang="en-US" dirty="0"/>
              <a:t>Professional </a:t>
            </a:r>
            <a:r>
              <a:rPr lang="en-US" dirty="0" smtClean="0"/>
              <a:t>advice may be needed.</a:t>
            </a:r>
            <a:endParaRPr lang="en-US" dirty="0"/>
          </a:p>
          <a:p>
            <a:r>
              <a:rPr lang="en-US" dirty="0"/>
              <a:t>Year-end tax </a:t>
            </a:r>
            <a:r>
              <a:rPr lang="en-US" dirty="0" smtClean="0"/>
              <a:t>planning is always useful (level taxable income over lifetime).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3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417639"/>
            <a:ext cx="8229600" cy="4721592"/>
          </a:xfrm>
        </p:spPr>
        <p:txBody>
          <a:bodyPr/>
          <a:lstStyle/>
          <a:p>
            <a:r>
              <a:rPr lang="en-US" sz="2400" u="sng" dirty="0">
                <a:hlinkClick r:id="rId2"/>
              </a:rPr>
              <a:t>https://okstatecasnr.az1.qualtrics.com/jfe/form/SV_7TFTNwC2hteN1Ix</a:t>
            </a:r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Thank you for your attention!!</a:t>
            </a:r>
          </a:p>
          <a:p>
            <a:endParaRPr lang="en-US" sz="2400" dirty="0" smtClean="0"/>
          </a:p>
          <a:p>
            <a:r>
              <a:rPr lang="en-US" sz="2400" dirty="0" smtClean="0"/>
              <a:t>IRS Publication 225: Farmer’s Tax Guide for 2018</a:t>
            </a:r>
          </a:p>
          <a:p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www.irs.gov/pub/irs-pdf/p225.pdf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 C. Hobbs</a:t>
            </a:r>
          </a:p>
          <a:p>
            <a:pPr marL="0" indent="0">
              <a:buNone/>
            </a:pPr>
            <a:r>
              <a:rPr lang="en-US" sz="2400" dirty="0" smtClean="0"/>
              <a:t>Associate Extension Specialist</a:t>
            </a:r>
          </a:p>
          <a:p>
            <a:pPr marL="0" indent="0">
              <a:buNone/>
            </a:pPr>
            <a:r>
              <a:rPr lang="en-US" sz="2400" dirty="0" smtClean="0"/>
              <a:t>Email: </a:t>
            </a:r>
            <a:r>
              <a:rPr lang="en-US" sz="2400" dirty="0" smtClean="0">
                <a:hlinkClick r:id="rId4"/>
              </a:rPr>
              <a:t>jc.hobbs@okstate.edu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7423675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Year Tax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7924800" cy="4525963"/>
          </a:xfrm>
        </p:spPr>
        <p:txBody>
          <a:bodyPr/>
          <a:lstStyle/>
          <a:p>
            <a:r>
              <a:rPr lang="en-US" sz="3600" b="1" u="sng" dirty="0" smtClean="0"/>
              <a:t>Never</a:t>
            </a:r>
            <a:r>
              <a:rPr lang="en-US" sz="3600" dirty="0" smtClean="0"/>
              <a:t> let the tax tail wag the business dog</a:t>
            </a:r>
          </a:p>
          <a:p>
            <a:r>
              <a:rPr lang="en-US" sz="3600" dirty="0" smtClean="0"/>
              <a:t>The decision must make sound business and economic sense</a:t>
            </a:r>
          </a:p>
          <a:p>
            <a:r>
              <a:rPr lang="en-US" sz="3600" dirty="0" smtClean="0"/>
              <a:t>Some tools work prior to year end</a:t>
            </a:r>
          </a:p>
          <a:p>
            <a:r>
              <a:rPr lang="en-US" sz="3600" dirty="0" smtClean="0"/>
              <a:t>Some tools work after the tax year has closed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13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Purchase Depreciable Assets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Changes to depreciation and expensing</a:t>
            </a:r>
          </a:p>
          <a:p>
            <a:r>
              <a:rPr lang="en-US" dirty="0" smtClean="0"/>
              <a:t>First year additional depreciation (Bonus)</a:t>
            </a:r>
          </a:p>
          <a:p>
            <a:r>
              <a:rPr lang="en-US" dirty="0" smtClean="0"/>
              <a:t>Section 179 expensing election</a:t>
            </a:r>
          </a:p>
          <a:p>
            <a:r>
              <a:rPr lang="en-US" dirty="0" smtClean="0"/>
              <a:t>MACRS changes</a:t>
            </a:r>
          </a:p>
          <a:p>
            <a:pPr lvl="1"/>
            <a:r>
              <a:rPr lang="en-US" dirty="0" smtClean="0"/>
              <a:t>Shorter recovery period (New machinery and equipment)</a:t>
            </a:r>
          </a:p>
          <a:p>
            <a:pPr lvl="1"/>
            <a:r>
              <a:rPr lang="en-US" dirty="0" smtClean="0"/>
              <a:t>200% declining balance method (faster depreciation write off or cost recovery)</a:t>
            </a:r>
          </a:p>
        </p:txBody>
      </p:sp>
    </p:spTree>
    <p:extLst>
      <p:ext uri="{BB962C8B-B14F-4D97-AF65-F5344CB8AC3E}">
        <p14:creationId xmlns:p14="http://schemas.microsoft.com/office/powerpoint/2010/main" val="2243353422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First–Year (Bonus) 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r>
              <a:rPr lang="en-US" dirty="0"/>
              <a:t>% first-year depreciation </a:t>
            </a:r>
            <a:r>
              <a:rPr lang="en-US" dirty="0" smtClean="0"/>
              <a:t>(Jan 1, 2018 </a:t>
            </a:r>
            <a:r>
              <a:rPr lang="en-US" dirty="0"/>
              <a:t>– Dec 31, 2022). </a:t>
            </a:r>
            <a:r>
              <a:rPr lang="en-US" b="1" dirty="0"/>
              <a:t>Now allowed </a:t>
            </a:r>
            <a:r>
              <a:rPr lang="en-US" b="1" dirty="0" smtClean="0"/>
              <a:t>for both </a:t>
            </a:r>
            <a:r>
              <a:rPr lang="en-US" b="1" u="sng" dirty="0" smtClean="0"/>
              <a:t>new and used</a:t>
            </a:r>
            <a:r>
              <a:rPr lang="en-US" b="1" dirty="0" smtClean="0"/>
              <a:t> property.</a:t>
            </a:r>
            <a:endParaRPr lang="en-US" dirty="0"/>
          </a:p>
          <a:p>
            <a:r>
              <a:rPr lang="en-US" dirty="0"/>
              <a:t>80%   2023</a:t>
            </a:r>
          </a:p>
          <a:p>
            <a:r>
              <a:rPr lang="en-US" dirty="0"/>
              <a:t>60%   2024</a:t>
            </a:r>
          </a:p>
          <a:p>
            <a:r>
              <a:rPr lang="en-US" dirty="0"/>
              <a:t>40%   2025</a:t>
            </a:r>
          </a:p>
          <a:p>
            <a:r>
              <a:rPr lang="en-US" dirty="0"/>
              <a:t>20%   2026</a:t>
            </a:r>
          </a:p>
          <a:p>
            <a:r>
              <a:rPr lang="en-US" dirty="0"/>
              <a:t>Bonus </a:t>
            </a:r>
            <a:r>
              <a:rPr lang="en-US" dirty="0" err="1" smtClean="0"/>
              <a:t>deprec</a:t>
            </a:r>
            <a:r>
              <a:rPr lang="en-US" dirty="0" smtClean="0"/>
              <a:t>. </a:t>
            </a:r>
            <a:r>
              <a:rPr lang="en-US" dirty="0"/>
              <a:t>sunsets after </a:t>
            </a:r>
            <a:r>
              <a:rPr lang="en-US" dirty="0" smtClean="0"/>
              <a:t>Dec. 31</a:t>
            </a:r>
            <a:r>
              <a:rPr lang="en-US" dirty="0"/>
              <a:t>,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63294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Code Section 179 (Expensing)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Made </a:t>
            </a:r>
            <a:r>
              <a:rPr lang="en-US" dirty="0"/>
              <a:t>permanent and </a:t>
            </a:r>
            <a:r>
              <a:rPr lang="en-US" dirty="0" smtClean="0"/>
              <a:t>indexed </a:t>
            </a:r>
            <a:r>
              <a:rPr lang="en-US" dirty="0"/>
              <a:t>for inflation</a:t>
            </a:r>
          </a:p>
          <a:p>
            <a:r>
              <a:rPr lang="en-US" dirty="0" smtClean="0"/>
              <a:t>For 2018, Section </a:t>
            </a:r>
            <a:r>
              <a:rPr lang="en-US" dirty="0"/>
              <a:t>179 allowed amount </a:t>
            </a:r>
            <a:r>
              <a:rPr lang="en-US" dirty="0" smtClean="0"/>
              <a:t>is </a:t>
            </a:r>
            <a:r>
              <a:rPr lang="en-US" dirty="0"/>
              <a:t>$1 million with investment limit of $2.5 million</a:t>
            </a:r>
          </a:p>
          <a:p>
            <a:r>
              <a:rPr lang="en-US" dirty="0" smtClean="0"/>
              <a:t>SUVs </a:t>
            </a:r>
            <a:r>
              <a:rPr lang="en-US" dirty="0"/>
              <a:t>limited to $</a:t>
            </a:r>
            <a:r>
              <a:rPr lang="en-US" dirty="0" smtClean="0"/>
              <a:t>25,000 </a:t>
            </a:r>
            <a:endParaRPr lang="en-US" dirty="0"/>
          </a:p>
          <a:p>
            <a:r>
              <a:rPr lang="en-US" dirty="0"/>
              <a:t>Full size crew cab </a:t>
            </a:r>
            <a:r>
              <a:rPr lang="en-US" dirty="0" smtClean="0"/>
              <a:t>pickups (&lt;6,000 lb. GVWR) </a:t>
            </a:r>
            <a:r>
              <a:rPr lang="en-US" dirty="0"/>
              <a:t>with a short box (less than 72 inches) are SUVs by </a:t>
            </a:r>
            <a:r>
              <a:rPr lang="en-US" dirty="0" smtClean="0"/>
              <a:t>definition</a:t>
            </a:r>
            <a:endParaRPr lang="en-US" dirty="0"/>
          </a:p>
          <a:p>
            <a:r>
              <a:rPr lang="en-US" dirty="0" smtClean="0"/>
              <a:t>No change in carryover rules of excess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838450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vs Section 179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Bonus </a:t>
            </a:r>
            <a:r>
              <a:rPr lang="en-US" dirty="0"/>
              <a:t>Depreciation</a:t>
            </a:r>
          </a:p>
          <a:p>
            <a:r>
              <a:rPr lang="en-US" dirty="0" smtClean="0"/>
              <a:t>Must </a:t>
            </a:r>
            <a:r>
              <a:rPr lang="en-US" dirty="0"/>
              <a:t>elect out of bonus depreciation and can elect out on certain classes of </a:t>
            </a:r>
            <a:r>
              <a:rPr lang="en-US" dirty="0" smtClean="0"/>
              <a:t>assets </a:t>
            </a:r>
            <a:r>
              <a:rPr lang="en-US" sz="2800" dirty="0" smtClean="0"/>
              <a:t>(3-, 5-, 7-, and 10-year class life assets)</a:t>
            </a:r>
            <a:endParaRPr lang="en-US" sz="2800" dirty="0"/>
          </a:p>
          <a:p>
            <a:pPr lvl="0"/>
            <a:r>
              <a:rPr lang="en-US" dirty="0" smtClean="0"/>
              <a:t>Can offset </a:t>
            </a:r>
            <a:r>
              <a:rPr lang="en-US" dirty="0"/>
              <a:t>W-2 wages as well as other income</a:t>
            </a:r>
          </a:p>
          <a:p>
            <a:pPr lvl="0"/>
            <a:r>
              <a:rPr lang="en-US" dirty="0"/>
              <a:t>C</a:t>
            </a:r>
            <a:r>
              <a:rPr lang="en-US" dirty="0" smtClean="0"/>
              <a:t>onversion to personal use </a:t>
            </a:r>
            <a:r>
              <a:rPr lang="en-US" dirty="0"/>
              <a:t>does not require recapture of excess over regular MACRS depreciation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75612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vs Section 179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Section 179</a:t>
            </a:r>
          </a:p>
          <a:p>
            <a:r>
              <a:rPr lang="en-US" dirty="0"/>
              <a:t>Must elect to use but </a:t>
            </a:r>
            <a:r>
              <a:rPr lang="en-US" dirty="0" smtClean="0"/>
              <a:t>election can be for </a:t>
            </a:r>
            <a:r>
              <a:rPr lang="en-US" dirty="0"/>
              <a:t>one specific asset or </a:t>
            </a:r>
            <a:r>
              <a:rPr lang="en-US" dirty="0" smtClean="0"/>
              <a:t>percentage of asset</a:t>
            </a:r>
            <a:endParaRPr lang="en-US" dirty="0"/>
          </a:p>
          <a:p>
            <a:pPr lvl="0"/>
            <a:r>
              <a:rPr lang="en-US" dirty="0" smtClean="0"/>
              <a:t>Cannot create </a:t>
            </a:r>
            <a:r>
              <a:rPr lang="en-US" dirty="0"/>
              <a:t>a </a:t>
            </a:r>
            <a:r>
              <a:rPr lang="en-US" dirty="0" smtClean="0"/>
              <a:t>farm </a:t>
            </a:r>
            <a:r>
              <a:rPr lang="en-US" dirty="0"/>
              <a:t>loss but can </a:t>
            </a:r>
            <a:r>
              <a:rPr lang="en-US" dirty="0" smtClean="0"/>
              <a:t>offset W-2 wage income</a:t>
            </a:r>
            <a:endParaRPr lang="en-US" dirty="0"/>
          </a:p>
          <a:p>
            <a:pPr lvl="0"/>
            <a:r>
              <a:rPr lang="en-US" dirty="0" smtClean="0"/>
              <a:t>Conversion to personal use causes partial recapture (amount over </a:t>
            </a:r>
            <a:r>
              <a:rPr lang="en-US" dirty="0"/>
              <a:t>regular </a:t>
            </a:r>
            <a:r>
              <a:rPr lang="en-US" dirty="0" smtClean="0"/>
              <a:t>deprec.)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77734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234758"/>
          </a:xfrm>
        </p:spPr>
        <p:txBody>
          <a:bodyPr/>
          <a:lstStyle/>
          <a:p>
            <a:r>
              <a:rPr lang="en-US" dirty="0"/>
              <a:t>New </a:t>
            </a:r>
            <a:r>
              <a:rPr lang="en-US" dirty="0" smtClean="0"/>
              <a:t>Rules for Farm Machinery and Equipment 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1417638"/>
            <a:ext cx="857955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Shorter Recovery Period: Machinery and Equipment placed into service after Dec. 31, 2017:</a:t>
            </a:r>
          </a:p>
          <a:p>
            <a:r>
              <a:rPr lang="en-US" dirty="0" smtClean="0"/>
              <a:t>Cost recovery period is </a:t>
            </a:r>
            <a:r>
              <a:rPr lang="en-US" u="sng" dirty="0" smtClean="0"/>
              <a:t>now 5 years</a:t>
            </a:r>
            <a:r>
              <a:rPr lang="en-US" dirty="0" smtClean="0"/>
              <a:t> for </a:t>
            </a:r>
            <a:r>
              <a:rPr lang="en-US" b="1" u="sng" dirty="0" smtClean="0"/>
              <a:t>new</a:t>
            </a:r>
            <a:r>
              <a:rPr lang="en-US" dirty="0" smtClean="0"/>
              <a:t> </a:t>
            </a:r>
            <a:r>
              <a:rPr lang="en-US" b="1" u="sng" dirty="0" smtClean="0"/>
              <a:t>machinery and </a:t>
            </a:r>
            <a:r>
              <a:rPr lang="en-US" b="1" u="sng" dirty="0"/>
              <a:t>equipment</a:t>
            </a:r>
            <a:r>
              <a:rPr lang="en-US" dirty="0"/>
              <a:t>; used is still 7 years</a:t>
            </a:r>
          </a:p>
          <a:p>
            <a:r>
              <a:rPr lang="en-US" dirty="0" smtClean="0"/>
              <a:t>Grain bins, fences, cotton ginning equipment, and land improvements are 7 year assets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57310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"/>
            <a:ext cx="8229600" cy="1234758"/>
          </a:xfrm>
        </p:spPr>
        <p:txBody>
          <a:bodyPr/>
          <a:lstStyle/>
          <a:p>
            <a:r>
              <a:rPr lang="en-US" dirty="0" smtClean="0"/>
              <a:t>Farm Asset Depreciation Rule Change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067" y="1417638"/>
            <a:ext cx="8579555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Faster Write-Off: for some Farm Business Assets placed into service after Dec. 31, 2017:</a:t>
            </a:r>
          </a:p>
          <a:p>
            <a:r>
              <a:rPr lang="en-US" u="sng" dirty="0" smtClean="0"/>
              <a:t>NOW</a:t>
            </a:r>
            <a:r>
              <a:rPr lang="en-US" dirty="0" smtClean="0"/>
              <a:t>: 200% declining balance is to be used on 3-, 5-, 7- and 10-year property </a:t>
            </a:r>
            <a:r>
              <a:rPr lang="en-US" sz="2600" dirty="0" smtClean="0"/>
              <a:t>(all farm assets other than multi-purpose farm buildings, drainage facilities, water wells and land improvements)</a:t>
            </a:r>
          </a:p>
          <a:p>
            <a:pPr lvl="0"/>
            <a:r>
              <a:rPr lang="en-US" dirty="0" smtClean="0"/>
              <a:t>150% declining balance on 15 and 20 year property </a:t>
            </a:r>
            <a:r>
              <a:rPr lang="en-US" sz="2600" dirty="0" smtClean="0">
                <a:solidFill>
                  <a:srgbClr val="000000"/>
                </a:solidFill>
              </a:rPr>
              <a:t>(includes </a:t>
            </a:r>
            <a:r>
              <a:rPr lang="en-US" sz="2600" dirty="0">
                <a:solidFill>
                  <a:srgbClr val="000000"/>
                </a:solidFill>
              </a:rPr>
              <a:t>multi-purpose farm buildings, drainage facilities, water wells and land improvements)</a:t>
            </a:r>
          </a:p>
          <a:p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164157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su theme 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b="0" i="0" u="none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su theme 1" id="{C64F447C-AEB0-423D-BDF3-CE31FF436EAF}" vid="{590C9B80-CC60-4726-9D17-AD9B239BEE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3A107F6-50F4-4236-AE1C-4D434D4809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266E18F-D8E2-4229-A834-2AD7A184748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8B05D0-FD80-4183-B686-DC900284CBA8}">
  <ds:schemaRefs>
    <ds:schemaRef ds:uri="http://purl.org/dc/terms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purl.org/dc/dcmitype/"/>
    <ds:schemaRef ds:uri="http://schemas.openxmlformats.org/package/2006/metadata/core-properties"/>
    <ds:schemaRef ds:uri="db382af5-41d1-4468-8b87-e2f8642e227d"/>
    <ds:schemaRef ds:uri="6d636ed6-4d22-4f9b-a70c-2b144907596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1425</TotalTime>
  <Words>942</Words>
  <Application>Microsoft Office PowerPoint</Application>
  <PresentationFormat>On-screen Show (4:3)</PresentationFormat>
  <Paragraphs>103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Arial Black</vt:lpstr>
      <vt:lpstr>Calibri</vt:lpstr>
      <vt:lpstr>Kozuka Gothic Pro B</vt:lpstr>
      <vt:lpstr>osu theme 1</vt:lpstr>
      <vt:lpstr>Agricultural Economics Learn at Lunch End of Year Income Tax Management December 18, 2018  </vt:lpstr>
      <vt:lpstr>End of Year Tax Management</vt:lpstr>
      <vt:lpstr>Purchase Depreciable Assets</vt:lpstr>
      <vt:lpstr>First–Year (Bonus) Depreciation</vt:lpstr>
      <vt:lpstr>Code Section 179 (Expensing)</vt:lpstr>
      <vt:lpstr>Bonus vs Section 179</vt:lpstr>
      <vt:lpstr>Bonus vs Section 179</vt:lpstr>
      <vt:lpstr>New Rules for Farm Machinery and Equipment Depreciation</vt:lpstr>
      <vt:lpstr>Farm Asset Depreciation Rule Change </vt:lpstr>
      <vt:lpstr>New $150,000 Tractor Depreciation Alternatives</vt:lpstr>
      <vt:lpstr>Farm Income Averaging</vt:lpstr>
      <vt:lpstr>Farm Income Averaging</vt:lpstr>
      <vt:lpstr>Prepaid Expenses</vt:lpstr>
      <vt:lpstr>Deferred Payment Contract</vt:lpstr>
      <vt:lpstr>Crop Insurance and Disaster Payments</vt:lpstr>
      <vt:lpstr>Decrease Taxable Income</vt:lpstr>
      <vt:lpstr>Increase Taxable Income </vt:lpstr>
      <vt:lpstr>Tax Planning and Management</vt:lpstr>
      <vt:lpstr>Evaluation Link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June 19th Coffee Shop Tax Cuts and Jobs Act New Rules for Farm Vehicles, Machinery and Equipment</dc:title>
  <dc:creator>jc hobbs</dc:creator>
  <cp:lastModifiedBy>Spradlin, Cassidy D</cp:lastModifiedBy>
  <cp:revision>48</cp:revision>
  <cp:lastPrinted>2018-12-18T16:47:25Z</cp:lastPrinted>
  <dcterms:created xsi:type="dcterms:W3CDTF">2018-06-19T14:13:04Z</dcterms:created>
  <dcterms:modified xsi:type="dcterms:W3CDTF">2020-10-15T13:46:38Z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