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63" r:id="rId6"/>
    <p:sldId id="257" r:id="rId7"/>
    <p:sldId id="258" r:id="rId8"/>
    <p:sldId id="260" r:id="rId9"/>
    <p:sldId id="259" r:id="rId10"/>
    <p:sldId id="261" r:id="rId11"/>
    <p:sldId id="266" r:id="rId12"/>
    <p:sldId id="265" r:id="rId13"/>
    <p:sldId id="262" r:id="rId14"/>
    <p:sldId id="26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FDC3C-8B4A-4EEE-9F4C-CA19E2D392F6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96EFC-E412-4695-AEB9-372C0369D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095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D3ABED-8077-4896-9FCC-D05B6508A2D9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86383A-FC5E-40A3-A8C9-7157541F5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97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D3ABED-8077-4896-9FCC-D05B6508A2D9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86383A-FC5E-40A3-A8C9-7157541F5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61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D3ABED-8077-4896-9FCC-D05B6508A2D9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86383A-FC5E-40A3-A8C9-7157541F5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60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D3ABED-8077-4896-9FCC-D05B6508A2D9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86383A-FC5E-40A3-A8C9-7157541F5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03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D3ABED-8077-4896-9FCC-D05B6508A2D9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86383A-FC5E-40A3-A8C9-7157541F5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58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D3ABED-8077-4896-9FCC-D05B6508A2D9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86383A-FC5E-40A3-A8C9-7157541F5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8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D3ABED-8077-4896-9FCC-D05B6508A2D9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86383A-FC5E-40A3-A8C9-7157541F5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74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D3ABED-8077-4896-9FCC-D05B6508A2D9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86383A-FC5E-40A3-A8C9-7157541F5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66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D3ABED-8077-4896-9FCC-D05B6508A2D9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86383A-FC5E-40A3-A8C9-7157541F5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7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D3ABED-8077-4896-9FCC-D05B6508A2D9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86383A-FC5E-40A3-A8C9-7157541F5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06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D3ABED-8077-4896-9FCC-D05B6508A2D9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86383A-FC5E-40A3-A8C9-7157541F5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26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1280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280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8392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161518"/>
            <a:ext cx="12192000" cy="69648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2" y="5588950"/>
            <a:ext cx="1294216" cy="121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227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kstatecasnr.az1.qualtrics.com/jfe/form/SV_4JfGlN8Bl0psxUx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econ.okstate.edu/budgets/sample_pdf_files.asp" TargetMode="External"/><Relationship Id="rId2" Type="http://schemas.openxmlformats.org/officeDocument/2006/relationships/hyperlink" Target="http://agecon.okstate.edu/budget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glandlease.info/" TargetMode="External"/><Relationship Id="rId4" Type="http://schemas.openxmlformats.org/officeDocument/2006/relationships/hyperlink" Target="http://pods.dasnr.okstate.edu/docushare/dsweb/Get/Document-6752/CR-205%202017-2018web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39616"/>
            <a:ext cx="6096000" cy="2387600"/>
          </a:xfrm>
        </p:spPr>
        <p:txBody>
          <a:bodyPr anchor="ctr"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Drought Response Webinar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27216"/>
            <a:ext cx="6096000" cy="1655762"/>
          </a:xfrm>
        </p:spPr>
        <p:txBody>
          <a:bodyPr anchor="ctr"/>
          <a:lstStyle/>
          <a:p>
            <a:r>
              <a:rPr lang="en-US" dirty="0" smtClean="0"/>
              <a:t>Trent Milacek</a:t>
            </a:r>
          </a:p>
          <a:p>
            <a:r>
              <a:rPr lang="en-US" dirty="0" smtClean="0"/>
              <a:t>NW Area Ag Econ Specialist</a:t>
            </a:r>
            <a:endParaRPr lang="en-US" dirty="0"/>
          </a:p>
        </p:txBody>
      </p:sp>
      <p:pic>
        <p:nvPicPr>
          <p:cNvPr id="5" name="Picture 4" descr="Melanie Blanding for NRDC | Flickr - Photo Sharing!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640" y="1634515"/>
            <a:ext cx="6048809" cy="401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24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Planning for a crop is like trying to plan a disaster</a:t>
            </a:r>
          </a:p>
          <a:p>
            <a:endParaRPr lang="en-US" dirty="0"/>
          </a:p>
          <a:p>
            <a:r>
              <a:rPr lang="en-US" dirty="0" smtClean="0"/>
              <a:t>Use marginal budgeting to mitigate adverse effects</a:t>
            </a:r>
          </a:p>
          <a:p>
            <a:endParaRPr lang="en-US" dirty="0"/>
          </a:p>
          <a:p>
            <a:r>
              <a:rPr lang="en-US" dirty="0" smtClean="0"/>
              <a:t>It is very difficult to plan more than a year ahead</a:t>
            </a:r>
          </a:p>
          <a:p>
            <a:endParaRPr lang="en-US" dirty="0"/>
          </a:p>
          <a:p>
            <a:r>
              <a:rPr lang="en-US" dirty="0" smtClean="0"/>
              <a:t>Adaption and a strong liquidity position will make it easier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487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10" name="Content Placeholder 9" descr="Utilizing Corn Residue in Beef Cattle Diets — Publications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7" t="7444" r="3891" b="6148"/>
          <a:stretch/>
        </p:blipFill>
        <p:spPr>
          <a:xfrm>
            <a:off x="3205870" y="2319688"/>
            <a:ext cx="5947755" cy="3756928"/>
          </a:xfrm>
        </p:spPr>
      </p:pic>
      <p:sp>
        <p:nvSpPr>
          <p:cNvPr id="11" name="TextBox 10"/>
          <p:cNvSpPr txBox="1"/>
          <p:nvPr/>
        </p:nvSpPr>
        <p:spPr>
          <a:xfrm>
            <a:off x="1472585" y="1733199"/>
            <a:ext cx="9246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 </a:t>
            </a:r>
            <a:r>
              <a:rPr lang="en-US" sz="2400" u="sng" dirty="0">
                <a:hlinkClick r:id="rId3"/>
              </a:rPr>
              <a:t>https://</a:t>
            </a:r>
            <a:r>
              <a:rPr lang="en-US" sz="2400" u="sng" dirty="0" smtClean="0">
                <a:hlinkClick r:id="rId3"/>
              </a:rPr>
              <a:t>okstatecasnr.az1.qualtrics.com/jfe/form/SV_emueRQmka5prH1z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840143" y="1253651"/>
            <a:ext cx="25117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Link to Survey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37391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Rely on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advantage of government programs</a:t>
            </a:r>
          </a:p>
          <a:p>
            <a:endParaRPr lang="en-US" dirty="0"/>
          </a:p>
          <a:p>
            <a:r>
              <a:rPr lang="en-US" dirty="0" smtClean="0"/>
              <a:t>ARC, PLC, SCO, STAX, NAP, Cost-Share, etc. –Programs may change in new farm bill</a:t>
            </a:r>
          </a:p>
          <a:p>
            <a:endParaRPr lang="en-US" dirty="0"/>
          </a:p>
          <a:p>
            <a:r>
              <a:rPr lang="en-US" dirty="0" smtClean="0"/>
              <a:t>FSA, NRCS, OSU are there to help</a:t>
            </a:r>
          </a:p>
          <a:p>
            <a:endParaRPr lang="en-US" dirty="0"/>
          </a:p>
          <a:p>
            <a:r>
              <a:rPr lang="en-US" dirty="0" smtClean="0"/>
              <a:t>Utilize crop insurance to the fullest extent, a good agent can help minimize premiums while maximizing coverage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276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Stock of Your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of the goals and preventative measures apply to cropland just like livestock</a:t>
            </a:r>
          </a:p>
          <a:p>
            <a:endParaRPr lang="en-US" dirty="0"/>
          </a:p>
          <a:p>
            <a:r>
              <a:rPr lang="en-US" dirty="0" smtClean="0"/>
              <a:t>Conduct a SWOT analysis of your operation</a:t>
            </a:r>
          </a:p>
          <a:p>
            <a:endParaRPr lang="en-US" dirty="0"/>
          </a:p>
          <a:p>
            <a:r>
              <a:rPr lang="en-US" dirty="0" smtClean="0"/>
              <a:t>Drought conditions require adaptation</a:t>
            </a:r>
          </a:p>
          <a:p>
            <a:endParaRPr lang="en-US" dirty="0"/>
          </a:p>
          <a:p>
            <a:r>
              <a:rPr lang="en-US" dirty="0" smtClean="0"/>
              <a:t>Develop budgets for new crop enterprises and discuss goals with stakeholders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543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Likely Occurrences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Decreased profitability due to lower yields (prices can go up)</a:t>
            </a:r>
          </a:p>
          <a:p>
            <a:endParaRPr lang="en-US" dirty="0"/>
          </a:p>
          <a:p>
            <a:r>
              <a:rPr lang="en-US" dirty="0" smtClean="0"/>
              <a:t>Change in crops (what is your learning curve?)</a:t>
            </a:r>
          </a:p>
          <a:p>
            <a:endParaRPr lang="en-US" dirty="0"/>
          </a:p>
          <a:p>
            <a:r>
              <a:rPr lang="en-US" dirty="0" smtClean="0"/>
              <a:t>Increased LOC requirements</a:t>
            </a:r>
          </a:p>
          <a:p>
            <a:endParaRPr lang="en-US" dirty="0"/>
          </a:p>
          <a:p>
            <a:r>
              <a:rPr lang="en-US" dirty="0" smtClean="0"/>
              <a:t>Farmland that may become increasingly unprofitable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578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Caution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Adopting new cropping practices can reduce overall revenue</a:t>
            </a:r>
          </a:p>
          <a:p>
            <a:endParaRPr lang="en-US" dirty="0"/>
          </a:p>
          <a:p>
            <a:r>
              <a:rPr lang="en-US" dirty="0" smtClean="0"/>
              <a:t>Be vigilant in attempting to maximize revenue across the entire operation</a:t>
            </a:r>
          </a:p>
          <a:p>
            <a:endParaRPr lang="en-US" dirty="0"/>
          </a:p>
          <a:p>
            <a:r>
              <a:rPr lang="en-US" dirty="0" smtClean="0"/>
              <a:t>Take advantage of things like milo stalks for extra income</a:t>
            </a:r>
          </a:p>
          <a:p>
            <a:endParaRPr lang="en-US" dirty="0"/>
          </a:p>
          <a:p>
            <a:r>
              <a:rPr lang="en-US" dirty="0" smtClean="0"/>
              <a:t>Budget in order to discuss your plan with the banker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94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crop rotation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3924"/>
            <a:ext cx="10817994" cy="43513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Wheat → Canola → Wheat → Grain Sorghum → Wheat → Soybeans</a:t>
            </a:r>
          </a:p>
          <a:p>
            <a:endParaRPr lang="en-US" dirty="0"/>
          </a:p>
          <a:p>
            <a:r>
              <a:rPr lang="en-US" dirty="0" smtClean="0"/>
              <a:t>Wheat → Soybeans → Wheat → Grain Sorghum → Graze Stalks</a:t>
            </a:r>
          </a:p>
          <a:p>
            <a:endParaRPr lang="en-US" dirty="0"/>
          </a:p>
          <a:p>
            <a:r>
              <a:rPr lang="en-US" dirty="0" err="1" smtClean="0"/>
              <a:t>Grazeout</a:t>
            </a:r>
            <a:r>
              <a:rPr lang="en-US" dirty="0" smtClean="0"/>
              <a:t> → Sesame → Grain Sorghum → Graze Stalks</a:t>
            </a:r>
          </a:p>
          <a:p>
            <a:endParaRPr lang="en-US" dirty="0"/>
          </a:p>
          <a:p>
            <a:r>
              <a:rPr lang="en-US" dirty="0" err="1" smtClean="0"/>
              <a:t>Grazeout</a:t>
            </a:r>
            <a:r>
              <a:rPr lang="en-US" dirty="0" smtClean="0"/>
              <a:t> → Grain Sorghum → </a:t>
            </a:r>
            <a:r>
              <a:rPr lang="en-US" dirty="0" err="1" smtClean="0"/>
              <a:t>Grazeout</a:t>
            </a:r>
            <a:r>
              <a:rPr lang="en-US" dirty="0" smtClean="0"/>
              <a:t> → Sesame → Wheat</a:t>
            </a:r>
          </a:p>
          <a:p>
            <a:endParaRPr lang="en-US" dirty="0"/>
          </a:p>
          <a:p>
            <a:r>
              <a:rPr lang="en-US" dirty="0" err="1" smtClean="0"/>
              <a:t>Grazeout</a:t>
            </a:r>
            <a:r>
              <a:rPr lang="en-US" dirty="0" smtClean="0"/>
              <a:t> → Cotton → Grain Sorghum → Graze Stalks → Sesame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496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Crop Rotation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water requirements</a:t>
            </a:r>
          </a:p>
          <a:p>
            <a:endParaRPr lang="en-US" dirty="0"/>
          </a:p>
          <a:p>
            <a:r>
              <a:rPr lang="en-US" dirty="0" smtClean="0"/>
              <a:t>Distribute income generation over more of the growing season</a:t>
            </a:r>
          </a:p>
          <a:p>
            <a:endParaRPr lang="en-US" dirty="0"/>
          </a:p>
          <a:p>
            <a:r>
              <a:rPr lang="en-US" dirty="0" smtClean="0"/>
              <a:t>Reduce LOC draws</a:t>
            </a:r>
          </a:p>
          <a:p>
            <a:endParaRPr lang="en-US" dirty="0"/>
          </a:p>
          <a:p>
            <a:r>
              <a:rPr lang="en-US" dirty="0" smtClean="0"/>
              <a:t>Increase income opportunities in the face of lower production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838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OSU Enterprise Budgeting and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http://agecon.okstate.edu/budgets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www.agecon.okstate.edu/budgets/sample_pdf_files.asp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pods.dasnr.okstate.edu/docushare/dsweb/Get/Document-6752/CR-205%202017-2018web.pdf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5"/>
              </a:rPr>
              <a:t>http://aglandlease.info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10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Grasp the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Soil Sampling is essential to determine what nutrients are left over</a:t>
            </a:r>
          </a:p>
          <a:p>
            <a:endParaRPr lang="en-US" dirty="0"/>
          </a:p>
          <a:p>
            <a:r>
              <a:rPr lang="en-US" dirty="0" smtClean="0"/>
              <a:t>Opportunities for curbing problem weed outbreaks –be aware of possible herbicide carryover in </a:t>
            </a:r>
            <a:r>
              <a:rPr lang="en-US" dirty="0"/>
              <a:t>drought conditions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https</a:t>
            </a:r>
            <a:r>
              <a:rPr lang="en-US" dirty="0"/>
              <a:t>://www.ag.ndsu.edu/drought/crops/herbicide-concerns-after-a-drought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Prices could increase giving opportunities to market stored commodities or to adjust stocking rates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164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ught 2018 - Webinar" id="{DDFFC35B-F4CC-46E2-800D-8B8422CB0984}" vid="{B8CBE3DC-D40D-42FA-A56F-393393728D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F5E55C585DB41A8086B22A0BA3978" ma:contentTypeVersion="10" ma:contentTypeDescription="Create a new document." ma:contentTypeScope="" ma:versionID="4017d100ac469d27e8afbfcd5da291e5">
  <xsd:schema xmlns:xsd="http://www.w3.org/2001/XMLSchema" xmlns:xs="http://www.w3.org/2001/XMLSchema" xmlns:p="http://schemas.microsoft.com/office/2006/metadata/properties" xmlns:ns3="6d636ed6-4d22-4f9b-a70c-2b144907596b" xmlns:ns4="db382af5-41d1-4468-8b87-e2f8642e227d" targetNamespace="http://schemas.microsoft.com/office/2006/metadata/properties" ma:root="true" ma:fieldsID="a87cfaeeda2f48cde7ed09687aa51c61" ns3:_="" ns4:_="">
    <xsd:import namespace="6d636ed6-4d22-4f9b-a70c-2b144907596b"/>
    <xsd:import namespace="db382af5-41d1-4468-8b87-e2f8642e227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636ed6-4d22-4f9b-a70c-2b14490759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82af5-41d1-4468-8b87-e2f8642e227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A19475-0D10-4654-A578-DBDC2FF4CD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636ed6-4d22-4f9b-a70c-2b144907596b"/>
    <ds:schemaRef ds:uri="db382af5-41d1-4468-8b87-e2f8642e22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43C246-233B-4965-979E-57D4EC6E9D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990789-BC1D-41C0-938D-87F5E2100D4B}">
  <ds:schemaRefs>
    <ds:schemaRef ds:uri="http://schemas.microsoft.com/office/2006/documentManagement/types"/>
    <ds:schemaRef ds:uri="db382af5-41d1-4468-8b87-e2f8642e227d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6d636ed6-4d22-4f9b-a70c-2b144907596b"/>
    <ds:schemaRef ds:uri="http://www.w3.org/XML/1998/namespace"/>
    <ds:schemaRef ds:uri="http://purl.org/dc/terms/"/>
    <ds:schemaRef ds:uri="http://purl.org/dc/elements/1.1/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</TotalTime>
  <Words>382</Words>
  <Application>Microsoft Office PowerPoint</Application>
  <PresentationFormat>Widescreen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Drought Response Webinar</vt:lpstr>
      <vt:lpstr>Rely on Assistance</vt:lpstr>
      <vt:lpstr>Take Stock of Your Operation</vt:lpstr>
      <vt:lpstr>Likely Occurrences</vt:lpstr>
      <vt:lpstr>Need for Caution</vt:lpstr>
      <vt:lpstr>Examples of crop rotation</vt:lpstr>
      <vt:lpstr>Crop Rotation Goals</vt:lpstr>
      <vt:lpstr>OSU Enterprise Budgeting and Resources</vt:lpstr>
      <vt:lpstr>Grasp the Advantages</vt:lpstr>
      <vt:lpstr>Final Thoughts</vt:lpstr>
      <vt:lpstr>Questions?</vt:lpstr>
    </vt:vector>
  </TitlesOfParts>
  <Company>Oklahoma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JJ</dc:creator>
  <cp:lastModifiedBy>Spradlin, Cassidy D</cp:lastModifiedBy>
  <cp:revision>37</cp:revision>
  <dcterms:created xsi:type="dcterms:W3CDTF">2018-01-17T22:41:27Z</dcterms:created>
  <dcterms:modified xsi:type="dcterms:W3CDTF">2020-10-15T14:13:20Z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0x010100560F5E55C585DB41A8086B22A0BA3978</vt:lpwstr>
  </property>
</Properties>
</file>