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5" r:id="rId6"/>
    <p:sldId id="292" r:id="rId7"/>
    <p:sldId id="284" r:id="rId8"/>
    <p:sldId id="293" r:id="rId9"/>
    <p:sldId id="288" r:id="rId10"/>
    <p:sldId id="286" r:id="rId11"/>
    <p:sldId id="294" r:id="rId12"/>
    <p:sldId id="290" r:id="rId13"/>
    <p:sldId id="279" r:id="rId14"/>
    <p:sldId id="257" r:id="rId15"/>
    <p:sldId id="273" r:id="rId16"/>
    <p:sldId id="275" r:id="rId17"/>
    <p:sldId id="276" r:id="rId18"/>
    <p:sldId id="278" r:id="rId19"/>
    <p:sldId id="277" r:id="rId20"/>
    <p:sldId id="258" r:id="rId21"/>
    <p:sldId id="259" r:id="rId22"/>
    <p:sldId id="261" r:id="rId23"/>
    <p:sldId id="267" r:id="rId24"/>
    <p:sldId id="282" r:id="rId25"/>
    <p:sldId id="281" r:id="rId26"/>
    <p:sldId id="291" r:id="rId27"/>
    <p:sldId id="295" r:id="rId28"/>
    <p:sldId id="296" r:id="rId29"/>
    <p:sldId id="297" r:id="rId30"/>
    <p:sldId id="298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CFFE14-0E00-4E81-BE1F-A53D4E5769E6}">
          <p14:sldIdLst>
            <p14:sldId id="256"/>
            <p14:sldId id="285"/>
          </p14:sldIdLst>
        </p14:section>
        <p14:section name="Untitled Section" id="{D15EF4AE-279B-4E2B-9EFC-C30F258AFD60}">
          <p14:sldIdLst>
            <p14:sldId id="292"/>
            <p14:sldId id="284"/>
            <p14:sldId id="293"/>
            <p14:sldId id="288"/>
            <p14:sldId id="286"/>
            <p14:sldId id="294"/>
            <p14:sldId id="290"/>
            <p14:sldId id="279"/>
            <p14:sldId id="257"/>
            <p14:sldId id="273"/>
            <p14:sldId id="275"/>
            <p14:sldId id="276"/>
            <p14:sldId id="278"/>
            <p14:sldId id="277"/>
            <p14:sldId id="258"/>
            <p14:sldId id="259"/>
            <p14:sldId id="261"/>
            <p14:sldId id="267"/>
            <p14:sldId id="282"/>
            <p14:sldId id="281"/>
            <p14:sldId id="291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57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O%20NAME:Soybean%20Export%20Char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US</a:t>
            </a:r>
            <a:r>
              <a:rPr lang="en-US" baseline="0" dirty="0"/>
              <a:t> Cotton and Soybeans </a:t>
            </a:r>
          </a:p>
          <a:p>
            <a:pPr>
              <a:defRPr/>
            </a:pPr>
            <a:r>
              <a:rPr lang="en-US" baseline="0" dirty="0"/>
              <a:t>% of Production Going to Export </a:t>
            </a:r>
            <a:r>
              <a:rPr lang="en-US" baseline="0" dirty="0" smtClean="0"/>
              <a:t>Markets (FAPRI)</a:t>
            </a:r>
            <a:endParaRPr lang="en-US" dirty="0"/>
          </a:p>
        </c:rich>
      </c:tx>
      <c:layout>
        <c:manualLayout>
          <c:xMode val="edge"/>
          <c:yMode val="edge"/>
          <c:x val="0.104398713001807"/>
          <c:y val="4.098360655737710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Soybeans</c:v>
                </c:pt>
              </c:strCache>
            </c:strRef>
          </c:tx>
          <c:cat>
            <c:strRef>
              <c:f>Sheet1!$C$11:$N$11</c:f>
              <c:strCache>
                <c:ptCount val="12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  <c:pt idx="7">
                  <c:v>2018/19</c:v>
                </c:pt>
                <c:pt idx="8">
                  <c:v>2019/20</c:v>
                </c:pt>
                <c:pt idx="9">
                  <c:v>2020/21</c:v>
                </c:pt>
                <c:pt idx="10">
                  <c:v>2021/22</c:v>
                </c:pt>
                <c:pt idx="11">
                  <c:v>2022/23</c:v>
                </c:pt>
              </c:strCache>
            </c:strRef>
          </c:cat>
          <c:val>
            <c:numRef>
              <c:f>Sheet1!$C$12:$N$12</c:f>
              <c:numCache>
                <c:formatCode>0%</c:formatCode>
                <c:ptCount val="12"/>
                <c:pt idx="0">
                  <c:v>0.44020685197155801</c:v>
                </c:pt>
                <c:pt idx="1">
                  <c:v>0.45270952541231901</c:v>
                </c:pt>
                <c:pt idx="2">
                  <c:v>0.454272863568216</c:v>
                </c:pt>
                <c:pt idx="3">
                  <c:v>0.45121951219512202</c:v>
                </c:pt>
                <c:pt idx="4">
                  <c:v>0.45535714285714302</c:v>
                </c:pt>
                <c:pt idx="5">
                  <c:v>0.45680819912152298</c:v>
                </c:pt>
                <c:pt idx="6">
                  <c:v>0.45389048991354503</c:v>
                </c:pt>
                <c:pt idx="7">
                  <c:v>0.45389048991354503</c:v>
                </c:pt>
                <c:pt idx="8">
                  <c:v>0.44978783592645</c:v>
                </c:pt>
                <c:pt idx="9">
                  <c:v>0.44817927170868299</c:v>
                </c:pt>
                <c:pt idx="10">
                  <c:v>0.44583333333333303</c:v>
                </c:pt>
                <c:pt idx="11">
                  <c:v>0.44291609353507599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4-4ECD-B9D6-734C042CC54C}"/>
            </c:ext>
          </c:extLst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Cotton</c:v>
                </c:pt>
              </c:strCache>
            </c:strRef>
          </c:tx>
          <c:cat>
            <c:strRef>
              <c:f>Sheet1!$C$11:$N$11</c:f>
              <c:strCache>
                <c:ptCount val="12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  <c:pt idx="7">
                  <c:v>2018/19</c:v>
                </c:pt>
                <c:pt idx="8">
                  <c:v>2019/20</c:v>
                </c:pt>
                <c:pt idx="9">
                  <c:v>2020/21</c:v>
                </c:pt>
                <c:pt idx="10">
                  <c:v>2021/22</c:v>
                </c:pt>
                <c:pt idx="11">
                  <c:v>2022/23</c:v>
                </c:pt>
              </c:strCache>
            </c:strRef>
          </c:cat>
          <c:val>
            <c:numRef>
              <c:f>Sheet1!$C$13:$N$13</c:f>
              <c:numCache>
                <c:formatCode>0%</c:formatCode>
                <c:ptCount val="12"/>
                <c:pt idx="0">
                  <c:v>0.75533215595707104</c:v>
                </c:pt>
                <c:pt idx="1">
                  <c:v>0.64770696843359099</c:v>
                </c:pt>
                <c:pt idx="2">
                  <c:v>0.814393939393939</c:v>
                </c:pt>
                <c:pt idx="3">
                  <c:v>0.74675324675324695</c:v>
                </c:pt>
                <c:pt idx="4">
                  <c:v>0.74850299401197595</c:v>
                </c:pt>
                <c:pt idx="5">
                  <c:v>0.814393939393939</c:v>
                </c:pt>
                <c:pt idx="6">
                  <c:v>0.814393939393939</c:v>
                </c:pt>
                <c:pt idx="7">
                  <c:v>0.814393939393939</c:v>
                </c:pt>
                <c:pt idx="8">
                  <c:v>0.814393939393939</c:v>
                </c:pt>
                <c:pt idx="9">
                  <c:v>0.814393939393939</c:v>
                </c:pt>
                <c:pt idx="10">
                  <c:v>0.814393939393939</c:v>
                </c:pt>
                <c:pt idx="11">
                  <c:v>0.814393939393939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4-4ECD-B9D6-734C042CC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88992"/>
        <c:axId val="107287680"/>
      </c:lineChart>
      <c:catAx>
        <c:axId val="10758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287680"/>
        <c:crosses val="autoZero"/>
        <c:auto val="1"/>
        <c:lblAlgn val="ctr"/>
        <c:lblOffset val="100"/>
        <c:noMultiLvlLbl val="0"/>
      </c:catAx>
      <c:valAx>
        <c:axId val="107287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758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Debt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domestic</c:v>
                </c:pt>
                <c:pt idx="1">
                  <c:v>foreign</c:v>
                </c:pt>
                <c:pt idx="2">
                  <c:v>intragovt.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37.5</c:v>
                </c:pt>
                <c:pt idx="1">
                  <c:v>33.799999999999997</c:v>
                </c:pt>
                <c:pt idx="2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1-4DF6-8045-855BC8869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foreign-owned US debt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China</c:v>
                </c:pt>
                <c:pt idx="1">
                  <c:v>Japan</c:v>
                </c:pt>
                <c:pt idx="2">
                  <c:v>Belgium</c:v>
                </c:pt>
                <c:pt idx="3">
                  <c:v>CBCs</c:v>
                </c:pt>
                <c:pt idx="4">
                  <c:v>Oil Exp.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21.3</c:v>
                </c:pt>
                <c:pt idx="1">
                  <c:v>20.2</c:v>
                </c:pt>
                <c:pt idx="2">
                  <c:v>6.1</c:v>
                </c:pt>
                <c:pt idx="3">
                  <c:v>5.2</c:v>
                </c:pt>
                <c:pt idx="4">
                  <c:v>4.4000000000000004</c:v>
                </c:pt>
                <c:pt idx="5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1-4CB6-A9D8-274E7878F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0.35624</cdr:x>
      <cdr:y>0.58474</cdr:y>
    </cdr:from>
    <cdr:to>
      <cdr:x>0.67427</cdr:x>
      <cdr:y>0.77764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1601585" y="1612669"/>
          <a:ext cx="1429790" cy="53201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0.24715</cdr:x>
      <cdr:y>0.41293</cdr:y>
    </cdr:from>
    <cdr:to>
      <cdr:x>0.65208</cdr:x>
      <cdr:y>0.71836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H="1" flipV="1">
          <a:off x="1111135" y="1138844"/>
          <a:ext cx="1820487" cy="84235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0.5082</cdr:x>
      <cdr:y>0.27434</cdr:y>
    </cdr:from>
    <cdr:to>
      <cdr:x>0.77049</cdr:x>
      <cdr:y>0.35664</cdr:y>
    </cdr:to>
    <cdr:cxnSp macro="">
      <cdr:nvCxnSpPr>
        <cdr:cNvPr id="3" name="Straight Arrow Connector 2"/>
        <cdr:cNvCxnSpPr/>
      </cdr:nvCxnSpPr>
      <cdr:spPr bwMode="auto">
        <a:xfrm xmlns:a="http://schemas.openxmlformats.org/drawingml/2006/main" flipH="1">
          <a:off x="2362200" y="762000"/>
          <a:ext cx="1219200" cy="2286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>
          <a:outerShdw dist="107763" dir="2700000" algn="ctr" rotWithShape="0">
            <a:schemeClr val="bg2"/>
          </a:outerShdw>
        </a:effectLst>
      </cdr:spPr>
    </cdr:cxnSp>
  </cdr:relSizeAnchor>
  <cdr:relSizeAnchor xmlns:cdr="http://schemas.openxmlformats.org/drawingml/2006/chartDrawing">
    <cdr:from>
      <cdr:x>0.52459</cdr:x>
      <cdr:y>0.4115</cdr:y>
    </cdr:from>
    <cdr:to>
      <cdr:x>0.77049</cdr:x>
      <cdr:y>0.57611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 flipH="1">
          <a:off x="2438400" y="1143000"/>
          <a:ext cx="1143000" cy="4572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>
          <a:outerShdw dist="107763" dir="2700000" algn="ctr" rotWithShape="0">
            <a:schemeClr val="bg2"/>
          </a:outerShdw>
        </a:effectLst>
      </cdr:spPr>
    </cdr:cxnSp>
  </cdr:relSizeAnchor>
  <cdr:relSizeAnchor xmlns:cdr="http://schemas.openxmlformats.org/drawingml/2006/chartDrawing">
    <cdr:from>
      <cdr:x>0.39344</cdr:x>
      <cdr:y>0.54867</cdr:y>
    </cdr:from>
    <cdr:to>
      <cdr:x>0.77049</cdr:x>
      <cdr:y>0.74071</cdr:y>
    </cdr:to>
    <cdr:cxnSp macro="">
      <cdr:nvCxnSpPr>
        <cdr:cNvPr id="7" name="Straight Arrow Connector 6"/>
        <cdr:cNvCxnSpPr/>
      </cdr:nvCxnSpPr>
      <cdr:spPr bwMode="auto">
        <a:xfrm xmlns:a="http://schemas.openxmlformats.org/drawingml/2006/main" flipH="1">
          <a:off x="1828800" y="1524000"/>
          <a:ext cx="1752600" cy="5334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>
          <a:outerShdw dist="107763" dir="2700000" algn="ctr" rotWithShape="0">
            <a:schemeClr val="bg2"/>
          </a:outerShdw>
        </a:effectLst>
      </cdr:spPr>
    </cdr:cxnSp>
  </cdr:relSizeAnchor>
  <cdr:relSizeAnchor xmlns:cdr="http://schemas.openxmlformats.org/drawingml/2006/chartDrawing">
    <cdr:from>
      <cdr:x>0.37705</cdr:x>
      <cdr:y>0.63097</cdr:y>
    </cdr:from>
    <cdr:to>
      <cdr:x>0.77049</cdr:x>
      <cdr:y>0.82301</cdr:y>
    </cdr:to>
    <cdr:cxnSp macro="">
      <cdr:nvCxnSpPr>
        <cdr:cNvPr id="10" name="Straight Arrow Connector 9"/>
        <cdr:cNvCxnSpPr/>
      </cdr:nvCxnSpPr>
      <cdr:spPr bwMode="auto">
        <a:xfrm xmlns:a="http://schemas.openxmlformats.org/drawingml/2006/main" flipH="1">
          <a:off x="1752600" y="1752600"/>
          <a:ext cx="1828800" cy="5334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>
          <a:outerShdw dist="107763" dir="2700000" algn="ctr" rotWithShape="0">
            <a:schemeClr val="bg2"/>
          </a:outerShdw>
        </a:effectLst>
      </cdr:spPr>
    </cdr:cxnSp>
  </cdr:relSizeAnchor>
  <cdr:relSizeAnchor xmlns:cdr="http://schemas.openxmlformats.org/drawingml/2006/chartDrawing">
    <cdr:from>
      <cdr:x>0.31148</cdr:x>
      <cdr:y>0.74071</cdr:y>
    </cdr:from>
    <cdr:to>
      <cdr:x>0.77049</cdr:x>
      <cdr:y>0.90531</cdr:y>
    </cdr:to>
    <cdr:cxnSp macro="">
      <cdr:nvCxnSpPr>
        <cdr:cNvPr id="12" name="Straight Arrow Connector 11"/>
        <cdr:cNvCxnSpPr/>
      </cdr:nvCxnSpPr>
      <cdr:spPr bwMode="auto">
        <a:xfrm xmlns:a="http://schemas.openxmlformats.org/drawingml/2006/main" flipH="1">
          <a:off x="1447800" y="2057400"/>
          <a:ext cx="2133600" cy="4572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>
          <a:outerShdw dist="107763" dir="2700000" algn="ctr" rotWithShape="0">
            <a:schemeClr val="bg2"/>
          </a:outerShdw>
        </a:effec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1FEB18-E32C-4620-930A-38BBA67B9A1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5DEBCF-DCB6-4EAA-BE44-24B637EA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A61A13-623B-4FF8-9655-B8069F52CCF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4CADF6-29CA-4A8E-8134-42E4B131F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9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41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0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7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7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4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3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061200-8D20-4539-93D7-6653678B2641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A6A2-ADB1-45CC-A971-34193323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68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Tariffs &amp; </a:t>
            </a:r>
            <a:br>
              <a:rPr lang="en-US" dirty="0" smtClean="0"/>
            </a:br>
            <a:r>
              <a:rPr lang="en-US" dirty="0" smtClean="0"/>
              <a:t>Trade-related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D. Sanders</a:t>
            </a:r>
          </a:p>
          <a:p>
            <a:r>
              <a:rPr lang="en-US" dirty="0" smtClean="0"/>
              <a:t>Spring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23DDA7-33F5-465C-BDD8-74180C246FFA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r>
              <a:rPr lang="en-US" altLang="en-US" dirty="0" smtClean="0"/>
              <a:t>TRADE AGREEMENTS &amp; TARIFFS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5287" y="5195454"/>
            <a:ext cx="6100156" cy="14935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Tariffs may produce short term gains for targeted sectors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Lose-Lose in long term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506" y="1273204"/>
            <a:ext cx="4912822" cy="167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US Agriculture has a 50-year history of benefitting from trade agreements and reducing tariffs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93077" y="3333404"/>
            <a:ext cx="642573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Tariffs generally do more harm than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Trump tariffs likely to hurt US consumers and farmers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3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4076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Tariff Issues: 2 sets of tariffs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" y="1825625"/>
            <a:ext cx="12004158" cy="4628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First: Trump announced tariffs on steel and aluminum</a:t>
            </a:r>
          </a:p>
          <a:p>
            <a:pPr lvl="1"/>
            <a:r>
              <a:rPr lang="en-US" sz="3600" dirty="0" smtClean="0"/>
              <a:t>Exempts Canada (#1 source of steel /aluminum) &amp; Mexico (#4 source of steel); some others</a:t>
            </a:r>
          </a:p>
          <a:p>
            <a:pPr lvl="1"/>
            <a:r>
              <a:rPr lang="en-US" sz="3600" dirty="0" smtClean="0"/>
              <a:t>Tariffs are a tax on what we buy from other countries</a:t>
            </a:r>
          </a:p>
          <a:p>
            <a:pPr lvl="1"/>
            <a:r>
              <a:rPr lang="en-US" sz="3600" dirty="0" smtClean="0"/>
              <a:t>Intention is to protect US industries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2" y="4076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Tariff Issues: 2 sets of tariffs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" y="1471353"/>
            <a:ext cx="12004158" cy="498261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Second: Trump announced tariffs on China because of intellectual property theft/abuse by Chinese companies</a:t>
            </a:r>
          </a:p>
          <a:p>
            <a:pPr lvl="1"/>
            <a:r>
              <a:rPr lang="en-US" sz="3600" dirty="0" smtClean="0"/>
              <a:t>$50 </a:t>
            </a:r>
            <a:r>
              <a:rPr lang="en-US" sz="3600" dirty="0" err="1" smtClean="0"/>
              <a:t>bil</a:t>
            </a:r>
            <a:r>
              <a:rPr lang="en-US" sz="3600" dirty="0" smtClean="0"/>
              <a:t>. In Chinese imports</a:t>
            </a:r>
          </a:p>
          <a:p>
            <a:pPr lvl="2"/>
            <a:r>
              <a:rPr lang="en-US" sz="3600" dirty="0" smtClean="0"/>
              <a:t>Consumer electronics</a:t>
            </a:r>
          </a:p>
          <a:p>
            <a:pPr lvl="2"/>
            <a:r>
              <a:rPr lang="en-US" sz="3600" dirty="0" smtClean="0"/>
              <a:t>Tires/rubber</a:t>
            </a:r>
          </a:p>
          <a:p>
            <a:pPr lvl="2"/>
            <a:r>
              <a:rPr lang="en-US" sz="3600" dirty="0" smtClean="0"/>
              <a:t>Automotive parts</a:t>
            </a:r>
          </a:p>
          <a:p>
            <a:pPr lvl="2"/>
            <a:r>
              <a:rPr lang="en-US" sz="3600" dirty="0" smtClean="0"/>
              <a:t>Machinery (tools, etc.)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39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487362"/>
          </a:xfrm>
        </p:spPr>
        <p:txBody>
          <a:bodyPr/>
          <a:lstStyle/>
          <a:p>
            <a:r>
              <a:rPr lang="en-US" sz="3200" dirty="0"/>
              <a:t>US Ag Exports to China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62540"/>
              </p:ext>
            </p:extLst>
          </p:nvPr>
        </p:nvGraphicFramePr>
        <p:xfrm>
          <a:off x="6450123" y="1133298"/>
          <a:ext cx="5004814" cy="562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407">
                  <a:extLst>
                    <a:ext uri="{9D8B030D-6E8A-4147-A177-3AD203B41FA5}">
                      <a16:colId xmlns:a16="http://schemas.microsoft.com/office/drawing/2014/main" val="1195955552"/>
                    </a:ext>
                  </a:extLst>
                </a:gridCol>
                <a:gridCol w="2502407">
                  <a:extLst>
                    <a:ext uri="{9D8B030D-6E8A-4147-A177-3AD203B41FA5}">
                      <a16:colId xmlns:a16="http://schemas.microsoft.com/office/drawing/2014/main" val="3854368699"/>
                    </a:ext>
                  </a:extLst>
                </a:gridCol>
              </a:tblGrid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Key 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 ($</a:t>
                      </a:r>
                      <a:r>
                        <a:rPr lang="en-US" baseline="0" dirty="0" smtClean="0"/>
                        <a:t> mil.)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88594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822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Forest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31967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Fish</a:t>
                      </a:r>
                      <a:r>
                        <a:rPr lang="en-US" baseline="0" dirty="0" smtClean="0"/>
                        <a:t>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7767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Hides/skins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773988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Cotton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66198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Coarse grains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9538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Pork/products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80088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Dairy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06982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370001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Hay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5921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Feeds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02341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Fresh 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59543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ag exports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26159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43345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8773-6194-487B-8897-283BC50F9E6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698269" y="1133298"/>
            <a:ext cx="4605251" cy="5039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/>
              <a:t>China proposes to levy retaliatory tariffs (15-25%) on </a:t>
            </a:r>
            <a:r>
              <a:rPr lang="en-US" sz="2800" dirty="0" smtClean="0"/>
              <a:t>$3 </a:t>
            </a:r>
            <a:r>
              <a:rPr lang="en-US" sz="2800" dirty="0" err="1"/>
              <a:t>bil</a:t>
            </a:r>
            <a:r>
              <a:rPr lang="en-US" sz="2800" dirty="0"/>
              <a:t>. In US food/ag exports: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Pork/products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Horticultural products (fresh/dried fruits; tree nuts)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Ginseng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Denatured ethanol</a:t>
            </a:r>
          </a:p>
        </p:txBody>
      </p:sp>
    </p:spTree>
    <p:extLst>
      <p:ext uri="{BB962C8B-B14F-4D97-AF65-F5344CB8AC3E}">
        <p14:creationId xmlns:p14="http://schemas.microsoft.com/office/powerpoint/2010/main" val="12591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157942" y="25400"/>
            <a:ext cx="9976658" cy="965200"/>
          </a:xfrm>
        </p:spPr>
        <p:txBody>
          <a:bodyPr/>
          <a:lstStyle/>
          <a:p>
            <a:r>
              <a:rPr lang="en-US" altLang="en-US" sz="3600" dirty="0"/>
              <a:t>Potential impact of Trump tariffs on US agriculture/agribusiness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>
          <a:xfrm>
            <a:off x="606829" y="1404850"/>
            <a:ext cx="9603971" cy="545314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Oklahoma exports about 50% to steel-producing countries (US 33%)</a:t>
            </a:r>
          </a:p>
          <a:p>
            <a:r>
              <a:rPr lang="en-US" altLang="en-US" sz="3200" dirty="0"/>
              <a:t>Oklahoma exports about 20% to aluminum-producing countries (US 39%)</a:t>
            </a:r>
          </a:p>
          <a:p>
            <a:r>
              <a:rPr lang="en-US" altLang="en-US" sz="3200" dirty="0"/>
              <a:t>Soybeans</a:t>
            </a:r>
          </a:p>
          <a:p>
            <a:r>
              <a:rPr lang="en-US" altLang="en-US" sz="3200" dirty="0"/>
              <a:t>Pork</a:t>
            </a:r>
          </a:p>
          <a:p>
            <a:r>
              <a:rPr lang="en-US" altLang="en-US" sz="3200" dirty="0"/>
              <a:t>Chicken/parts</a:t>
            </a:r>
          </a:p>
          <a:p>
            <a:r>
              <a:rPr lang="en-US" altLang="en-US" sz="3200" dirty="0"/>
              <a:t>Domestic Canned foods</a:t>
            </a:r>
          </a:p>
          <a:p>
            <a:r>
              <a:rPr lang="en-US" altLang="en-US" sz="3200" dirty="0"/>
              <a:t>Domestic Beverages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C21079-54D6-4F16-B1CE-26095A8925B0}" type="slidenum">
              <a:rPr lang="en-US" altLang="en-US" smtClean="0">
                <a:solidFill>
                  <a:srgbClr val="898989"/>
                </a:solidFill>
              </a:rPr>
              <a:pPr/>
              <a:t>14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445731" y="1261616"/>
            <a:ext cx="1091976" cy="2470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24210" y="1261616"/>
            <a:ext cx="542126" cy="2537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6" idx="2"/>
          </p:cNvCxnSpPr>
          <p:nvPr/>
        </p:nvCxnSpPr>
        <p:spPr>
          <a:xfrm>
            <a:off x="7162800" y="1265238"/>
            <a:ext cx="1898073" cy="2467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18662" y="1265238"/>
            <a:ext cx="74814" cy="1211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23607" y="1265238"/>
            <a:ext cx="615144" cy="11371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114800" y="152400"/>
          <a:ext cx="60960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6400067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010399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761677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602346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47061038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1964-65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1980-81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2009-10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2012-13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2018-19</a:t>
                      </a:r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39783859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1.6%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2.9%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1.8%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133717569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6.7-10.7%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9.6-9.7%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0.1-4.6%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3..2-4.3%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4-?%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636829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5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16DC8A-7A4C-4033-BBF7-50CEFD02AED8}" type="slidenum">
              <a:rPr lang="en-US" altLang="en-US" smtClean="0">
                <a:solidFill>
                  <a:srgbClr val="898989"/>
                </a:solidFill>
              </a:rPr>
              <a:pPr/>
              <a:t>16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9042916"/>
              </p:ext>
            </p:extLst>
          </p:nvPr>
        </p:nvGraphicFramePr>
        <p:xfrm>
          <a:off x="5835534" y="-6228"/>
          <a:ext cx="635646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558">
                  <a:extLst>
                    <a:ext uri="{9D8B030D-6E8A-4147-A177-3AD203B41FA5}">
                      <a16:colId xmlns:a16="http://schemas.microsoft.com/office/drawing/2014/main" val="3747505655"/>
                    </a:ext>
                  </a:extLst>
                </a:gridCol>
                <a:gridCol w="794558">
                  <a:extLst>
                    <a:ext uri="{9D8B030D-6E8A-4147-A177-3AD203B41FA5}">
                      <a16:colId xmlns:a16="http://schemas.microsoft.com/office/drawing/2014/main" val="767109471"/>
                    </a:ext>
                  </a:extLst>
                </a:gridCol>
                <a:gridCol w="794558">
                  <a:extLst>
                    <a:ext uri="{9D8B030D-6E8A-4147-A177-3AD203B41FA5}">
                      <a16:colId xmlns:a16="http://schemas.microsoft.com/office/drawing/2014/main" val="1231773318"/>
                    </a:ext>
                  </a:extLst>
                </a:gridCol>
                <a:gridCol w="794558">
                  <a:extLst>
                    <a:ext uri="{9D8B030D-6E8A-4147-A177-3AD203B41FA5}">
                      <a16:colId xmlns:a16="http://schemas.microsoft.com/office/drawing/2014/main" val="3602025073"/>
                    </a:ext>
                  </a:extLst>
                </a:gridCol>
                <a:gridCol w="794558">
                  <a:extLst>
                    <a:ext uri="{9D8B030D-6E8A-4147-A177-3AD203B41FA5}">
                      <a16:colId xmlns:a16="http://schemas.microsoft.com/office/drawing/2014/main" val="1911696169"/>
                    </a:ext>
                  </a:extLst>
                </a:gridCol>
                <a:gridCol w="794558">
                  <a:extLst>
                    <a:ext uri="{9D8B030D-6E8A-4147-A177-3AD203B41FA5}">
                      <a16:colId xmlns:a16="http://schemas.microsoft.com/office/drawing/2014/main" val="4086903753"/>
                    </a:ext>
                  </a:extLst>
                </a:gridCol>
                <a:gridCol w="794558">
                  <a:extLst>
                    <a:ext uri="{9D8B030D-6E8A-4147-A177-3AD203B41FA5}">
                      <a16:colId xmlns:a16="http://schemas.microsoft.com/office/drawing/2014/main" val="2756899584"/>
                    </a:ext>
                  </a:extLst>
                </a:gridCol>
                <a:gridCol w="794558">
                  <a:extLst>
                    <a:ext uri="{9D8B030D-6E8A-4147-A177-3AD203B41FA5}">
                      <a16:colId xmlns:a16="http://schemas.microsoft.com/office/drawing/2014/main" val="102279735"/>
                    </a:ext>
                  </a:extLst>
                </a:gridCol>
              </a:tblGrid>
              <a:tr h="2162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1960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1970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1980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2018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530186"/>
                  </a:ext>
                </a:extLst>
              </a:tr>
              <a:tr h="3731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4.5%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7.3%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6.0%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2.9%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2.8%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1.6%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1.3% (2011</a:t>
                      </a:r>
                      <a:r>
                        <a:rPr lang="en-US" sz="1100" baseline="0" dirty="0" smtClean="0"/>
                        <a:t> tire tariff)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25% steel/10% aluminum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38426"/>
                  </a:ext>
                </a:extLst>
              </a:tr>
            </a:tbl>
          </a:graphicData>
        </a:graphic>
      </p:graphicFrame>
      <p:sp>
        <p:nvSpPr>
          <p:cNvPr id="41009" name="TextBox 6"/>
          <p:cNvSpPr txBox="1">
            <a:spLocks noChangeArrowheads="1"/>
          </p:cNvSpPr>
          <p:nvPr/>
        </p:nvSpPr>
        <p:spPr bwMode="auto">
          <a:xfrm>
            <a:off x="-1" y="49263"/>
            <a:ext cx="464681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1930:  Smoot-</a:t>
            </a:r>
            <a:r>
              <a:rPr lang="en-US" altLang="en-US" sz="2400" dirty="0" err="1"/>
              <a:t>Hawly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Tariff (50%)</a:t>
            </a:r>
            <a:endParaRPr lang="en-US" altLang="en-US" sz="2400" dirty="0"/>
          </a:p>
          <a:p>
            <a:r>
              <a:rPr lang="en-US" altLang="en-US" sz="2400" dirty="0"/>
              <a:t>1962:  Trade Expansion Act (threat of 80% tariffs led to GATT breakthrough agreement to reduce </a:t>
            </a:r>
            <a:r>
              <a:rPr lang="en-US" altLang="en-US" sz="2400" dirty="0" smtClean="0"/>
              <a:t>member tariffs)</a:t>
            </a:r>
            <a:endParaRPr lang="en-US" altLang="en-US" sz="2400" dirty="0"/>
          </a:p>
          <a:p>
            <a:r>
              <a:rPr lang="en-US" altLang="en-US" sz="2400" dirty="0"/>
              <a:t>2011:  Obama tariff on Chinese tires</a:t>
            </a:r>
          </a:p>
          <a:p>
            <a:r>
              <a:rPr lang="en-US" altLang="en-US" sz="2400" dirty="0"/>
              <a:t>2017-2018: Trump uses Trade Expansion Act of 1962 to announce tariffs on steel/aluminum</a:t>
            </a:r>
          </a:p>
          <a:p>
            <a:endParaRPr lang="en-US" altLang="en-US" dirty="0"/>
          </a:p>
        </p:txBody>
      </p:sp>
      <p:pic>
        <p:nvPicPr>
          <p:cNvPr id="410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94" y="1365373"/>
            <a:ext cx="7819505" cy="54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208713" cy="1105593"/>
          </a:xfrm>
        </p:spPr>
        <p:txBody>
          <a:bodyPr/>
          <a:lstStyle/>
          <a:p>
            <a:r>
              <a:rPr lang="en-US" dirty="0" smtClean="0"/>
              <a:t>Impacts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0723" y="1180407"/>
            <a:ext cx="4848601" cy="5677593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Winners</a:t>
            </a:r>
          </a:p>
          <a:p>
            <a:pPr lvl="1"/>
            <a:r>
              <a:rPr lang="en-US" sz="2800" dirty="0" smtClean="0"/>
              <a:t>Steel &amp; Aluminum corporations</a:t>
            </a:r>
          </a:p>
          <a:p>
            <a:pPr lvl="1"/>
            <a:r>
              <a:rPr lang="en-US" sz="2800" dirty="0" smtClean="0"/>
              <a:t>Steel &amp; Aluminum company-related workers</a:t>
            </a:r>
          </a:p>
          <a:p>
            <a:pPr lvl="1"/>
            <a:r>
              <a:rPr lang="en-US" sz="2800" dirty="0" smtClean="0"/>
              <a:t>In &amp; out marketing chains, unless they rely on imported steel/aluminum</a:t>
            </a:r>
          </a:p>
          <a:p>
            <a:pPr lvl="1"/>
            <a:r>
              <a:rPr lang="en-US" sz="2800" dirty="0" smtClean="0"/>
              <a:t>Some federal revenue increase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43353" y="1180407"/>
            <a:ext cx="6068290" cy="567759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Losers</a:t>
            </a:r>
          </a:p>
          <a:p>
            <a:pPr lvl="1"/>
            <a:r>
              <a:rPr lang="en-US" sz="2600" dirty="0" smtClean="0"/>
              <a:t>Consumers</a:t>
            </a:r>
          </a:p>
          <a:p>
            <a:pPr lvl="1"/>
            <a:r>
              <a:rPr lang="en-US" sz="2600" dirty="0" smtClean="0"/>
              <a:t>Import-related </a:t>
            </a:r>
            <a:r>
              <a:rPr lang="en-US" sz="2600" dirty="0" err="1" smtClean="0"/>
              <a:t>Americanworkers</a:t>
            </a:r>
            <a:r>
              <a:rPr lang="en-US" sz="2600" dirty="0" smtClean="0"/>
              <a:t> (docks, shipping, etc.)</a:t>
            </a:r>
          </a:p>
          <a:p>
            <a:pPr lvl="1"/>
            <a:r>
              <a:rPr lang="en-US" sz="2600" dirty="0" smtClean="0"/>
              <a:t>Processing companies who rely on imported steel/aluminum (autos, beverages, appliances, etc.) &amp; other Chinese imports</a:t>
            </a:r>
          </a:p>
          <a:p>
            <a:pPr lvl="1"/>
            <a:r>
              <a:rPr lang="en-US" sz="2600" dirty="0" smtClean="0"/>
              <a:t>Importing countries</a:t>
            </a:r>
          </a:p>
          <a:p>
            <a:pPr lvl="1"/>
            <a:r>
              <a:rPr lang="en-US" sz="2600" dirty="0" smtClean="0"/>
              <a:t>Farmers</a:t>
            </a:r>
            <a:endParaRPr lang="en-US" sz="2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  <p:bldP spid="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Trade Wars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39" y="1865994"/>
            <a:ext cx="4396338" cy="5762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Winners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277" y="2481262"/>
            <a:ext cx="4396339" cy="37417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Short-run: targeted sectors &amp; their labor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Losers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6008261" cy="3741738"/>
          </a:xfrm>
        </p:spPr>
        <p:txBody>
          <a:bodyPr/>
          <a:lstStyle/>
          <a:p>
            <a:r>
              <a:rPr lang="en-US" sz="2800" dirty="0" smtClean="0"/>
              <a:t>Farmers (targeted—China, EU, </a:t>
            </a:r>
            <a:r>
              <a:rPr lang="en-US" sz="2800" dirty="0" err="1" smtClean="0"/>
              <a:t>S.Korea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loss of markets; </a:t>
            </a:r>
          </a:p>
          <a:p>
            <a:pPr lvl="1"/>
            <a:r>
              <a:rPr lang="en-US" sz="2800" dirty="0" smtClean="0"/>
              <a:t>increased cost of imported inputs</a:t>
            </a:r>
          </a:p>
          <a:p>
            <a:r>
              <a:rPr lang="en-US" sz="2800" dirty="0" smtClean="0"/>
              <a:t>Consumers (targeted)</a:t>
            </a:r>
          </a:p>
          <a:p>
            <a:r>
              <a:rPr lang="en-US" sz="2800" dirty="0" smtClean="0"/>
              <a:t>Trade deficit worsens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54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 Tariff impacts on US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371600"/>
            <a:ext cx="11430000" cy="4876799"/>
          </a:xfrm>
        </p:spPr>
        <p:txBody>
          <a:bodyPr>
            <a:noAutofit/>
          </a:bodyPr>
          <a:lstStyle/>
          <a:p>
            <a:r>
              <a:rPr lang="en-US" sz="2800" dirty="0"/>
              <a:t>Generic response</a:t>
            </a:r>
            <a:r>
              <a:rPr lang="en-US" sz="2800" dirty="0" smtClean="0"/>
              <a:t>:  protected </a:t>
            </a:r>
            <a:r>
              <a:rPr lang="en-US" sz="2800" dirty="0"/>
              <a:t>industry gains </a:t>
            </a:r>
            <a:r>
              <a:rPr lang="en-US" sz="2800" dirty="0" smtClean="0"/>
              <a:t>in short </a:t>
            </a:r>
            <a:r>
              <a:rPr lang="en-US" sz="2800" dirty="0"/>
              <a:t>run</a:t>
            </a:r>
          </a:p>
          <a:p>
            <a:r>
              <a:rPr lang="en-US" sz="2800" dirty="0"/>
              <a:t>--losses likely in rest of the </a:t>
            </a:r>
            <a:r>
              <a:rPr lang="en-US" sz="2800" dirty="0" smtClean="0"/>
              <a:t>economy</a:t>
            </a:r>
            <a:endParaRPr lang="en-US" sz="2800" dirty="0"/>
          </a:p>
          <a:p>
            <a:r>
              <a:rPr lang="en-US" sz="2800" dirty="0"/>
              <a:t>--some federal revenue from </a:t>
            </a:r>
            <a:r>
              <a:rPr lang="en-US" sz="2800" dirty="0" smtClean="0"/>
              <a:t>tariff</a:t>
            </a:r>
            <a:endParaRPr lang="en-US" sz="2800" dirty="0"/>
          </a:p>
          <a:p>
            <a:r>
              <a:rPr lang="en-US" sz="2800" dirty="0"/>
              <a:t>--more severe losses in </a:t>
            </a:r>
            <a:r>
              <a:rPr lang="en-US" sz="2800" dirty="0" smtClean="0"/>
              <a:t>retaliatory </a:t>
            </a:r>
            <a:r>
              <a:rPr lang="en-US" sz="2800" dirty="0"/>
              <a:t>targets</a:t>
            </a:r>
          </a:p>
          <a:p>
            <a:endParaRPr lang="en-US" sz="2800" dirty="0"/>
          </a:p>
          <a:p>
            <a:r>
              <a:rPr lang="en-US" sz="2800" dirty="0"/>
              <a:t>Examples:</a:t>
            </a:r>
          </a:p>
          <a:p>
            <a:pPr lvl="1"/>
            <a:r>
              <a:rPr lang="en-US" sz="2800" dirty="0"/>
              <a:t>Smoot-Hawley </a:t>
            </a:r>
            <a:r>
              <a:rPr lang="en-US" sz="2800" dirty="0" smtClean="0"/>
              <a:t>1930 (retaliation; US </a:t>
            </a:r>
            <a:r>
              <a:rPr lang="en-US" sz="2800" dirty="0"/>
              <a:t>ag export </a:t>
            </a:r>
            <a:r>
              <a:rPr lang="en-US" sz="2800" dirty="0" smtClean="0"/>
              <a:t>losses; ag </a:t>
            </a:r>
            <a:r>
              <a:rPr lang="en-US" sz="2800" dirty="0"/>
              <a:t>income </a:t>
            </a:r>
            <a:r>
              <a:rPr lang="en-US" sz="2800" dirty="0" smtClean="0"/>
              <a:t>declines</a:t>
            </a:r>
          </a:p>
          <a:p>
            <a:pPr lvl="1"/>
            <a:r>
              <a:rPr lang="en-US" sz="2800" dirty="0" smtClean="0"/>
              <a:t>W</a:t>
            </a:r>
            <a:r>
              <a:rPr lang="en-US" sz="2800" dirty="0"/>
              <a:t>. Bush 2002 (</a:t>
            </a:r>
            <a:r>
              <a:rPr lang="en-US" sz="2800" dirty="0" smtClean="0"/>
              <a:t>steel;  net </a:t>
            </a:r>
            <a:r>
              <a:rPr lang="en-US" sz="2800" dirty="0"/>
              <a:t>job </a:t>
            </a:r>
            <a:r>
              <a:rPr lang="en-US" sz="2800" dirty="0" smtClean="0"/>
              <a:t>loss; retaliation; US </a:t>
            </a:r>
            <a:r>
              <a:rPr lang="en-US" sz="2800" dirty="0"/>
              <a:t>ag export </a:t>
            </a:r>
            <a:r>
              <a:rPr lang="en-US" sz="2800" dirty="0" smtClean="0"/>
              <a:t>losses)</a:t>
            </a:r>
            <a:endParaRPr lang="en-US" sz="28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3643313" y="63960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https://www.dailyfx.com/forex/fundamental/daily_briefing/daily_pieces/top_fx_headlines/2018/03/02/The-Impact-of-Tariffs-and-Trade-Wars-on-the-US-Economy-and-the-Dollar.html</a:t>
            </a:r>
          </a:p>
        </p:txBody>
      </p:sp>
    </p:spTree>
    <p:extLst>
      <p:ext uri="{BB962C8B-B14F-4D97-AF65-F5344CB8AC3E}">
        <p14:creationId xmlns:p14="http://schemas.microsoft.com/office/powerpoint/2010/main" val="31076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4" y="1396538"/>
            <a:ext cx="10116588" cy="4851861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Government-imposed taxes on selected imported goods</a:t>
            </a:r>
          </a:p>
          <a:p>
            <a:pPr lvl="1"/>
            <a:r>
              <a:rPr lang="en-US" sz="4200" dirty="0" smtClean="0"/>
              <a:t>Imported goods are what we buy from other countries</a:t>
            </a:r>
          </a:p>
          <a:p>
            <a:endParaRPr lang="en-US" sz="4400" dirty="0" smtClean="0"/>
          </a:p>
          <a:p>
            <a:r>
              <a:rPr lang="en-US" sz="4400" dirty="0" smtClean="0"/>
              <a:t>Usually intended to protect selected domestic markets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434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0188"/>
            <a:ext cx="8382000" cy="3877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2800"/>
              <a:t>US Agricultural Exports &amp; Net Farm Income, 1993-2017 ($ billion)</a:t>
            </a:r>
          </a:p>
        </p:txBody>
      </p:sp>
      <p:sp>
        <p:nvSpPr>
          <p:cNvPr id="8601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1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C4A427-C518-469D-B25B-1AD97224E26A}" type="slidenum">
              <a:rPr lang="en-US" altLang="en-US"/>
              <a:pPr/>
              <a:t>20</a:t>
            </a:fld>
            <a:endParaRPr lang="en-US" altLang="en-US"/>
          </a:p>
        </p:txBody>
      </p:sp>
      <p:graphicFrame>
        <p:nvGraphicFramePr>
          <p:cNvPr id="86020" name="Chart 3"/>
          <p:cNvGraphicFramePr>
            <a:graphicFrameLocks/>
          </p:cNvGraphicFramePr>
          <p:nvPr/>
        </p:nvGraphicFramePr>
        <p:xfrm>
          <a:off x="1473200" y="844550"/>
          <a:ext cx="9245600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hart" r:id="rId3" imgW="9254530" imgH="5383235" progId="Excel.Chart.8">
                  <p:embed/>
                </p:oleObj>
              </mc:Choice>
              <mc:Fallback>
                <p:oleObj name="Chart" r:id="rId3" imgW="9254530" imgH="5383235" progId="Excel.Chart.8">
                  <p:embed/>
                  <p:pic>
                    <p:nvPicPr>
                      <p:cNvPr id="8602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844550"/>
                        <a:ext cx="9245600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1905001" y="6477001"/>
            <a:ext cx="304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FAS Office of Global Analysis; USDA 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129" y="4474164"/>
            <a:ext cx="479187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agreement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2017: Trump pulled US from TPP</a:t>
            </a:r>
          </a:p>
          <a:p>
            <a:endParaRPr lang="en-US" sz="3600" dirty="0" smtClean="0"/>
          </a:p>
          <a:p>
            <a:r>
              <a:rPr lang="en-US" sz="3600" dirty="0" smtClean="0"/>
              <a:t>2017-2018: Trump initiates renegotiation of NAFTA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&amp;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691" y="1579418"/>
            <a:ext cx="12067309" cy="505413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Trump thrives on management by disruption</a:t>
            </a:r>
          </a:p>
          <a:p>
            <a:r>
              <a:rPr lang="en-US" sz="3600" dirty="0" smtClean="0"/>
              <a:t>Congress not likely to reverse tariffs</a:t>
            </a:r>
          </a:p>
          <a:p>
            <a:r>
              <a:rPr lang="en-US" sz="3600" dirty="0" smtClean="0"/>
              <a:t>No serious current Congressional challenges to trade agreement actions</a:t>
            </a:r>
          </a:p>
          <a:p>
            <a:r>
              <a:rPr lang="en-US" sz="3600" dirty="0" smtClean="0"/>
              <a:t>Short run gains in hopes that importing countries will reduce offenses</a:t>
            </a:r>
          </a:p>
          <a:p>
            <a:r>
              <a:rPr lang="en-US" sz="3600" dirty="0" smtClean="0"/>
              <a:t>Risk is that trade wars ensue (recent gains from Pac-Rim now at risk)</a:t>
            </a:r>
          </a:p>
          <a:p>
            <a:r>
              <a:rPr lang="en-US" sz="3600" dirty="0" smtClean="0"/>
              <a:t>WTO challenges likely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32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0"/>
            <a:ext cx="9580418" cy="914400"/>
          </a:xfrm>
        </p:spPr>
        <p:txBody>
          <a:bodyPr/>
          <a:lstStyle/>
          <a:p>
            <a:r>
              <a:rPr lang="en-US" dirty="0" smtClean="0"/>
              <a:t>Foreign holdings of US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524" y="1371600"/>
            <a:ext cx="9117676" cy="24039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US debt $ 19.8 </a:t>
            </a:r>
            <a:r>
              <a:rPr lang="en-US" sz="3200" dirty="0" err="1" smtClean="0"/>
              <a:t>tril</a:t>
            </a:r>
            <a:r>
              <a:rPr lang="en-US" sz="3200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Public-owned: $14.3 </a:t>
            </a:r>
            <a:r>
              <a:rPr lang="en-US" sz="3200" dirty="0" err="1" smtClean="0"/>
              <a:t>tril</a:t>
            </a:r>
            <a:r>
              <a:rPr lang="en-US" sz="3200" dirty="0"/>
              <a:t>. (</a:t>
            </a:r>
            <a:r>
              <a:rPr lang="en-US" sz="3200" dirty="0" smtClean="0"/>
              <a:t>76% of total)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$6.3 </a:t>
            </a:r>
            <a:r>
              <a:rPr lang="en-US" sz="3200" dirty="0" err="1" smtClean="0"/>
              <a:t>tril</a:t>
            </a:r>
            <a:r>
              <a:rPr lang="en-US" sz="3200" dirty="0" smtClean="0"/>
              <a:t>. Foreign-owned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23182630"/>
              </p:ext>
            </p:extLst>
          </p:nvPr>
        </p:nvGraphicFramePr>
        <p:xfrm>
          <a:off x="1524000" y="4114800"/>
          <a:ext cx="4495800" cy="275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38550884"/>
              </p:ext>
            </p:extLst>
          </p:nvPr>
        </p:nvGraphicFramePr>
        <p:xfrm>
          <a:off x="6019800" y="4114800"/>
          <a:ext cx="4648200" cy="277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 flipV="1">
            <a:off x="7467600" y="5638800"/>
            <a:ext cx="213360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chemeClr val="bg2"/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 flipH="1" flipV="1">
            <a:off x="3771900" y="5328458"/>
            <a:ext cx="783475" cy="4987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8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" y="-1"/>
            <a:ext cx="9202189" cy="12779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01200" y="2679207"/>
            <a:ext cx="23774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https://www.washingtonpost.com/news/fact-checker/wp/2018/03/08/trumps-trade-war-does-the-u-s-have-the-lowest-tariffs-in-the-world/?utm_term=.81981bf9994a</a:t>
            </a:r>
          </a:p>
        </p:txBody>
      </p:sp>
    </p:spTree>
    <p:extLst>
      <p:ext uri="{BB962C8B-B14F-4D97-AF65-F5344CB8AC3E}">
        <p14:creationId xmlns:p14="http://schemas.microsoft.com/office/powerpoint/2010/main" val="19279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4" y="0"/>
            <a:ext cx="9870606" cy="13708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01200" y="2679207"/>
            <a:ext cx="23774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https://www.washingtonpost.com/news/fact-checker/wp/2018/03/08/trumps-trade-war-does-the-u-s-have-the-lowest-tariffs-in-the-world/?utm_term=.81981bf9994a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34" y="1840586"/>
            <a:ext cx="9870606" cy="501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2472690"/>
            <a:ext cx="4385310" cy="43853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Tariff-free (tax-free) exchanges…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663440" y="2709949"/>
            <a:ext cx="3250276" cy="1213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$$$$$$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4523257" y="4721629"/>
            <a:ext cx="3456959" cy="1163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2" name="Picture 1" descr="Metal pipe clipart - Clip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46" y="2643446"/>
            <a:ext cx="4214553" cy="42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735"/>
            <a:ext cx="3117272" cy="3117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1" y="282632"/>
            <a:ext cx="3524596" cy="333209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115012">
            <a:off x="2094807" y="2394065"/>
            <a:ext cx="2119746" cy="1122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$$$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3350029" y="4372495"/>
            <a:ext cx="5885411" cy="773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$$$$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3350029" y="5387755"/>
            <a:ext cx="5885411" cy="773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76756" y="1421238"/>
            <a:ext cx="21757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???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 rot="20115012">
            <a:off x="8120809" y="2183568"/>
            <a:ext cx="1273189" cy="1122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$$$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3026" y="136381"/>
            <a:ext cx="33714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Market with</a:t>
            </a:r>
          </a:p>
          <a:p>
            <a:r>
              <a:rPr lang="en-US" sz="4400" dirty="0" smtClean="0"/>
              <a:t>Protective</a:t>
            </a:r>
          </a:p>
          <a:p>
            <a:r>
              <a:rPr lang="en-US" sz="4400" dirty="0" smtClean="0"/>
              <a:t>tariffs</a:t>
            </a:r>
            <a:endParaRPr lang="en-US" sz="4400" dirty="0"/>
          </a:p>
        </p:txBody>
      </p:sp>
      <p:pic>
        <p:nvPicPr>
          <p:cNvPr id="14" name="Picture 13" descr="Metal pipe clipart - Clipgrou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56" y="4042756"/>
            <a:ext cx="2815243" cy="28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735"/>
            <a:ext cx="3117272" cy="3117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52" y="2046969"/>
            <a:ext cx="2258410" cy="213506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796902">
            <a:off x="973861" y="2649058"/>
            <a:ext cx="2486586" cy="1122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$$$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3350029" y="4372495"/>
            <a:ext cx="5885411" cy="773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$$$$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3350029" y="5387755"/>
            <a:ext cx="5885411" cy="773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722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Retaliation:</a:t>
            </a:r>
          </a:p>
          <a:p>
            <a:r>
              <a:rPr lang="en-US" sz="2800" dirty="0" smtClean="0"/>
              <a:t>Trade Wars</a:t>
            </a:r>
            <a:endParaRPr lang="en-US" sz="2800" dirty="0"/>
          </a:p>
        </p:txBody>
      </p:sp>
      <p:pic>
        <p:nvPicPr>
          <p:cNvPr id="14" name="Picture 13" descr="Metal pipe clipart - Clipgrou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56" y="4042756"/>
            <a:ext cx="2815243" cy="2815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0015" y="0"/>
            <a:ext cx="1766331" cy="1766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68" y="36548"/>
            <a:ext cx="1833694" cy="191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75" y="1845011"/>
            <a:ext cx="2607424" cy="195556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9235440" y="1072342"/>
            <a:ext cx="931025" cy="6939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702531" y="1330036"/>
            <a:ext cx="3807229" cy="11887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22162" y="1766331"/>
            <a:ext cx="3846034" cy="12927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458"/>
            <a:ext cx="10210800" cy="990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dirty="0"/>
              <a:t>Protectionism failed to live up to promise of better times for farmers in early 20</a:t>
            </a:r>
            <a:r>
              <a:rPr lang="en-US" sz="3200" baseline="30000" dirty="0"/>
              <a:t>th</a:t>
            </a:r>
            <a:r>
              <a:rPr lang="en-US" sz="3200" dirty="0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200"/>
            <a:ext cx="11870574" cy="5638800"/>
          </a:xfrm>
        </p:spPr>
        <p:txBody>
          <a:bodyPr rtlCol="0"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Dems for free trade; </a:t>
            </a:r>
            <a:r>
              <a:rPr lang="en-US" sz="2400" dirty="0" err="1" smtClean="0"/>
              <a:t>Repubs</a:t>
            </a:r>
            <a:r>
              <a:rPr lang="en-US" sz="2400" dirty="0" smtClean="0"/>
              <a:t> for tariffs (hope of higher farm prices and more </a:t>
            </a:r>
            <a:r>
              <a:rPr lang="en-US" sz="2400" dirty="0" err="1" smtClean="0"/>
              <a:t>govt</a:t>
            </a:r>
            <a:r>
              <a:rPr lang="en-US" sz="2400" dirty="0" smtClean="0"/>
              <a:t> revenue)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1928 Hoover campaigned to raise tariffs on farm commodities</a:t>
            </a:r>
          </a:p>
          <a:p>
            <a:pPr marL="948690" lvl="1" indent="-41148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kept domestic prices higher than world prices</a:t>
            </a:r>
          </a:p>
          <a:p>
            <a:pPr marL="948690" lvl="1" indent="-41148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“Price supports without production controls”</a:t>
            </a:r>
            <a:endParaRPr lang="en-US" sz="2200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1930 Smoot-Hawley</a:t>
            </a:r>
            <a:r>
              <a:rPr lang="en-US" sz="2400" dirty="0"/>
              <a:t> </a:t>
            </a:r>
            <a:r>
              <a:rPr lang="en-US" sz="2400" dirty="0" smtClean="0"/>
              <a:t>Tariff Act spread tariffs across industrial spectrum (1921-25 average rate on imports 15%; 1931-35= 50%; exports dropped from $5.2 b. 1929 to $1.7 b. 1933; wheat, cotton, tobacco, lumber hit hardest)</a:t>
            </a:r>
          </a:p>
          <a:p>
            <a:pPr marL="457835" lvl="1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Retaliation by other countries made depression worse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1934 Reciprocal Trade Agreement Act cut tariffs w/countries in bilateral trade agreements</a:t>
            </a:r>
          </a:p>
          <a:p>
            <a:pPr marL="868680" lvl="1" indent="-283464">
              <a:buFont typeface="Arial" panose="020B0604020202020204" pitchFamily="34" charset="0"/>
              <a:buChar char="–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1581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92984" y="2934392"/>
            <a:ext cx="245225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GATT began to cut tariffs world-wide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56764" y="4455622"/>
            <a:ext cx="1097280" cy="147966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277898" cy="723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530350" y="6570664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</a:rPr>
              <a:t>https://www.fas.usda.gov/sites/default/files/2017-05/graphic_2_1.png</a:t>
            </a:r>
          </a:p>
        </p:txBody>
      </p:sp>
    </p:spTree>
    <p:extLst>
      <p:ext uri="{BB962C8B-B14F-4D97-AF65-F5344CB8AC3E}">
        <p14:creationId xmlns:p14="http://schemas.microsoft.com/office/powerpoint/2010/main" val="104251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692343"/>
              </p:ext>
            </p:extLst>
          </p:nvPr>
        </p:nvGraphicFramePr>
        <p:xfrm>
          <a:off x="0" y="-1"/>
          <a:ext cx="5403273" cy="260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47" y="-1"/>
            <a:ext cx="6473973" cy="401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5" y="2515409"/>
            <a:ext cx="6027082" cy="44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3552" y="6534231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Source: Mickey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Paggi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, CSU-Fresno</a:t>
            </a:r>
          </a:p>
        </p:txBody>
      </p:sp>
    </p:spTree>
    <p:extLst>
      <p:ext uri="{BB962C8B-B14F-4D97-AF65-F5344CB8AC3E}">
        <p14:creationId xmlns:p14="http://schemas.microsoft.com/office/powerpoint/2010/main" val="12620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031B5C-9642-46F5-BA32-C131DAE8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511463-7527-4006-8A51-64A08DBD04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88AA7-C51D-4624-8B26-885F98A921B2}">
  <ds:schemaRefs>
    <ds:schemaRef ds:uri="http://purl.org/dc/dcmitype/"/>
    <ds:schemaRef ds:uri="http://www.w3.org/XML/1998/namespace"/>
    <ds:schemaRef ds:uri="6d636ed6-4d22-4f9b-a70c-2b144907596b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b382af5-41d1-4468-8b87-e2f8642e227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3289</TotalTime>
  <Words>882</Words>
  <Application>Microsoft Office PowerPoint</Application>
  <PresentationFormat>Widescreen</PresentationFormat>
  <Paragraphs>189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 3</vt:lpstr>
      <vt:lpstr>Ion</vt:lpstr>
      <vt:lpstr>Chart</vt:lpstr>
      <vt:lpstr>Tariffs &amp;  Trade-related Issues</vt:lpstr>
      <vt:lpstr>Tariffs</vt:lpstr>
      <vt:lpstr>Tariff-free (tax-free) exchanges…</vt:lpstr>
      <vt:lpstr>PowerPoint Presentation</vt:lpstr>
      <vt:lpstr>PowerPoint Presentation</vt:lpstr>
      <vt:lpstr>Protectionism failed to live up to promise of better times for farmers in early 20th century</vt:lpstr>
      <vt:lpstr>PowerPoint Presentation</vt:lpstr>
      <vt:lpstr>PowerPoint Presentation</vt:lpstr>
      <vt:lpstr>PowerPoint Presentation</vt:lpstr>
      <vt:lpstr>TRADE AGREEMENTS &amp; TARIFFS</vt:lpstr>
      <vt:lpstr>Tariff Issues: 2 sets of tariffs</vt:lpstr>
      <vt:lpstr>Tariff Issues: 2 sets of tariffs</vt:lpstr>
      <vt:lpstr>US Ag Exports to China</vt:lpstr>
      <vt:lpstr>Potential impact of Trump tariffs on US agriculture/agribusiness</vt:lpstr>
      <vt:lpstr>PowerPoint Presentation</vt:lpstr>
      <vt:lpstr>PowerPoint Presentation</vt:lpstr>
      <vt:lpstr>Impacts </vt:lpstr>
      <vt:lpstr>Potential for Trade Wars</vt:lpstr>
      <vt:lpstr>US Tariff impacts on US economy</vt:lpstr>
      <vt:lpstr>US Agricultural Exports &amp; Net Farm Income, 1993-2017 ($ billion)</vt:lpstr>
      <vt:lpstr>Trade agreement Issues</vt:lpstr>
      <vt:lpstr>Politics &amp; Policy</vt:lpstr>
      <vt:lpstr>Foreign holdings of US debt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Tariffs &amp; Trade-related Issues</dc:title>
  <dc:creator>Sanders, Larry Dale</dc:creator>
  <cp:lastModifiedBy>Spradlin, Cassidy D</cp:lastModifiedBy>
  <cp:revision>48</cp:revision>
  <cp:lastPrinted>2018-03-30T23:37:03Z</cp:lastPrinted>
  <dcterms:created xsi:type="dcterms:W3CDTF">2018-03-08T21:32:54Z</dcterms:created>
  <dcterms:modified xsi:type="dcterms:W3CDTF">2020-10-15T14:30:30Z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